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8" r:id="rId6"/>
    <p:sldId id="272" r:id="rId7"/>
    <p:sldId id="265" r:id="rId8"/>
    <p:sldId id="262" r:id="rId9"/>
    <p:sldId id="264" r:id="rId10"/>
    <p:sldId id="266" r:id="rId11"/>
    <p:sldId id="273" r:id="rId12"/>
    <p:sldId id="268" r:id="rId13"/>
    <p:sldId id="267" r:id="rId14"/>
    <p:sldId id="269" r:id="rId15"/>
    <p:sldId id="270" r:id="rId16"/>
  </p:sldIdLst>
  <p:sldSz cx="18288000" cy="10287000"/>
  <p:notesSz cx="6858000" cy="9144000"/>
  <p:embeddedFontLst>
    <p:embeddedFont>
      <p:font typeface="Antonio Bold" panose="020B0604020202020204" charset="0"/>
      <p:regular r:id="rId18"/>
    </p:embeddedFont>
    <p:embeddedFont>
      <p:font typeface="Century Gothic" panose="020B0502020202020204" pitchFamily="34" charset="0"/>
      <p:regular r:id="rId19"/>
      <p:bold r:id="rId20"/>
      <p:italic r:id="rId21"/>
      <p:boldItalic r:id="rId22"/>
    </p:embeddedFont>
    <p:embeddedFont>
      <p:font typeface="Century Gothic Paneuropean Bold" panose="020B0604020202020204" charset="0"/>
      <p:regular r:id="rId23"/>
    </p:embeddedFont>
    <p:embeddedFont>
      <p:font typeface="Glacial Indifference" panose="020B0604020202020204" charset="0"/>
      <p:regular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882" y="6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ndo Correia" userId="f1b01374-e93f-4a95-a80c-d3c8a1cacfea" providerId="ADAL" clId="{6DF51603-D951-4BFD-BB63-98AB9FC1F51E}"/>
    <pc:docChg chg="undo custSel addSld delSld modSld sldOrd">
      <pc:chgData name="Orlando Correia" userId="f1b01374-e93f-4a95-a80c-d3c8a1cacfea" providerId="ADAL" clId="{6DF51603-D951-4BFD-BB63-98AB9FC1F51E}" dt="2026-01-21T20:31:38.599" v="997" actId="14100"/>
      <pc:docMkLst>
        <pc:docMk/>
      </pc:docMkLst>
      <pc:sldChg chg="modSp mod">
        <pc:chgData name="Orlando Correia" userId="f1b01374-e93f-4a95-a80c-d3c8a1cacfea" providerId="ADAL" clId="{6DF51603-D951-4BFD-BB63-98AB9FC1F51E}" dt="2026-01-21T19:36:58.923" v="427" actId="115"/>
        <pc:sldMkLst>
          <pc:docMk/>
          <pc:sldMk cId="0" sldId="256"/>
        </pc:sldMkLst>
        <pc:spChg chg="mod">
          <ac:chgData name="Orlando Correia" userId="f1b01374-e93f-4a95-a80c-d3c8a1cacfea" providerId="ADAL" clId="{6DF51603-D951-4BFD-BB63-98AB9FC1F51E}" dt="2026-01-21T19:36:58.923" v="427" actId="115"/>
          <ac:spMkLst>
            <pc:docMk/>
            <pc:sldMk cId="0" sldId="256"/>
            <ac:spMk id="10" creationId="{00000000-0000-0000-0000-000000000000}"/>
          </ac:spMkLst>
        </pc:spChg>
      </pc:sldChg>
      <pc:sldChg chg="modSp modAnim">
        <pc:chgData name="Orlando Correia" userId="f1b01374-e93f-4a95-a80c-d3c8a1cacfea" providerId="ADAL" clId="{6DF51603-D951-4BFD-BB63-98AB9FC1F51E}" dt="2026-01-21T20:30:04.364" v="863" actId="20577"/>
        <pc:sldMkLst>
          <pc:docMk/>
          <pc:sldMk cId="0" sldId="262"/>
        </pc:sldMkLst>
        <pc:spChg chg="mod">
          <ac:chgData name="Orlando Correia" userId="f1b01374-e93f-4a95-a80c-d3c8a1cacfea" providerId="ADAL" clId="{6DF51603-D951-4BFD-BB63-98AB9FC1F51E}" dt="2026-01-21T20:30:04.364" v="863" actId="20577"/>
          <ac:spMkLst>
            <pc:docMk/>
            <pc:sldMk cId="0" sldId="262"/>
            <ac:spMk id="9" creationId="{00000000-0000-0000-0000-000000000000}"/>
          </ac:spMkLst>
        </pc:spChg>
      </pc:sldChg>
      <pc:sldChg chg="del">
        <pc:chgData name="Orlando Correia" userId="f1b01374-e93f-4a95-a80c-d3c8a1cacfea" providerId="ADAL" clId="{6DF51603-D951-4BFD-BB63-98AB9FC1F51E}" dt="2026-01-21T19:32:14.010" v="0" actId="47"/>
        <pc:sldMkLst>
          <pc:docMk/>
          <pc:sldMk cId="0" sldId="263"/>
        </pc:sldMkLst>
      </pc:sldChg>
      <pc:sldChg chg="modSp mod">
        <pc:chgData name="Orlando Correia" userId="f1b01374-e93f-4a95-a80c-d3c8a1cacfea" providerId="ADAL" clId="{6DF51603-D951-4BFD-BB63-98AB9FC1F51E}" dt="2026-01-21T20:31:38.599" v="997" actId="14100"/>
        <pc:sldMkLst>
          <pc:docMk/>
          <pc:sldMk cId="0" sldId="264"/>
        </pc:sldMkLst>
        <pc:spChg chg="mod">
          <ac:chgData name="Orlando Correia" userId="f1b01374-e93f-4a95-a80c-d3c8a1cacfea" providerId="ADAL" clId="{6DF51603-D951-4BFD-BB63-98AB9FC1F51E}" dt="2026-01-21T20:31:38.599" v="997" actId="14100"/>
          <ac:spMkLst>
            <pc:docMk/>
            <pc:sldMk cId="0" sldId="264"/>
            <ac:spMk id="10" creationId="{00000000-0000-0000-0000-000000000000}"/>
          </ac:spMkLst>
        </pc:spChg>
      </pc:sldChg>
      <pc:sldChg chg="ord">
        <pc:chgData name="Orlando Correia" userId="f1b01374-e93f-4a95-a80c-d3c8a1cacfea" providerId="ADAL" clId="{6DF51603-D951-4BFD-BB63-98AB9FC1F51E}" dt="2026-01-21T19:32:21.643" v="2"/>
        <pc:sldMkLst>
          <pc:docMk/>
          <pc:sldMk cId="0" sldId="265"/>
        </pc:sldMkLst>
      </pc:sldChg>
      <pc:sldChg chg="addSp modSp mod">
        <pc:chgData name="Orlando Correia" userId="f1b01374-e93f-4a95-a80c-d3c8a1cacfea" providerId="ADAL" clId="{6DF51603-D951-4BFD-BB63-98AB9FC1F51E}" dt="2026-01-21T20:22:08.519" v="824"/>
        <pc:sldMkLst>
          <pc:docMk/>
          <pc:sldMk cId="0" sldId="266"/>
        </pc:sldMkLst>
        <pc:spChg chg="mod">
          <ac:chgData name="Orlando Correia" userId="f1b01374-e93f-4a95-a80c-d3c8a1cacfea" providerId="ADAL" clId="{6DF51603-D951-4BFD-BB63-98AB9FC1F51E}" dt="2026-01-21T20:17:45.785" v="512" actId="113"/>
          <ac:spMkLst>
            <pc:docMk/>
            <pc:sldMk cId="0" sldId="266"/>
            <ac:spMk id="12" creationId="{00000000-0000-0000-0000-000000000000}"/>
          </ac:spMkLst>
        </pc:spChg>
        <pc:picChg chg="add">
          <ac:chgData name="Orlando Correia" userId="f1b01374-e93f-4a95-a80c-d3c8a1cacfea" providerId="ADAL" clId="{6DF51603-D951-4BFD-BB63-98AB9FC1F51E}" dt="2026-01-21T20:22:08.519" v="824"/>
          <ac:picMkLst>
            <pc:docMk/>
            <pc:sldMk cId="0" sldId="266"/>
            <ac:picMk id="13" creationId="{34756A34-F34C-9D1A-C2AA-B0CC8735E4E5}"/>
          </ac:picMkLst>
        </pc:picChg>
      </pc:sldChg>
      <pc:sldChg chg="modSp mod">
        <pc:chgData name="Orlando Correia" userId="f1b01374-e93f-4a95-a80c-d3c8a1cacfea" providerId="ADAL" clId="{6DF51603-D951-4BFD-BB63-98AB9FC1F51E}" dt="2026-01-21T20:20:41.993" v="823" actId="20577"/>
        <pc:sldMkLst>
          <pc:docMk/>
          <pc:sldMk cId="0" sldId="267"/>
        </pc:sldMkLst>
        <pc:spChg chg="mod">
          <ac:chgData name="Orlando Correia" userId="f1b01374-e93f-4a95-a80c-d3c8a1cacfea" providerId="ADAL" clId="{6DF51603-D951-4BFD-BB63-98AB9FC1F51E}" dt="2026-01-21T20:19:10.194" v="530" actId="20577"/>
          <ac:spMkLst>
            <pc:docMk/>
            <pc:sldMk cId="0" sldId="267"/>
            <ac:spMk id="11" creationId="{00000000-0000-0000-0000-000000000000}"/>
          </ac:spMkLst>
        </pc:spChg>
        <pc:spChg chg="mod">
          <ac:chgData name="Orlando Correia" userId="f1b01374-e93f-4a95-a80c-d3c8a1cacfea" providerId="ADAL" clId="{6DF51603-D951-4BFD-BB63-98AB9FC1F51E}" dt="2026-01-21T20:20:41.993" v="823" actId="20577"/>
          <ac:spMkLst>
            <pc:docMk/>
            <pc:sldMk cId="0" sldId="267"/>
            <ac:spMk id="12" creationId="{E16D96CA-06D0-44D0-5FA2-7FA03843E96C}"/>
          </ac:spMkLst>
        </pc:spChg>
      </pc:sldChg>
      <pc:sldChg chg="modSp mod ord">
        <pc:chgData name="Orlando Correia" userId="f1b01374-e93f-4a95-a80c-d3c8a1cacfea" providerId="ADAL" clId="{6DF51603-D951-4BFD-BB63-98AB9FC1F51E}" dt="2026-01-21T20:22:44.347" v="862"/>
        <pc:sldMkLst>
          <pc:docMk/>
          <pc:sldMk cId="0" sldId="268"/>
        </pc:sldMkLst>
        <pc:spChg chg="mod">
          <ac:chgData name="Orlando Correia" userId="f1b01374-e93f-4a95-a80c-d3c8a1cacfea" providerId="ADAL" clId="{6DF51603-D951-4BFD-BB63-98AB9FC1F51E}" dt="2026-01-21T20:18:44.756" v="514" actId="12"/>
          <ac:spMkLst>
            <pc:docMk/>
            <pc:sldMk cId="0" sldId="268"/>
            <ac:spMk id="9" creationId="{00000000-0000-0000-0000-000000000000}"/>
          </ac:spMkLst>
        </pc:spChg>
        <pc:spChg chg="mod">
          <ac:chgData name="Orlando Correia" userId="f1b01374-e93f-4a95-a80c-d3c8a1cacfea" providerId="ADAL" clId="{6DF51603-D951-4BFD-BB63-98AB9FC1F51E}" dt="2026-01-21T20:22:37.956" v="860" actId="20577"/>
          <ac:spMkLst>
            <pc:docMk/>
            <pc:sldMk cId="0" sldId="268"/>
            <ac:spMk id="12" creationId="{00000000-0000-0000-0000-000000000000}"/>
          </ac:spMkLst>
        </pc:spChg>
      </pc:sldChg>
      <pc:sldChg chg="modSp mod">
        <pc:chgData name="Orlando Correia" userId="f1b01374-e93f-4a95-a80c-d3c8a1cacfea" providerId="ADAL" clId="{6DF51603-D951-4BFD-BB63-98AB9FC1F51E}" dt="2026-01-21T19:36:21.132" v="421" actId="20577"/>
        <pc:sldMkLst>
          <pc:docMk/>
          <pc:sldMk cId="0" sldId="270"/>
        </pc:sldMkLst>
        <pc:spChg chg="mod">
          <ac:chgData name="Orlando Correia" userId="f1b01374-e93f-4a95-a80c-d3c8a1cacfea" providerId="ADAL" clId="{6DF51603-D951-4BFD-BB63-98AB9FC1F51E}" dt="2026-01-21T19:36:21.132" v="421" actId="20577"/>
          <ac:spMkLst>
            <pc:docMk/>
            <pc:sldMk cId="0" sldId="270"/>
            <ac:spMk id="10" creationId="{00000000-0000-0000-0000-000000000000}"/>
          </ac:spMkLst>
        </pc:spChg>
      </pc:sldChg>
      <pc:sldChg chg="del">
        <pc:chgData name="Orlando Correia" userId="f1b01374-e93f-4a95-a80c-d3c8a1cacfea" providerId="ADAL" clId="{6DF51603-D951-4BFD-BB63-98AB9FC1F51E}" dt="2026-01-21T20:18:56.303" v="515" actId="47"/>
        <pc:sldMkLst>
          <pc:docMk/>
          <pc:sldMk cId="1570077943" sldId="271"/>
        </pc:sldMkLst>
      </pc:sldChg>
      <pc:sldChg chg="add setBg">
        <pc:chgData name="Orlando Correia" userId="f1b01374-e93f-4a95-a80c-d3c8a1cacfea" providerId="ADAL" clId="{6DF51603-D951-4BFD-BB63-98AB9FC1F51E}" dt="2026-01-21T20:22:12.614" v="825"/>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Logistics</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7D615-4259-E63A-103E-26CE5DD36A0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6E0DBE-F0E4-99A1-3E62-F5146192EE1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CE45887-3936-9C04-B91A-EB2A9DC24AE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29BDFD4-E310-5A46-BA24-4F56FA89273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17EC8B1-AC4C-2114-2AE4-70A27CAD9B0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and ask for all to read/sign their Client Mentoring Agreement</a:t>
            </a:r>
          </a:p>
          <a:p>
            <a:r>
              <a:rPr lang="en-US"/>
              <a:t>4</a:t>
            </a:r>
          </a:p>
        </p:txBody>
      </p:sp>
      <p:sp>
        <p:nvSpPr>
          <p:cNvPr id="6" name="Footer Placeholder 5">
            <a:extLst>
              <a:ext uri="{FF2B5EF4-FFF2-40B4-BE49-F238E27FC236}">
                <a16:creationId xmlns:a16="http://schemas.microsoft.com/office/drawing/2014/main" id="{D5E97586-444E-BF5B-4EF1-35530DC11A8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FA164A1-6A92-170F-5E5C-ED14461433C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0949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for this exercise I want you to tell us who you are and what your business is.  Find a character on the tree which represents where you are at arriving here today.  One question you’d like to answer</a:t>
            </a:r>
          </a:p>
          <a:p>
            <a:endParaRPr lang="en-US"/>
          </a:p>
          <a:p>
            <a:r>
              <a:rPr lang="en-US"/>
              <a:t>Share with us…​</a:t>
            </a:r>
          </a:p>
          <a:p>
            <a:r>
              <a:rPr lang="en-US"/>
              <a:t>Who you​ are?</a:t>
            </a:r>
          </a:p>
          <a:p>
            <a:r>
              <a:rPr lang="en-US"/>
              <a:t>What does​ your business do?</a:t>
            </a:r>
          </a:p>
          <a:p>
            <a:r>
              <a:rPr lang="en-US"/>
              <a:t>What you hope to get from the programme​?</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Pull up the growth plan on screen/ talk through the purpose and the way in which this will be completed</a:t>
            </a:r>
          </a:p>
          <a:p>
            <a:r>
              <a:rPr lang="en-US"/>
              <a:t>Online copy to be shared via email</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forms.office.com/e/rh1x3nbFXy"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forms.office.com/e/RunBkKSx7x"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9"/>
            <a:chOff x="0" y="0"/>
            <a:chExt cx="24384000" cy="2028826"/>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rgbClr val="737373"/>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2"/>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Freeform 9" descr="Shape, arrow  Description automatically generated"/>
          <p:cNvSpPr/>
          <p:nvPr/>
        </p:nvSpPr>
        <p:spPr>
          <a:xfrm>
            <a:off x="0" y="-110836"/>
            <a:ext cx="18288000" cy="10406600"/>
          </a:xfrm>
          <a:custGeom>
            <a:avLst/>
            <a:gdLst/>
            <a:ahLst/>
            <a:cxnLst/>
            <a:rect l="l" t="t" r="r" b="b"/>
            <a:pathLst>
              <a:path w="18288000" h="10406600">
                <a:moveTo>
                  <a:pt x="0" y="0"/>
                </a:moveTo>
                <a:lnTo>
                  <a:pt x="18288000" y="0"/>
                </a:lnTo>
                <a:lnTo>
                  <a:pt x="18288000" y="10406599"/>
                </a:lnTo>
                <a:lnTo>
                  <a:pt x="0" y="10406599"/>
                </a:lnTo>
                <a:lnTo>
                  <a:pt x="0" y="0"/>
                </a:lnTo>
                <a:close/>
              </a:path>
            </a:pathLst>
          </a:custGeom>
          <a:blipFill>
            <a:blip r:embed="rId3"/>
            <a:stretch>
              <a:fillRect l="-538" r="-538"/>
            </a:stretch>
          </a:blipFill>
        </p:spPr>
        <p:txBody>
          <a:bodyPr/>
          <a:lstStyle/>
          <a:p>
            <a:endParaRPr lang="en-GB" dirty="0"/>
          </a:p>
        </p:txBody>
      </p:sp>
      <p:sp>
        <p:nvSpPr>
          <p:cNvPr id="10" name="TextBox 10"/>
          <p:cNvSpPr txBox="1"/>
          <p:nvPr/>
        </p:nvSpPr>
        <p:spPr>
          <a:xfrm>
            <a:off x="228600" y="3009900"/>
            <a:ext cx="10852954" cy="8880701"/>
          </a:xfrm>
          <a:prstGeom prst="rect">
            <a:avLst/>
          </a:prstGeom>
        </p:spPr>
        <p:txBody>
          <a:bodyPr wrap="square" lIns="0" tIns="0" rIns="0" bIns="0" rtlCol="0" anchor="t">
            <a:spAutoFit/>
          </a:bodyPr>
          <a:lstStyle/>
          <a:p>
            <a:pPr algn="l"/>
            <a:r>
              <a:rPr lang="en-US" sz="4400" dirty="0">
                <a:solidFill>
                  <a:schemeClr val="bg1"/>
                </a:solidFill>
                <a:latin typeface="Century Gothic" panose="020B0502020202020204" pitchFamily="34" charset="0"/>
                <a:sym typeface="Antonio Bold"/>
              </a:rPr>
              <a:t>The Momentic</a:t>
            </a:r>
          </a:p>
          <a:p>
            <a:pPr algn="l"/>
            <a:r>
              <a:rPr lang="en-US" sz="4400" dirty="0">
                <a:solidFill>
                  <a:schemeClr val="bg1"/>
                </a:solidFill>
                <a:latin typeface="Century Gothic" panose="020B0502020202020204" pitchFamily="34" charset="0"/>
                <a:sym typeface="Antonio Bold"/>
              </a:rPr>
              <a:t>‘Grow Your Own Business’ </a:t>
            </a:r>
            <a:r>
              <a:rPr lang="en-US" sz="4400" dirty="0" err="1">
                <a:solidFill>
                  <a:schemeClr val="bg1"/>
                </a:solidFill>
                <a:latin typeface="Century Gothic" panose="020B0502020202020204" pitchFamily="34" charset="0"/>
                <a:sym typeface="Antonio Bold"/>
              </a:rPr>
              <a:t>Programme</a:t>
            </a:r>
            <a:endParaRPr lang="en-US" sz="4400" dirty="0">
              <a:solidFill>
                <a:schemeClr val="bg1"/>
              </a:solidFill>
              <a:latin typeface="Century Gothic" panose="020B0502020202020204" pitchFamily="34" charset="0"/>
              <a:sym typeface="Antonio Bold"/>
            </a:endParaRPr>
          </a:p>
          <a:p>
            <a:pPr algn="l"/>
            <a:endParaRPr lang="en-US" sz="4400" dirty="0">
              <a:solidFill>
                <a:schemeClr val="bg1"/>
              </a:solidFill>
              <a:latin typeface="Century Gothic" panose="020B0502020202020204" pitchFamily="34" charset="0"/>
              <a:sym typeface="Antonio Bold"/>
            </a:endParaRPr>
          </a:p>
          <a:p>
            <a:pPr algn="l"/>
            <a:endParaRPr lang="en-US" sz="4400" dirty="0">
              <a:solidFill>
                <a:schemeClr val="bg1"/>
              </a:solidFill>
              <a:latin typeface="Century Gothic" panose="020B0502020202020204" pitchFamily="34" charset="0"/>
              <a:sym typeface="Antonio Bold"/>
            </a:endParaRPr>
          </a:p>
          <a:p>
            <a:pPr algn="l"/>
            <a:r>
              <a:rPr lang="en-US" sz="4400" i="1" u="sng" strike="sngStrike" dirty="0">
                <a:solidFill>
                  <a:schemeClr val="bg1"/>
                </a:solidFill>
                <a:latin typeface="Century Gothic" panose="020B0502020202020204" pitchFamily="34" charset="0"/>
                <a:sym typeface="Antonio Bold"/>
              </a:rPr>
              <a:t>Session 1:</a:t>
            </a:r>
          </a:p>
          <a:p>
            <a:pPr algn="l"/>
            <a:r>
              <a:rPr lang="en-US" sz="4400" i="1" strike="sngStrike" dirty="0">
                <a:solidFill>
                  <a:schemeClr val="bg1"/>
                </a:solidFill>
                <a:latin typeface="Century Gothic" panose="020B0502020202020204" pitchFamily="34" charset="0"/>
                <a:sym typeface="Antonio Bold"/>
              </a:rPr>
              <a:t>BUSINESS APPRAISAL</a:t>
            </a:r>
          </a:p>
          <a:p>
            <a:pPr algn="l"/>
            <a:endParaRPr lang="en-US" sz="4400" strike="sngStrike" dirty="0">
              <a:solidFill>
                <a:schemeClr val="bg1"/>
              </a:solidFill>
              <a:latin typeface="Century Gothic" panose="020B0502020202020204" pitchFamily="34" charset="0"/>
              <a:sym typeface="Antonio Bold"/>
            </a:endParaRPr>
          </a:p>
          <a:p>
            <a:pPr algn="l"/>
            <a:r>
              <a:rPr lang="en-US" sz="5400" b="1" u="sng" dirty="0">
                <a:solidFill>
                  <a:schemeClr val="bg1"/>
                </a:solidFill>
                <a:latin typeface="Century Gothic" panose="020B0502020202020204" pitchFamily="34" charset="0"/>
                <a:sym typeface="Antonio Bold"/>
              </a:rPr>
              <a:t>Session 18:</a:t>
            </a:r>
          </a:p>
          <a:p>
            <a:pPr algn="l"/>
            <a:r>
              <a:rPr lang="en-US" sz="5400" b="1" dirty="0">
                <a:solidFill>
                  <a:schemeClr val="bg1"/>
                </a:solidFill>
                <a:latin typeface="Century Gothic" panose="020B0502020202020204" pitchFamily="34" charset="0"/>
                <a:sym typeface="Antonio Bold"/>
              </a:rPr>
              <a:t>Celebration/Recap</a:t>
            </a:r>
          </a:p>
          <a:p>
            <a:pPr algn="l">
              <a:lnSpc>
                <a:spcPts val="3888"/>
              </a:lnSpc>
            </a:pPr>
            <a:endParaRPr lang="en-US" sz="4184" b="1" spc="213" dirty="0">
              <a:solidFill>
                <a:srgbClr val="FFFFFF"/>
              </a:solidFill>
              <a:latin typeface="Antonio Bold"/>
              <a:ea typeface="Antonio Bold"/>
              <a:cs typeface="Antonio Bold"/>
              <a:sym typeface="Antonio Bold"/>
            </a:endParaRPr>
          </a:p>
          <a:p>
            <a:pPr algn="l">
              <a:lnSpc>
                <a:spcPts val="3888"/>
              </a:lnSpc>
            </a:pPr>
            <a:endParaRPr lang="en-US" sz="4184" b="1" spc="213" dirty="0">
              <a:solidFill>
                <a:srgbClr val="FFFFFF"/>
              </a:solidFill>
              <a:latin typeface="Antonio Bold"/>
              <a:ea typeface="Antonio Bold"/>
              <a:cs typeface="Antonio Bold"/>
              <a:sym typeface="Antonio Bold"/>
            </a:endParaRPr>
          </a:p>
          <a:p>
            <a:pPr algn="l">
              <a:lnSpc>
                <a:spcPts val="3888"/>
              </a:lnSpc>
            </a:pPr>
            <a:endParaRPr lang="en-US" sz="4184" b="1" spc="213" dirty="0">
              <a:solidFill>
                <a:srgbClr val="FFFFFF"/>
              </a:solidFill>
              <a:latin typeface="Antonio Bold"/>
              <a:ea typeface="Antonio Bold"/>
              <a:cs typeface="Antonio Bold"/>
              <a:sym typeface="Antonio Bold"/>
            </a:endParaRPr>
          </a:p>
          <a:p>
            <a:pPr algn="l">
              <a:lnSpc>
                <a:spcPts val="3888"/>
              </a:lnSpc>
            </a:pPr>
            <a:endParaRPr lang="en-US" sz="3240" b="1" spc="255" dirty="0">
              <a:solidFill>
                <a:srgbClr val="FFFFFF"/>
              </a:solidFill>
              <a:latin typeface="Antonio Bold"/>
              <a:ea typeface="Antonio Bold"/>
              <a:cs typeface="Antonio Bold"/>
              <a:sym typeface="Antonio Bold"/>
            </a:endParaRPr>
          </a:p>
          <a:p>
            <a:pPr algn="l">
              <a:lnSpc>
                <a:spcPts val="3888"/>
              </a:lnSpc>
            </a:pPr>
            <a:endParaRPr lang="en-US" sz="3240" b="1" spc="255" dirty="0">
              <a:solidFill>
                <a:srgbClr val="FFFFFF"/>
              </a:solidFill>
              <a:latin typeface="Antonio Bold"/>
              <a:ea typeface="Antonio Bold"/>
              <a:cs typeface="Antonio Bold"/>
              <a:sym typeface="Antonio Bold"/>
            </a:endParaRPr>
          </a:p>
        </p:txBody>
      </p:sp>
      <p:sp>
        <p:nvSpPr>
          <p:cNvPr id="11" name="TextBox 11"/>
          <p:cNvSpPr txBox="1"/>
          <p:nvPr/>
        </p:nvSpPr>
        <p:spPr>
          <a:xfrm>
            <a:off x="8333622" y="618605"/>
            <a:ext cx="10261413" cy="371475"/>
          </a:xfrm>
          <a:prstGeom prst="rect">
            <a:avLst/>
          </a:prstGeom>
        </p:spPr>
        <p:txBody>
          <a:bodyPr lIns="0" tIns="0" rIns="0" bIns="0" rtlCol="0" anchor="t">
            <a:spAutoFit/>
          </a:bodyPr>
          <a:lstStyle/>
          <a:p>
            <a:pPr algn="l">
              <a:lnSpc>
                <a:spcPts val="2879"/>
              </a:lnSpc>
            </a:pPr>
            <a:r>
              <a:rPr lang="en-US" sz="2400">
                <a:solidFill>
                  <a:srgbClr val="FFFFFF"/>
                </a:solidFill>
                <a:latin typeface="Glacial Indifference"/>
                <a:ea typeface="Glacial Indifference"/>
                <a:cs typeface="Glacial Indifference"/>
                <a:sym typeface="Glacial Indifference"/>
              </a:rPr>
              <a:t>…….enabling an enterprise culture with a social conscience</a:t>
            </a:r>
          </a:p>
        </p:txBody>
      </p:sp>
      <p:sp>
        <p:nvSpPr>
          <p:cNvPr id="12" name="Freeform 12"/>
          <p:cNvSpPr/>
          <p:nvPr/>
        </p:nvSpPr>
        <p:spPr>
          <a:xfrm>
            <a:off x="577046" y="964437"/>
            <a:ext cx="3329348" cy="635943"/>
          </a:xfrm>
          <a:custGeom>
            <a:avLst/>
            <a:gdLst/>
            <a:ahLst/>
            <a:cxnLst/>
            <a:rect l="l" t="t" r="r" b="b"/>
            <a:pathLst>
              <a:path w="3329348" h="635943">
                <a:moveTo>
                  <a:pt x="0" y="0"/>
                </a:moveTo>
                <a:lnTo>
                  <a:pt x="3329347" y="0"/>
                </a:lnTo>
                <a:lnTo>
                  <a:pt x="3329347" y="635943"/>
                </a:lnTo>
                <a:lnTo>
                  <a:pt x="0" y="635943"/>
                </a:lnTo>
                <a:lnTo>
                  <a:pt x="0" y="0"/>
                </a:lnTo>
                <a:close/>
              </a:path>
            </a:pathLst>
          </a:custGeom>
          <a:blipFill>
            <a:blip r:embed="rId4"/>
            <a:stretch>
              <a:fillRect/>
            </a:stretch>
          </a:blipFill>
        </p:spPr>
        <p:txBody>
          <a:bodyPr/>
          <a:lstStyle/>
          <a:p>
            <a:endParaRPr lang="en-GB"/>
          </a:p>
        </p:txBody>
      </p:sp>
      <p:sp>
        <p:nvSpPr>
          <p:cNvPr id="13" name="Freeform 13" descr="Jobcentre Plus - Wikipedia"/>
          <p:cNvSpPr/>
          <p:nvPr/>
        </p:nvSpPr>
        <p:spPr>
          <a:xfrm>
            <a:off x="14788078" y="86435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5"/>
            <a:stretch>
              <a:fillRect b="-17004"/>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Freeform 9" descr="Jobcentre Plus - Wikipedia"/>
          <p:cNvSpPr/>
          <p:nvPr/>
        </p:nvSpPr>
        <p:spPr>
          <a:xfrm>
            <a:off x="149277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0" name="Freeform 10"/>
          <p:cNvSpPr/>
          <p:nvPr/>
        </p:nvSpPr>
        <p:spPr>
          <a:xfrm>
            <a:off x="10327159" y="2330526"/>
            <a:ext cx="7272049" cy="5183666"/>
          </a:xfrm>
          <a:custGeom>
            <a:avLst/>
            <a:gdLst/>
            <a:ahLst/>
            <a:cxnLst/>
            <a:rect l="l" t="t" r="r" b="b"/>
            <a:pathLst>
              <a:path w="7272049" h="5183666">
                <a:moveTo>
                  <a:pt x="0" y="0"/>
                </a:moveTo>
                <a:lnTo>
                  <a:pt x="7272048" y="0"/>
                </a:lnTo>
                <a:lnTo>
                  <a:pt x="7272048" y="5183666"/>
                </a:lnTo>
                <a:lnTo>
                  <a:pt x="0" y="5183666"/>
                </a:lnTo>
                <a:lnTo>
                  <a:pt x="0" y="0"/>
                </a:lnTo>
                <a:close/>
              </a:path>
            </a:pathLst>
          </a:custGeom>
          <a:blipFill>
            <a:blip r:embed="rId5"/>
            <a:stretch>
              <a:fillRect/>
            </a:stretch>
          </a:blipFill>
          <a:effectLst>
            <a:softEdge rad="393700"/>
          </a:effectLst>
        </p:spPr>
        <p:txBody>
          <a:bodyPr/>
          <a:lstStyle/>
          <a:p>
            <a:endParaRPr lang="en-GB"/>
          </a:p>
        </p:txBody>
      </p:sp>
      <p:sp>
        <p:nvSpPr>
          <p:cNvPr id="11" name="TextBox 11"/>
          <p:cNvSpPr txBox="1"/>
          <p:nvPr/>
        </p:nvSpPr>
        <p:spPr>
          <a:xfrm>
            <a:off x="228600" y="-6345"/>
            <a:ext cx="11016003" cy="807272"/>
          </a:xfrm>
          <a:prstGeom prst="rect">
            <a:avLst/>
          </a:prstGeom>
        </p:spPr>
        <p:txBody>
          <a:bodyPr lIns="0" tIns="0" rIns="0" bIns="0" rtlCol="0" anchor="t">
            <a:spAutoFit/>
          </a:bodyPr>
          <a:lstStyle/>
          <a:p>
            <a:pPr algn="ctr">
              <a:lnSpc>
                <a:spcPts val="7200"/>
              </a:lnSpc>
            </a:pPr>
            <a:r>
              <a:rPr lang="en-US" sz="3600" b="1" spc="306" dirty="0">
                <a:solidFill>
                  <a:schemeClr val="bg1"/>
                </a:solidFill>
                <a:latin typeface="Antonio Bold"/>
                <a:ea typeface="Antonio Bold"/>
                <a:cs typeface="Antonio Bold"/>
                <a:sym typeface="Antonio Bold"/>
              </a:rPr>
              <a:t>Business Development &amp; Growth Plan</a:t>
            </a:r>
          </a:p>
        </p:txBody>
      </p:sp>
      <p:sp>
        <p:nvSpPr>
          <p:cNvPr id="12" name="TextBox 11">
            <a:extLst>
              <a:ext uri="{FF2B5EF4-FFF2-40B4-BE49-F238E27FC236}">
                <a16:creationId xmlns:a16="http://schemas.microsoft.com/office/drawing/2014/main" id="{E16D96CA-06D0-44D0-5FA2-7FA03843E96C}"/>
              </a:ext>
            </a:extLst>
          </p:cNvPr>
          <p:cNvSpPr txBox="1"/>
          <p:nvPr/>
        </p:nvSpPr>
        <p:spPr>
          <a:xfrm>
            <a:off x="701707" y="2575613"/>
            <a:ext cx="8534400" cy="5078313"/>
          </a:xfrm>
          <a:prstGeom prst="rect">
            <a:avLst/>
          </a:prstGeom>
          <a:noFill/>
        </p:spPr>
        <p:txBody>
          <a:bodyPr wrap="square" rtlCol="0">
            <a:spAutoFit/>
          </a:bodyPr>
          <a:lstStyle/>
          <a:p>
            <a:r>
              <a:rPr lang="en-GB" sz="3600" dirty="0">
                <a:latin typeface="Antonio Bold" panose="020B0604020202020204" charset="0"/>
              </a:rPr>
              <a:t>“BDGP”</a:t>
            </a:r>
          </a:p>
          <a:p>
            <a:pPr marL="457200" indent="-457200">
              <a:buFont typeface="Arial" panose="020B0604020202020204" pitchFamily="34" charset="0"/>
              <a:buChar char="•"/>
            </a:pPr>
            <a:r>
              <a:rPr lang="en-GB" sz="3600" dirty="0">
                <a:latin typeface="Glacial Indifference" panose="020B0604020202020204" charset="0"/>
              </a:rPr>
              <a:t>Each of you will have one of these to take away</a:t>
            </a:r>
          </a:p>
          <a:p>
            <a:endParaRPr lang="en-GB" sz="3600" dirty="0">
              <a:latin typeface="Antonio Bold" panose="020B0604020202020204" charset="0"/>
            </a:endParaRPr>
          </a:p>
          <a:p>
            <a:r>
              <a:rPr lang="en-GB" sz="3600" dirty="0">
                <a:latin typeface="Antonio Bold" panose="020B0604020202020204" charset="0"/>
              </a:rPr>
              <a:t>A look to the future</a:t>
            </a:r>
          </a:p>
          <a:p>
            <a:pPr marL="457200" indent="-457200">
              <a:buFont typeface="Arial" panose="020B0604020202020204" pitchFamily="34" charset="0"/>
              <a:buChar char="•"/>
            </a:pPr>
            <a:r>
              <a:rPr lang="en-GB" sz="3600" dirty="0">
                <a:latin typeface="Glacial Indifference" panose="020B0604020202020204" charset="0"/>
              </a:rPr>
              <a:t>It will look at key marketing, financial and growth for your business.</a:t>
            </a:r>
          </a:p>
          <a:p>
            <a:pPr marL="457200" indent="-457200">
              <a:buFont typeface="Arial" panose="020B0604020202020204" pitchFamily="34" charset="0"/>
              <a:buChar char="•"/>
            </a:pPr>
            <a:r>
              <a:rPr lang="en-GB" sz="3600" dirty="0">
                <a:latin typeface="Glacial Indifference" panose="020B0604020202020204" charset="0"/>
              </a:rPr>
              <a:t>There to compliment all the workshops, workbooks and 121s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p:cNvSpPr txBox="1"/>
          <p:nvPr/>
        </p:nvSpPr>
        <p:spPr>
          <a:xfrm>
            <a:off x="410907" y="140889"/>
            <a:ext cx="15590520" cy="923925"/>
          </a:xfrm>
          <a:prstGeom prst="rect">
            <a:avLst/>
          </a:prstGeom>
        </p:spPr>
        <p:txBody>
          <a:bodyPr lIns="0" tIns="0" rIns="0" bIns="0" rtlCol="0" anchor="t">
            <a:spAutoFit/>
          </a:bodyPr>
          <a:lstStyle/>
          <a:p>
            <a:pPr algn="l">
              <a:lnSpc>
                <a:spcPts val="7200"/>
              </a:lnSpc>
            </a:pPr>
            <a:r>
              <a:rPr lang="en-US" sz="6000" b="1" spc="306">
                <a:solidFill>
                  <a:srgbClr val="FFFFFF"/>
                </a:solidFill>
                <a:latin typeface="Antonio Bold"/>
                <a:ea typeface="Antonio Bold"/>
                <a:cs typeface="Antonio Bold"/>
                <a:sym typeface="Antonio Bold"/>
              </a:rPr>
              <a:t>Feedback and next steps</a:t>
            </a:r>
          </a:p>
        </p:txBody>
      </p:sp>
      <p:sp>
        <p:nvSpPr>
          <p:cNvPr id="10" name="Freeform 10" descr="Jobcentre Plus - Wikipedia"/>
          <p:cNvSpPr/>
          <p:nvPr/>
        </p:nvSpPr>
        <p:spPr>
          <a:xfrm>
            <a:off x="148007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1" name="TextBox 11"/>
          <p:cNvSpPr txBox="1"/>
          <p:nvPr/>
        </p:nvSpPr>
        <p:spPr>
          <a:xfrm>
            <a:off x="1126674" y="2773026"/>
            <a:ext cx="8322126" cy="4154984"/>
          </a:xfrm>
          <a:prstGeom prst="rect">
            <a:avLst/>
          </a:prstGeom>
        </p:spPr>
        <p:txBody>
          <a:bodyPr wrap="square" lIns="0" tIns="0" rIns="0" bIns="0" rtlCol="0" anchor="t">
            <a:spAutoFit/>
          </a:bodyPr>
          <a:lstStyle/>
          <a:p>
            <a:pPr algn="l">
              <a:lnSpc>
                <a:spcPts val="2700"/>
              </a:lnSpc>
            </a:pPr>
            <a:endParaRPr dirty="0"/>
          </a:p>
          <a:p>
            <a:pPr marL="407194" lvl="1" indent="-203597" algn="l">
              <a:lnSpc>
                <a:spcPts val="2700"/>
              </a:lnSpc>
              <a:buFont typeface="Arial"/>
              <a:buChar char="•"/>
            </a:pPr>
            <a:r>
              <a:rPr lang="en-US" sz="3200" dirty="0">
                <a:solidFill>
                  <a:srgbClr val="000000"/>
                </a:solidFill>
                <a:latin typeface="Glacial Indifference"/>
                <a:ea typeface="Glacial Indifference"/>
                <a:cs typeface="Glacial Indifference"/>
                <a:sym typeface="Glacial Indifference"/>
              </a:rPr>
              <a:t>We want your feedback on these sessions so that we can continue to adapt our plans to suit your needs. Please complete the short feedback form on the QR code to the right. </a:t>
            </a:r>
          </a:p>
          <a:p>
            <a:pPr marL="407194" lvl="1" indent="-203597" algn="l">
              <a:lnSpc>
                <a:spcPts val="2700"/>
              </a:lnSpc>
            </a:pPr>
            <a:endParaRPr lang="en-US" sz="3200" dirty="0">
              <a:solidFill>
                <a:srgbClr val="000000"/>
              </a:solidFill>
              <a:latin typeface="Glacial Indifference"/>
              <a:ea typeface="Glacial Indifference"/>
              <a:cs typeface="Glacial Indifference"/>
              <a:sym typeface="Glacial Indifference"/>
            </a:endParaRPr>
          </a:p>
          <a:p>
            <a:pPr marL="407194" lvl="1" indent="-203597" algn="l">
              <a:lnSpc>
                <a:spcPts val="2700"/>
              </a:lnSpc>
              <a:buFont typeface="Arial"/>
              <a:buChar char="•"/>
            </a:pPr>
            <a:r>
              <a:rPr lang="en-US" sz="3200" dirty="0">
                <a:solidFill>
                  <a:srgbClr val="000000"/>
                </a:solidFill>
                <a:latin typeface="Glacial Indifference"/>
                <a:ea typeface="Glacial Indifference"/>
                <a:cs typeface="Glacial Indifference"/>
                <a:sym typeface="Glacial Indifference"/>
              </a:rPr>
              <a:t>If you cannot use the QR code – you can go to this website:</a:t>
            </a:r>
          </a:p>
          <a:p>
            <a:pPr marL="203597" lvl="1" algn="l">
              <a:lnSpc>
                <a:spcPts val="2700"/>
              </a:lnSpc>
            </a:pPr>
            <a:endParaRPr lang="en-US" sz="3200" dirty="0">
              <a:solidFill>
                <a:srgbClr val="000000"/>
              </a:solidFill>
              <a:latin typeface="Glacial Indifference"/>
              <a:ea typeface="Glacial Indifference"/>
              <a:cs typeface="Glacial Indifference"/>
              <a:sym typeface="Glacial Indifference"/>
            </a:endParaRPr>
          </a:p>
          <a:p>
            <a:pPr marL="203597" lvl="1" algn="l">
              <a:lnSpc>
                <a:spcPts val="2700"/>
              </a:lnSpc>
            </a:pPr>
            <a:r>
              <a:rPr lang="en-US" sz="3200" dirty="0">
                <a:solidFill>
                  <a:srgbClr val="000000"/>
                </a:solidFill>
                <a:latin typeface="Glacial Indifference"/>
                <a:ea typeface="Glacial Indifference"/>
                <a:cs typeface="Glacial Indifference"/>
                <a:sym typeface="Glacial Indifference"/>
                <a:hlinkClick r:id="rId5"/>
              </a:rPr>
              <a:t>https://forms.office.com/e/rh1x3nbFXy</a:t>
            </a:r>
            <a:r>
              <a:rPr lang="en-US" sz="3200" dirty="0">
                <a:solidFill>
                  <a:srgbClr val="000000"/>
                </a:solidFill>
                <a:latin typeface="Glacial Indifference"/>
                <a:ea typeface="Glacial Indifference"/>
                <a:cs typeface="Glacial Indifference"/>
                <a:sym typeface="Glacial Indifference"/>
              </a:rPr>
              <a:t> </a:t>
            </a: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p:txBody>
      </p:sp>
      <p:pic>
        <p:nvPicPr>
          <p:cNvPr id="14" name="Picture 13" descr="A qr code on a grey background&#10;&#10;AI-generated content may be incorrect.">
            <a:extLst>
              <a:ext uri="{FF2B5EF4-FFF2-40B4-BE49-F238E27FC236}">
                <a16:creationId xmlns:a16="http://schemas.microsoft.com/office/drawing/2014/main" id="{BC36A974-7493-E3DC-33CC-05D581B3A2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0" y="1902295"/>
            <a:ext cx="6096000" cy="609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9"/>
            <a:chOff x="0" y="0"/>
            <a:chExt cx="24384000" cy="2028826"/>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rgbClr val="737373"/>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2"/>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Freeform 9" descr="Shape, arrow  Description automatically generated"/>
          <p:cNvSpPr/>
          <p:nvPr/>
        </p:nvSpPr>
        <p:spPr>
          <a:xfrm>
            <a:off x="0" y="-152400"/>
            <a:ext cx="18543138" cy="10439400"/>
          </a:xfrm>
          <a:custGeom>
            <a:avLst/>
            <a:gdLst/>
            <a:ahLst/>
            <a:cxnLst/>
            <a:rect l="l" t="t" r="r" b="b"/>
            <a:pathLst>
              <a:path w="18543138" h="10439400">
                <a:moveTo>
                  <a:pt x="0" y="0"/>
                </a:moveTo>
                <a:lnTo>
                  <a:pt x="18543138" y="0"/>
                </a:lnTo>
                <a:lnTo>
                  <a:pt x="18543138" y="10439400"/>
                </a:lnTo>
                <a:lnTo>
                  <a:pt x="0" y="10439400"/>
                </a:lnTo>
                <a:lnTo>
                  <a:pt x="0" y="0"/>
                </a:lnTo>
                <a:close/>
              </a:path>
            </a:pathLst>
          </a:custGeom>
          <a:blipFill>
            <a:blip r:embed="rId3"/>
            <a:stretch>
              <a:fillRect/>
            </a:stretch>
          </a:blipFill>
        </p:spPr>
        <p:txBody>
          <a:bodyPr/>
          <a:lstStyle/>
          <a:p>
            <a:endParaRPr lang="en-GB"/>
          </a:p>
        </p:txBody>
      </p:sp>
      <p:sp>
        <p:nvSpPr>
          <p:cNvPr id="10" name="TextBox 10"/>
          <p:cNvSpPr txBox="1"/>
          <p:nvPr/>
        </p:nvSpPr>
        <p:spPr>
          <a:xfrm>
            <a:off x="1103263" y="3619500"/>
            <a:ext cx="8168306" cy="2923877"/>
          </a:xfrm>
          <a:prstGeom prst="rect">
            <a:avLst/>
          </a:prstGeom>
        </p:spPr>
        <p:txBody>
          <a:bodyPr wrap="square" lIns="0" tIns="0" rIns="0" bIns="0" rtlCol="0" anchor="t">
            <a:spAutoFit/>
          </a:bodyPr>
          <a:lstStyle/>
          <a:p>
            <a:pPr algn="l">
              <a:lnSpc>
                <a:spcPts val="7640"/>
              </a:lnSpc>
            </a:pPr>
            <a:r>
              <a:rPr lang="en-US" sz="6366" b="1" spc="324" dirty="0">
                <a:solidFill>
                  <a:srgbClr val="FFFFFF"/>
                </a:solidFill>
                <a:latin typeface="Antonio Bold"/>
                <a:ea typeface="Antonio Bold"/>
                <a:cs typeface="Antonio Bold"/>
                <a:sym typeface="Antonio Bold"/>
              </a:rPr>
              <a:t>Thank you… really</a:t>
            </a:r>
          </a:p>
          <a:p>
            <a:pPr algn="l">
              <a:lnSpc>
                <a:spcPts val="7640"/>
              </a:lnSpc>
            </a:pPr>
            <a:endParaRPr lang="en-US" sz="6366" b="1" spc="324" dirty="0">
              <a:solidFill>
                <a:srgbClr val="FFFFFF"/>
              </a:solidFill>
              <a:latin typeface="Antonio Bold"/>
              <a:ea typeface="Antonio Bold"/>
              <a:cs typeface="Antonio Bold"/>
              <a:sym typeface="Antonio Bold"/>
            </a:endParaRPr>
          </a:p>
          <a:p>
            <a:pPr algn="l">
              <a:lnSpc>
                <a:spcPts val="7640"/>
              </a:lnSpc>
            </a:pPr>
            <a:r>
              <a:rPr lang="en-US" sz="6366" b="1" spc="324" dirty="0">
                <a:solidFill>
                  <a:srgbClr val="FFFFFF"/>
                </a:solidFill>
                <a:latin typeface="Antonio Bold"/>
                <a:ea typeface="Antonio Bold"/>
                <a:cs typeface="Antonio Bold"/>
                <a:sym typeface="Antonio Bold"/>
              </a:rPr>
              <a:t>THANK YOU!!!</a:t>
            </a:r>
          </a:p>
        </p:txBody>
      </p:sp>
      <p:sp>
        <p:nvSpPr>
          <p:cNvPr id="11" name="TextBox 11"/>
          <p:cNvSpPr txBox="1"/>
          <p:nvPr/>
        </p:nvSpPr>
        <p:spPr>
          <a:xfrm>
            <a:off x="8333622" y="618605"/>
            <a:ext cx="10261413" cy="371475"/>
          </a:xfrm>
          <a:prstGeom prst="rect">
            <a:avLst/>
          </a:prstGeom>
        </p:spPr>
        <p:txBody>
          <a:bodyPr lIns="0" tIns="0" rIns="0" bIns="0" rtlCol="0" anchor="t">
            <a:spAutoFit/>
          </a:bodyPr>
          <a:lstStyle/>
          <a:p>
            <a:pPr algn="l">
              <a:lnSpc>
                <a:spcPts val="2879"/>
              </a:lnSpc>
            </a:pPr>
            <a:r>
              <a:rPr lang="en-US" sz="2400">
                <a:solidFill>
                  <a:srgbClr val="FFFFFF"/>
                </a:solidFill>
                <a:latin typeface="Glacial Indifference"/>
                <a:ea typeface="Glacial Indifference"/>
                <a:cs typeface="Glacial Indifference"/>
                <a:sym typeface="Glacial Indifference"/>
              </a:rPr>
              <a:t>…enabling an enterprise culture with a social conscience</a:t>
            </a:r>
          </a:p>
        </p:txBody>
      </p:sp>
      <p:sp>
        <p:nvSpPr>
          <p:cNvPr id="12" name="Freeform 12"/>
          <p:cNvSpPr/>
          <p:nvPr/>
        </p:nvSpPr>
        <p:spPr>
          <a:xfrm>
            <a:off x="577046" y="964437"/>
            <a:ext cx="3329348" cy="635943"/>
          </a:xfrm>
          <a:custGeom>
            <a:avLst/>
            <a:gdLst/>
            <a:ahLst/>
            <a:cxnLst/>
            <a:rect l="l" t="t" r="r" b="b"/>
            <a:pathLst>
              <a:path w="3329348" h="635943">
                <a:moveTo>
                  <a:pt x="0" y="0"/>
                </a:moveTo>
                <a:lnTo>
                  <a:pt x="3329347" y="0"/>
                </a:lnTo>
                <a:lnTo>
                  <a:pt x="3329347" y="635943"/>
                </a:lnTo>
                <a:lnTo>
                  <a:pt x="0" y="635943"/>
                </a:lnTo>
                <a:lnTo>
                  <a:pt x="0" y="0"/>
                </a:lnTo>
                <a:close/>
              </a:path>
            </a:pathLst>
          </a:custGeom>
          <a:blipFill>
            <a:blip r:embed="rId4"/>
            <a:stretch>
              <a:fillRect/>
            </a:stretch>
          </a:blipFill>
        </p:spPr>
        <p:txBody>
          <a:bodyPr/>
          <a:lstStyle/>
          <a:p>
            <a:endParaRPr lang="en-GB"/>
          </a:p>
        </p:txBody>
      </p:sp>
      <p:sp>
        <p:nvSpPr>
          <p:cNvPr id="13" name="Freeform 13" descr="Jobcentre Plus - Wikipedia"/>
          <p:cNvSpPr/>
          <p:nvPr/>
        </p:nvSpPr>
        <p:spPr>
          <a:xfrm>
            <a:off x="14788078" y="86435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5"/>
            <a:stretch>
              <a:fillRect b="-17004"/>
            </a:stretch>
          </a:blipFill>
        </p:spPr>
        <p:txBody>
          <a:bodyPr/>
          <a:lstStyle/>
          <a:p>
            <a:endParaRPr lang="en-GB"/>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p:cNvSpPr txBox="1"/>
          <p:nvPr/>
        </p:nvSpPr>
        <p:spPr>
          <a:xfrm>
            <a:off x="410907" y="150414"/>
            <a:ext cx="15590520" cy="723900"/>
          </a:xfrm>
          <a:prstGeom prst="rect">
            <a:avLst/>
          </a:prstGeom>
        </p:spPr>
        <p:txBody>
          <a:bodyPr lIns="0" tIns="0" rIns="0" bIns="0" rtlCol="0" anchor="t">
            <a:spAutoFit/>
          </a:bodyPr>
          <a:lstStyle/>
          <a:p>
            <a:pPr algn="l">
              <a:lnSpc>
                <a:spcPts val="5759"/>
              </a:lnSpc>
            </a:pPr>
            <a:r>
              <a:rPr lang="en-US" sz="4800" b="1" spc="379" dirty="0">
                <a:solidFill>
                  <a:srgbClr val="FFFFFF"/>
                </a:solidFill>
                <a:latin typeface="Antonio Bold"/>
                <a:ea typeface="Antonio Bold"/>
                <a:cs typeface="Antonio Bold"/>
                <a:sym typeface="Antonio Bold"/>
              </a:rPr>
              <a:t>Ways of Working (WOW)</a:t>
            </a:r>
          </a:p>
        </p:txBody>
      </p:sp>
      <p:sp>
        <p:nvSpPr>
          <p:cNvPr id="10" name="TextBox 10"/>
          <p:cNvSpPr txBox="1"/>
          <p:nvPr/>
        </p:nvSpPr>
        <p:spPr>
          <a:xfrm>
            <a:off x="0" y="1516735"/>
            <a:ext cx="11887200" cy="11033533"/>
          </a:xfrm>
          <a:prstGeom prst="rect">
            <a:avLst/>
          </a:prstGeom>
        </p:spPr>
        <p:txBody>
          <a:bodyPr wrap="square" lIns="0" tIns="0" rIns="0" bIns="0" rtlCol="0" anchor="t">
            <a:spAutoFit/>
          </a:bodyPr>
          <a:lstStyle/>
          <a:p>
            <a:pPr algn="l">
              <a:lnSpc>
                <a:spcPts val="3875"/>
              </a:lnSpc>
            </a:pPr>
            <a:endParaRPr dirty="0"/>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100% confidentiality - Respect</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No multi-tasking – be fully present</a:t>
            </a:r>
          </a:p>
          <a:p>
            <a:pPr marL="1345524" lvl="2" indent="-448508" algn="l">
              <a:lnSpc>
                <a:spcPct val="150000"/>
              </a:lnSpc>
              <a:buFont typeface="Arial"/>
              <a:buChar char="⚬"/>
            </a:pPr>
            <a:r>
              <a:rPr lang="en-US" sz="2990" b="1" u="sng" dirty="0">
                <a:solidFill>
                  <a:srgbClr val="000000"/>
                </a:solidFill>
                <a:latin typeface="Glacial Indifference"/>
                <a:ea typeface="Glacial Indifference"/>
                <a:cs typeface="Glacial Indifference"/>
                <a:sym typeface="Glacial Indifference"/>
              </a:rPr>
              <a:t>Arrive on time </a:t>
            </a:r>
            <a:r>
              <a:rPr lang="en-US" sz="2990" dirty="0">
                <a:solidFill>
                  <a:srgbClr val="000000"/>
                </a:solidFill>
                <a:latin typeface="Glacial Indifference"/>
                <a:ea typeface="Glacial Indifference"/>
                <a:cs typeface="Glacial Indifference"/>
                <a:sym typeface="Glacial Indifference"/>
              </a:rPr>
              <a:t>and stay for the whole meeting</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Commit to asking questions, listening &amp; being non-judgmental</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Sharing the air space</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Implement agreed actions (</a:t>
            </a:r>
            <a:r>
              <a:rPr lang="en-US" sz="2990" i="1" dirty="0">
                <a:solidFill>
                  <a:srgbClr val="000000"/>
                </a:solidFill>
                <a:latin typeface="Glacial Indifference"/>
                <a:ea typeface="Glacial Indifference"/>
                <a:cs typeface="Glacial Indifference"/>
                <a:sym typeface="Glacial Indifference"/>
              </a:rPr>
              <a:t>Do what you say you will do</a:t>
            </a:r>
            <a:r>
              <a:rPr lang="en-US" sz="2990" dirty="0">
                <a:solidFill>
                  <a:srgbClr val="000000"/>
                </a:solidFill>
                <a:latin typeface="Glacial Indifference"/>
                <a:ea typeface="Glacial Indifference"/>
                <a:cs typeface="Glacial Indifference"/>
                <a:sym typeface="Glacial Indifference"/>
              </a:rPr>
              <a:t>)</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Feedback at the following session</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Complete all participant surveys at the end of each session</a:t>
            </a:r>
          </a:p>
          <a:p>
            <a:pPr marL="1345524" lvl="2" indent="-448508" algn="l">
              <a:lnSpc>
                <a:spcPct val="150000"/>
              </a:lnSpc>
              <a:buFont typeface="Arial"/>
              <a:buChar char="⚬"/>
            </a:pPr>
            <a:r>
              <a:rPr lang="en-US" sz="2990" dirty="0">
                <a:solidFill>
                  <a:srgbClr val="000000"/>
                </a:solidFill>
                <a:latin typeface="Glacial Indifference"/>
                <a:ea typeface="Glacial Indifference"/>
                <a:cs typeface="Glacial Indifference"/>
                <a:sym typeface="Glacial Indifference"/>
              </a:rPr>
              <a:t>Our philosophy…</a:t>
            </a:r>
          </a:p>
          <a:p>
            <a:pPr marL="897016" lvl="2" algn="l">
              <a:lnSpc>
                <a:spcPts val="3875"/>
              </a:lnSpc>
            </a:pPr>
            <a:endParaRPr lang="en-US" sz="2990" dirty="0">
              <a:solidFill>
                <a:srgbClr val="000000"/>
              </a:solidFill>
              <a:latin typeface="Glacial Indifference"/>
              <a:ea typeface="Glacial Indifference"/>
              <a:cs typeface="Glacial Indifference"/>
              <a:sym typeface="Glacial Indifference"/>
            </a:endParaRPr>
          </a:p>
          <a:p>
            <a:pPr marL="897016" lvl="2" algn="l">
              <a:lnSpc>
                <a:spcPts val="3875"/>
              </a:lnSpc>
            </a:pPr>
            <a:r>
              <a:rPr lang="en-US" sz="2990" dirty="0">
                <a:solidFill>
                  <a:srgbClr val="000000"/>
                </a:solidFill>
                <a:latin typeface="Glacial Indifference"/>
                <a:ea typeface="Glacial Indifference"/>
                <a:cs typeface="Glacial Indifference"/>
                <a:sym typeface="Glacial Indifference"/>
              </a:rPr>
              <a:t>“</a:t>
            </a:r>
            <a:r>
              <a:rPr lang="en-US" sz="2990" u="sng" dirty="0">
                <a:solidFill>
                  <a:srgbClr val="000000"/>
                </a:solidFill>
                <a:latin typeface="Glacial Indifference"/>
                <a:ea typeface="Glacial Indifference"/>
                <a:cs typeface="Glacial Indifference"/>
                <a:sym typeface="Glacial Indifference"/>
              </a:rPr>
              <a:t>The knowledge is in the room, let’s learn from each other &amp; share</a:t>
            </a:r>
            <a:r>
              <a:rPr lang="en-US" sz="2990" dirty="0">
                <a:solidFill>
                  <a:srgbClr val="000000"/>
                </a:solidFill>
                <a:latin typeface="Glacial Indifference"/>
                <a:ea typeface="Glacial Indifference"/>
                <a:cs typeface="Glacial Indifference"/>
                <a:sym typeface="Glacial Indifference"/>
              </a:rPr>
              <a:t>” </a:t>
            </a:r>
          </a:p>
          <a:p>
            <a:pPr marL="1345524" lvl="2" indent="-448508" algn="l">
              <a:lnSpc>
                <a:spcPts val="3875"/>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l">
              <a:lnSpc>
                <a:spcPts val="3875"/>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l">
              <a:lnSpc>
                <a:spcPts val="3875"/>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just">
              <a:lnSpc>
                <a:spcPts val="3875"/>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just">
              <a:lnSpc>
                <a:spcPts val="3875"/>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l">
              <a:lnSpc>
                <a:spcPts val="3229"/>
              </a:lnSpc>
            </a:pPr>
            <a:endParaRPr lang="en-US" sz="2990" u="sng" dirty="0">
              <a:solidFill>
                <a:srgbClr val="000000"/>
              </a:solidFill>
              <a:latin typeface="Glacial Indifference"/>
              <a:ea typeface="Glacial Indifference"/>
              <a:cs typeface="Glacial Indifference"/>
              <a:sym typeface="Glacial Indifference"/>
            </a:endParaRPr>
          </a:p>
          <a:p>
            <a:pPr marL="1345524" lvl="2" indent="-448508" algn="l">
              <a:lnSpc>
                <a:spcPts val="3229"/>
              </a:lnSpc>
            </a:pPr>
            <a:endParaRPr lang="en-US" sz="2990" u="sng" dirty="0">
              <a:solidFill>
                <a:srgbClr val="000000"/>
              </a:solidFill>
              <a:latin typeface="Glacial Indifference"/>
              <a:ea typeface="Glacial Indifference"/>
              <a:cs typeface="Glacial Indifference"/>
              <a:sym typeface="Glacial Indifference"/>
            </a:endParaRPr>
          </a:p>
        </p:txBody>
      </p:sp>
      <p:sp>
        <p:nvSpPr>
          <p:cNvPr id="11" name="Freeform 11" descr="Together We Achieve More&quot; #Acheive #Opporunity #TeamWork #Success #Team  #Motivation #Inspire #Grind #Together #QuoteOfTheDay #SaturdayMotivation  #SaturdayThou…"/>
          <p:cNvSpPr/>
          <p:nvPr/>
        </p:nvSpPr>
        <p:spPr>
          <a:xfrm>
            <a:off x="12537870" y="3411634"/>
            <a:ext cx="5061337" cy="4593284"/>
          </a:xfrm>
          <a:custGeom>
            <a:avLst/>
            <a:gdLst/>
            <a:ahLst/>
            <a:cxnLst/>
            <a:rect l="l" t="t" r="r" b="b"/>
            <a:pathLst>
              <a:path w="5061337" h="4593284">
                <a:moveTo>
                  <a:pt x="0" y="0"/>
                </a:moveTo>
                <a:lnTo>
                  <a:pt x="5061338" y="0"/>
                </a:lnTo>
                <a:lnTo>
                  <a:pt x="5061338" y="4593284"/>
                </a:lnTo>
                <a:lnTo>
                  <a:pt x="0" y="4593284"/>
                </a:lnTo>
                <a:lnTo>
                  <a:pt x="0" y="0"/>
                </a:lnTo>
                <a:close/>
              </a:path>
            </a:pathLst>
          </a:custGeom>
          <a:blipFill>
            <a:blip r:embed="rId4"/>
            <a:stretch>
              <a:fillRect l="-6856" r="-28332"/>
            </a:stretch>
          </a:blipFill>
          <a:effectLst>
            <a:softEdge rad="203200"/>
          </a:effectLst>
        </p:spPr>
        <p:txBody>
          <a:bodyPr/>
          <a:lstStyle/>
          <a:p>
            <a:endParaRPr lang="en-GB"/>
          </a:p>
        </p:txBody>
      </p:sp>
      <p:sp>
        <p:nvSpPr>
          <p:cNvPr id="12" name="Freeform 12" descr="Jobcentre Plus - Wikipedia"/>
          <p:cNvSpPr/>
          <p:nvPr/>
        </p:nvSpPr>
        <p:spPr>
          <a:xfrm>
            <a:off x="1507382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5"/>
            <a:stretch>
              <a:fillRect b="-17004"/>
            </a:stretch>
          </a:blipFill>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500"/>
                                        <p:tgtEl>
                                          <p:spTgt spid="10">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500"/>
                                        <p:tgtEl>
                                          <p:spTgt spid="10">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fade">
                                      <p:cBhvr>
                                        <p:cTn id="39" dur="500"/>
                                        <p:tgtEl>
                                          <p:spTgt spid="10">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xEl>
                                              <p:pRg st="11" end="11"/>
                                            </p:txEl>
                                          </p:spTgt>
                                        </p:tgtEl>
                                        <p:attrNameLst>
                                          <p:attrName>style.visibility</p:attrName>
                                        </p:attrNameLst>
                                      </p:cBhvr>
                                      <p:to>
                                        <p:strVal val="visible"/>
                                      </p:to>
                                    </p:set>
                                    <p:animEffect transition="in" filter="fade">
                                      <p:cBhvr>
                                        <p:cTn id="4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836E1-945A-95C1-DD08-92FA074F426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31CC18B-8790-CDAE-C62F-7A1E00F9B407}"/>
              </a:ext>
            </a:extLst>
          </p:cNvPr>
          <p:cNvGrpSpPr/>
          <p:nvPr/>
        </p:nvGrpSpPr>
        <p:grpSpPr>
          <a:xfrm>
            <a:off x="0" y="-150020"/>
            <a:ext cx="18288000" cy="1521618"/>
            <a:chOff x="0" y="0"/>
            <a:chExt cx="24384000" cy="2028825"/>
          </a:xfrm>
        </p:grpSpPr>
        <p:sp>
          <p:nvSpPr>
            <p:cNvPr id="3" name="Freeform 3">
              <a:extLst>
                <a:ext uri="{FF2B5EF4-FFF2-40B4-BE49-F238E27FC236}">
                  <a16:creationId xmlns:a16="http://schemas.microsoft.com/office/drawing/2014/main" id="{49C2890B-F6D2-E85C-3F22-F3E9A45CE918}"/>
                </a:ext>
              </a:extLst>
            </p:cNvPr>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a:extLst>
              <a:ext uri="{FF2B5EF4-FFF2-40B4-BE49-F238E27FC236}">
                <a16:creationId xmlns:a16="http://schemas.microsoft.com/office/drawing/2014/main" id="{1031A5F3-287D-CB52-3F60-2EB3C8889494}"/>
              </a:ext>
            </a:extLst>
          </p:cNvPr>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a:extLst>
              <a:ext uri="{FF2B5EF4-FFF2-40B4-BE49-F238E27FC236}">
                <a16:creationId xmlns:a16="http://schemas.microsoft.com/office/drawing/2014/main" id="{84BD3ACC-D796-F3F4-06CF-2B921187787C}"/>
              </a:ext>
            </a:extLst>
          </p:cNvPr>
          <p:cNvGrpSpPr/>
          <p:nvPr/>
        </p:nvGrpSpPr>
        <p:grpSpPr>
          <a:xfrm>
            <a:off x="0" y="9883588"/>
            <a:ext cx="18288000" cy="403411"/>
            <a:chOff x="0" y="0"/>
            <a:chExt cx="24384000" cy="537882"/>
          </a:xfrm>
        </p:grpSpPr>
        <p:sp>
          <p:nvSpPr>
            <p:cNvPr id="6" name="Freeform 6">
              <a:extLst>
                <a:ext uri="{FF2B5EF4-FFF2-40B4-BE49-F238E27FC236}">
                  <a16:creationId xmlns:a16="http://schemas.microsoft.com/office/drawing/2014/main" id="{47F38C71-22AB-836C-A6AD-0D16474412C5}"/>
                </a:ext>
              </a:extLst>
            </p:cNvPr>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a:extLst>
              <a:ext uri="{FF2B5EF4-FFF2-40B4-BE49-F238E27FC236}">
                <a16:creationId xmlns:a16="http://schemas.microsoft.com/office/drawing/2014/main" id="{901FDDD4-BAFD-1243-1A52-AC57589E2F58}"/>
              </a:ext>
            </a:extLst>
          </p:cNvPr>
          <p:cNvGrpSpPr/>
          <p:nvPr/>
        </p:nvGrpSpPr>
        <p:grpSpPr>
          <a:xfrm>
            <a:off x="0" y="1371600"/>
            <a:ext cx="18288000" cy="161364"/>
            <a:chOff x="0" y="0"/>
            <a:chExt cx="24384000" cy="215152"/>
          </a:xfrm>
        </p:grpSpPr>
        <p:sp>
          <p:nvSpPr>
            <p:cNvPr id="8" name="Freeform 8">
              <a:extLst>
                <a:ext uri="{FF2B5EF4-FFF2-40B4-BE49-F238E27FC236}">
                  <a16:creationId xmlns:a16="http://schemas.microsoft.com/office/drawing/2014/main" id="{1FA6308D-5493-92EA-01A1-2E5C103579B7}"/>
                </a:ext>
              </a:extLst>
            </p:cNvPr>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a:extLst>
              <a:ext uri="{FF2B5EF4-FFF2-40B4-BE49-F238E27FC236}">
                <a16:creationId xmlns:a16="http://schemas.microsoft.com/office/drawing/2014/main" id="{232381D4-1625-085D-C4AC-587CDCA27E0F}"/>
              </a:ext>
            </a:extLst>
          </p:cNvPr>
          <p:cNvSpPr txBox="1"/>
          <p:nvPr/>
        </p:nvSpPr>
        <p:spPr>
          <a:xfrm>
            <a:off x="703436" y="1532954"/>
            <a:ext cx="8199040" cy="8392041"/>
          </a:xfrm>
          <a:prstGeom prst="rect">
            <a:avLst/>
          </a:prstGeom>
        </p:spPr>
        <p:txBody>
          <a:bodyPr lIns="0" tIns="0" rIns="0" bIns="0" rtlCol="0" anchor="t">
            <a:spAutoFit/>
          </a:bodyPr>
          <a:lstStyle/>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Business Appraisal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Relationship Building &amp; Networking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Budgeting </a:t>
            </a:r>
            <a:r>
              <a:rPr lang="en-GB" sz="2400" b="1" dirty="0">
                <a:latin typeface="Calibri" panose="020F0502020204030204" pitchFamily="34" charset="0"/>
                <a:ea typeface="Calibri" panose="020F0502020204030204" pitchFamily="34" charset="0"/>
                <a:cs typeface="Times New Roman" panose="02020603050405020304" pitchFamily="18" charset="0"/>
              </a:rPr>
              <a:t>&amp;</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Finance for Business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Market Research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Sales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Marketing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Social Media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Digital Marketing</a:t>
            </a: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A.I Integrations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Risk Mitigation &amp; Legals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HMRC</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Websites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Web Design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Business Skills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Sector Specific Support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Growth &amp; Diversification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Health &amp; Wellbeing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Celebration/Recap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10">
            <a:extLst>
              <a:ext uri="{FF2B5EF4-FFF2-40B4-BE49-F238E27FC236}">
                <a16:creationId xmlns:a16="http://schemas.microsoft.com/office/drawing/2014/main" id="{91FF8A0D-C701-26DA-FABC-0CDC656A3164}"/>
              </a:ext>
            </a:extLst>
          </p:cNvPr>
          <p:cNvGrpSpPr/>
          <p:nvPr/>
        </p:nvGrpSpPr>
        <p:grpSpPr>
          <a:xfrm>
            <a:off x="14783081" y="-1694181"/>
            <a:ext cx="3928032" cy="91285"/>
            <a:chOff x="0" y="0"/>
            <a:chExt cx="5237376" cy="121714"/>
          </a:xfrm>
        </p:grpSpPr>
        <p:sp>
          <p:nvSpPr>
            <p:cNvPr id="11" name="Freeform 11">
              <a:extLst>
                <a:ext uri="{FF2B5EF4-FFF2-40B4-BE49-F238E27FC236}">
                  <a16:creationId xmlns:a16="http://schemas.microsoft.com/office/drawing/2014/main" id="{ACD8EA09-8668-F38F-DD80-0FCDEC569656}"/>
                </a:ext>
              </a:extLst>
            </p:cNvPr>
            <p:cNvSpPr/>
            <p:nvPr/>
          </p:nvSpPr>
          <p:spPr>
            <a:xfrm>
              <a:off x="0" y="0"/>
              <a:ext cx="5237353" cy="121666"/>
            </a:xfrm>
            <a:custGeom>
              <a:avLst/>
              <a:gdLst/>
              <a:ahLst/>
              <a:cxnLst/>
              <a:rect l="l" t="t" r="r" b="b"/>
              <a:pathLst>
                <a:path w="5237353" h="121666">
                  <a:moveTo>
                    <a:pt x="0" y="0"/>
                  </a:moveTo>
                  <a:lnTo>
                    <a:pt x="5237353" y="0"/>
                  </a:lnTo>
                  <a:lnTo>
                    <a:pt x="5237353" y="121666"/>
                  </a:lnTo>
                  <a:lnTo>
                    <a:pt x="0" y="121666"/>
                  </a:lnTo>
                  <a:close/>
                </a:path>
              </a:pathLst>
            </a:custGeom>
            <a:solidFill>
              <a:srgbClr val="737373"/>
            </a:solidFill>
          </p:spPr>
          <p:txBody>
            <a:bodyPr/>
            <a:lstStyle/>
            <a:p>
              <a:endParaRPr lang="en-GB"/>
            </a:p>
          </p:txBody>
        </p:sp>
      </p:grpSp>
      <p:grpSp>
        <p:nvGrpSpPr>
          <p:cNvPr id="12" name="Group 12">
            <a:extLst>
              <a:ext uri="{FF2B5EF4-FFF2-40B4-BE49-F238E27FC236}">
                <a16:creationId xmlns:a16="http://schemas.microsoft.com/office/drawing/2014/main" id="{08E66577-213E-19A4-82A6-3359FADBD2EF}"/>
              </a:ext>
            </a:extLst>
          </p:cNvPr>
          <p:cNvGrpSpPr/>
          <p:nvPr/>
        </p:nvGrpSpPr>
        <p:grpSpPr>
          <a:xfrm>
            <a:off x="7467600" y="2103101"/>
            <a:ext cx="9906000" cy="5880772"/>
            <a:chOff x="0" y="0"/>
            <a:chExt cx="10172700" cy="9174258"/>
          </a:xfrm>
        </p:grpSpPr>
        <p:sp>
          <p:nvSpPr>
            <p:cNvPr id="13" name="Freeform 13">
              <a:extLst>
                <a:ext uri="{FF2B5EF4-FFF2-40B4-BE49-F238E27FC236}">
                  <a16:creationId xmlns:a16="http://schemas.microsoft.com/office/drawing/2014/main" id="{6C106A5F-127A-90AC-4EFE-32FE7E107A84}"/>
                </a:ext>
              </a:extLst>
            </p:cNvPr>
            <p:cNvSpPr/>
            <p:nvPr/>
          </p:nvSpPr>
          <p:spPr>
            <a:xfrm>
              <a:off x="0" y="0"/>
              <a:ext cx="10172700" cy="9174226"/>
            </a:xfrm>
            <a:custGeom>
              <a:avLst/>
              <a:gdLst/>
              <a:ahLst/>
              <a:cxnLst/>
              <a:rect l="l" t="t" r="r" b="b"/>
              <a:pathLst>
                <a:path w="10172700" h="9174226">
                  <a:moveTo>
                    <a:pt x="0" y="0"/>
                  </a:moveTo>
                  <a:lnTo>
                    <a:pt x="10172700" y="0"/>
                  </a:lnTo>
                  <a:lnTo>
                    <a:pt x="10172700" y="9174226"/>
                  </a:lnTo>
                  <a:lnTo>
                    <a:pt x="0" y="9174226"/>
                  </a:lnTo>
                  <a:close/>
                </a:path>
              </a:pathLst>
            </a:custGeom>
            <a:solidFill>
              <a:srgbClr val="737373"/>
            </a:solidFill>
            <a:effectLst>
              <a:softEdge rad="101600"/>
            </a:effectLst>
          </p:spPr>
          <p:txBody>
            <a:bodyPr/>
            <a:lstStyle/>
            <a:p>
              <a:endParaRPr lang="en-GB"/>
            </a:p>
          </p:txBody>
        </p:sp>
        <p:sp>
          <p:nvSpPr>
            <p:cNvPr id="14" name="TextBox 14">
              <a:extLst>
                <a:ext uri="{FF2B5EF4-FFF2-40B4-BE49-F238E27FC236}">
                  <a16:creationId xmlns:a16="http://schemas.microsoft.com/office/drawing/2014/main" id="{65B68ECE-B96A-1508-AA69-E303B6F5FF7C}"/>
                </a:ext>
              </a:extLst>
            </p:cNvPr>
            <p:cNvSpPr txBox="1"/>
            <p:nvPr/>
          </p:nvSpPr>
          <p:spPr>
            <a:xfrm>
              <a:off x="0" y="28576"/>
              <a:ext cx="10172700" cy="9145682"/>
            </a:xfrm>
            <a:prstGeom prst="rect">
              <a:avLst/>
            </a:prstGeom>
            <a:effectLst>
              <a:glow>
                <a:schemeClr val="accent1">
                  <a:alpha val="40000"/>
                </a:schemeClr>
              </a:glow>
              <a:outerShdw dist="50800" dir="5400000" algn="ctr" rotWithShape="0">
                <a:srgbClr val="000000">
                  <a:alpha val="43137"/>
                </a:srgbClr>
              </a:outerShdw>
              <a:softEdge rad="1270000"/>
            </a:effectLst>
          </p:spPr>
          <p:txBody>
            <a:bodyPr lIns="50800" tIns="50800" rIns="50800" bIns="50800" rtlCol="0" anchor="t"/>
            <a:lstStyle/>
            <a:p>
              <a:pPr algn="just">
                <a:lnSpc>
                  <a:spcPts val="3240"/>
                </a:lnSpc>
              </a:pPr>
              <a:endParaRPr dirty="0"/>
            </a:p>
            <a:p>
              <a:pPr marL="457200" indent="-457200" algn="ctr">
                <a:lnSpc>
                  <a:spcPts val="3240"/>
                </a:lnSpc>
                <a:buFont typeface="Arial" panose="020B0604020202020204" pitchFamily="34" charset="0"/>
                <a:buChar char="•"/>
              </a:pPr>
              <a:r>
                <a:rPr lang="en-US" sz="3000" b="1" spc="237" dirty="0">
                  <a:solidFill>
                    <a:srgbClr val="FFFFFF"/>
                  </a:solidFill>
                  <a:latin typeface="Antonio Bold"/>
                  <a:ea typeface="Antonio Bold"/>
                  <a:cs typeface="Antonio Bold"/>
                  <a:sym typeface="Antonio Bold"/>
                </a:rPr>
                <a:t> Bi Weekly Workshops on a Thursday morning (3 hours) followed by refreshments provided by Momentic</a:t>
              </a:r>
            </a:p>
            <a:p>
              <a:pPr marL="457200" indent="-457200" algn="ctr">
                <a:lnSpc>
                  <a:spcPts val="3240"/>
                </a:lnSpc>
                <a:buFont typeface="Arial" panose="020B0604020202020204" pitchFamily="34" charset="0"/>
                <a:buChar char="•"/>
              </a:pPr>
              <a:endParaRPr lang="en-US" sz="3000" b="1" spc="237" dirty="0">
                <a:solidFill>
                  <a:srgbClr val="FFFFFF"/>
                </a:solidFill>
                <a:latin typeface="Antonio Bold"/>
                <a:ea typeface="Antonio Bold"/>
                <a:cs typeface="Antonio Bold"/>
                <a:sym typeface="Antonio Bold"/>
              </a:endParaRPr>
            </a:p>
            <a:p>
              <a:pPr marL="457200" indent="-457200" algn="ctr">
                <a:lnSpc>
                  <a:spcPts val="3240"/>
                </a:lnSpc>
                <a:buFont typeface="Arial" panose="020B0604020202020204" pitchFamily="34" charset="0"/>
                <a:buChar char="•"/>
              </a:pPr>
              <a:r>
                <a:rPr lang="en-US" sz="3000" b="1" spc="237" dirty="0">
                  <a:solidFill>
                    <a:srgbClr val="FFFFFF"/>
                  </a:solidFill>
                  <a:latin typeface="Antonio Bold"/>
                  <a:ea typeface="Antonio Bold"/>
                  <a:cs typeface="Antonio Bold"/>
                  <a:sym typeface="Antonio Bold"/>
                </a:rPr>
                <a:t> 1-2-1 business meetings available virtually in between</a:t>
              </a:r>
            </a:p>
            <a:p>
              <a:pPr marL="457200" indent="-457200" algn="ctr">
                <a:lnSpc>
                  <a:spcPts val="3240"/>
                </a:lnSpc>
                <a:buFont typeface="Arial" panose="020B0604020202020204" pitchFamily="34" charset="0"/>
                <a:buChar char="•"/>
              </a:pPr>
              <a:endParaRPr lang="en-US" sz="3000" b="1" spc="237" dirty="0">
                <a:solidFill>
                  <a:srgbClr val="FFFFFF"/>
                </a:solidFill>
                <a:latin typeface="Antonio Bold"/>
                <a:ea typeface="Antonio Bold"/>
                <a:cs typeface="Antonio Bold"/>
                <a:sym typeface="Antonio Bold"/>
              </a:endParaRPr>
            </a:p>
            <a:p>
              <a:pPr marL="457200" indent="-457200" algn="ctr">
                <a:lnSpc>
                  <a:spcPts val="3240"/>
                </a:lnSpc>
                <a:buFont typeface="Arial" panose="020B0604020202020204" pitchFamily="34" charset="0"/>
                <a:buChar char="•"/>
              </a:pPr>
              <a:r>
                <a:rPr lang="en-US" sz="3000" b="1" spc="237" dirty="0">
                  <a:solidFill>
                    <a:srgbClr val="FFFFFF"/>
                  </a:solidFill>
                  <a:latin typeface="Antonio Bold"/>
                  <a:ea typeface="Antonio Bold"/>
                  <a:cs typeface="Antonio Bold"/>
                  <a:sym typeface="Antonio Bold"/>
                </a:rPr>
                <a:t>Dedicated Business Adviser throughout,</a:t>
              </a:r>
            </a:p>
            <a:p>
              <a:pPr algn="ctr">
                <a:lnSpc>
                  <a:spcPts val="3240"/>
                </a:lnSpc>
              </a:pPr>
              <a:r>
                <a:rPr lang="en-US" sz="3000" b="1" spc="237" dirty="0">
                  <a:solidFill>
                    <a:srgbClr val="FFFFFF"/>
                  </a:solidFill>
                  <a:latin typeface="Antonio Bold"/>
                  <a:ea typeface="Antonio Bold"/>
                  <a:cs typeface="Antonio Bold"/>
                  <a:sym typeface="Antonio Bold"/>
                </a:rPr>
                <a:t>plus Guest Speakers will attend the </a:t>
              </a:r>
              <a:r>
                <a:rPr lang="en-US" sz="3000" b="1" spc="237" dirty="0" err="1">
                  <a:solidFill>
                    <a:srgbClr val="FFFFFF"/>
                  </a:solidFill>
                  <a:latin typeface="Antonio Bold"/>
                  <a:ea typeface="Antonio Bold"/>
                  <a:cs typeface="Antonio Bold"/>
                  <a:sym typeface="Antonio Bold"/>
                </a:rPr>
                <a:t>programme</a:t>
              </a:r>
              <a:endParaRPr lang="en-US" sz="3000" b="1" spc="237" dirty="0">
                <a:solidFill>
                  <a:srgbClr val="FFFFFF"/>
                </a:solidFill>
                <a:latin typeface="Antonio Bold"/>
                <a:ea typeface="Antonio Bold"/>
                <a:cs typeface="Antonio Bold"/>
                <a:sym typeface="Antonio Bold"/>
              </a:endParaRPr>
            </a:p>
            <a:p>
              <a:pPr algn="ctr">
                <a:lnSpc>
                  <a:spcPts val="3240"/>
                </a:lnSpc>
              </a:pPr>
              <a:endParaRPr lang="en-US" sz="3000" b="1" spc="237" dirty="0">
                <a:solidFill>
                  <a:srgbClr val="FFFFFF"/>
                </a:solidFill>
                <a:latin typeface="Antonio Bold"/>
                <a:ea typeface="Antonio Bold"/>
                <a:cs typeface="Antonio Bold"/>
                <a:sym typeface="Antonio Bold"/>
              </a:endParaRPr>
            </a:p>
            <a:p>
              <a:pPr marL="457200" indent="-457200" algn="ctr">
                <a:lnSpc>
                  <a:spcPts val="3240"/>
                </a:lnSpc>
                <a:buFont typeface="Arial" panose="020B0604020202020204" pitchFamily="34" charset="0"/>
                <a:buChar char="•"/>
              </a:pPr>
              <a:r>
                <a:rPr lang="en-US" sz="3000" b="1" spc="237" dirty="0">
                  <a:solidFill>
                    <a:srgbClr val="FFFFFF"/>
                  </a:solidFill>
                  <a:latin typeface="Antonio Bold"/>
                  <a:ea typeface="Antonio Bold"/>
                  <a:cs typeface="Antonio Bold"/>
                  <a:sym typeface="Antonio Bold"/>
                </a:rPr>
                <a:t>On-going access to our Business Support Team</a:t>
              </a:r>
            </a:p>
            <a:p>
              <a:pPr algn="just">
                <a:lnSpc>
                  <a:spcPts val="3240"/>
                </a:lnSpc>
              </a:pPr>
              <a:endParaRPr lang="en-US" sz="3000" b="1" spc="237" dirty="0">
                <a:solidFill>
                  <a:srgbClr val="FFFFFF"/>
                </a:solidFill>
                <a:latin typeface="Antonio Bold"/>
                <a:ea typeface="Antonio Bold"/>
                <a:cs typeface="Antonio Bold"/>
                <a:sym typeface="Antonio Bold"/>
              </a:endParaRPr>
            </a:p>
          </p:txBody>
        </p:sp>
      </p:grpSp>
      <p:sp>
        <p:nvSpPr>
          <p:cNvPr id="15" name="TextBox 15">
            <a:extLst>
              <a:ext uri="{FF2B5EF4-FFF2-40B4-BE49-F238E27FC236}">
                <a16:creationId xmlns:a16="http://schemas.microsoft.com/office/drawing/2014/main" id="{5E2F89FA-7DDA-4AFA-DC0D-F45B0916E570}"/>
              </a:ext>
            </a:extLst>
          </p:cNvPr>
          <p:cNvSpPr txBox="1"/>
          <p:nvPr/>
        </p:nvSpPr>
        <p:spPr>
          <a:xfrm>
            <a:off x="410907" y="150414"/>
            <a:ext cx="15590520" cy="723900"/>
          </a:xfrm>
          <a:prstGeom prst="rect">
            <a:avLst/>
          </a:prstGeom>
        </p:spPr>
        <p:txBody>
          <a:bodyPr lIns="0" tIns="0" rIns="0" bIns="0" rtlCol="0" anchor="t">
            <a:spAutoFit/>
          </a:bodyPr>
          <a:lstStyle/>
          <a:p>
            <a:pPr algn="l">
              <a:lnSpc>
                <a:spcPts val="5759"/>
              </a:lnSpc>
            </a:pPr>
            <a:r>
              <a:rPr lang="en-US" sz="4800" b="1" spc="244">
                <a:solidFill>
                  <a:srgbClr val="FFFFFF"/>
                </a:solidFill>
                <a:latin typeface="Antonio Bold"/>
                <a:ea typeface="Antonio Bold"/>
                <a:cs typeface="Antonio Bold"/>
                <a:sym typeface="Antonio Bold"/>
              </a:rPr>
              <a:t>Grow your own business programme</a:t>
            </a:r>
          </a:p>
        </p:txBody>
      </p:sp>
      <p:sp>
        <p:nvSpPr>
          <p:cNvPr id="16" name="Freeform 16" descr="Jobcentre Plus - Wikipedia">
            <a:extLst>
              <a:ext uri="{FF2B5EF4-FFF2-40B4-BE49-F238E27FC236}">
                <a16:creationId xmlns:a16="http://schemas.microsoft.com/office/drawing/2014/main" id="{B02E1C87-38EF-A418-8BA0-60E25852929D}"/>
              </a:ext>
            </a:extLst>
          </p:cNvPr>
          <p:cNvSpPr/>
          <p:nvPr/>
        </p:nvSpPr>
        <p:spPr>
          <a:xfrm>
            <a:off x="152325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Tree>
    <p:extLst>
      <p:ext uri="{BB962C8B-B14F-4D97-AF65-F5344CB8AC3E}">
        <p14:creationId xmlns:p14="http://schemas.microsoft.com/office/powerpoint/2010/main" val="412050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Freeform 9" descr="Jobcentre Plus - Wikipedia"/>
          <p:cNvSpPr/>
          <p:nvPr/>
        </p:nvSpPr>
        <p:spPr>
          <a:xfrm>
            <a:off x="1487062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1" name="TextBox 11"/>
          <p:cNvSpPr txBox="1"/>
          <p:nvPr/>
        </p:nvSpPr>
        <p:spPr>
          <a:xfrm>
            <a:off x="205956" y="148962"/>
            <a:ext cx="15590520" cy="923925"/>
          </a:xfrm>
          <a:prstGeom prst="rect">
            <a:avLst/>
          </a:prstGeom>
        </p:spPr>
        <p:txBody>
          <a:bodyPr lIns="0" tIns="0" rIns="0" bIns="0" rtlCol="0" anchor="t">
            <a:spAutoFit/>
          </a:bodyPr>
          <a:lstStyle/>
          <a:p>
            <a:pPr marL="0" lvl="0" indent="0" algn="l">
              <a:lnSpc>
                <a:spcPts val="7200"/>
              </a:lnSpc>
              <a:spcBef>
                <a:spcPct val="0"/>
              </a:spcBef>
            </a:pPr>
            <a:r>
              <a:rPr lang="en-US" sz="6000" b="1" u="none" strike="noStrike" spc="306">
                <a:solidFill>
                  <a:srgbClr val="FFFFFF"/>
                </a:solidFill>
                <a:latin typeface="Antonio Bold"/>
                <a:ea typeface="Antonio Bold"/>
                <a:cs typeface="Antonio Bold"/>
                <a:sym typeface="Antonio Bold"/>
              </a:rPr>
              <a:t>Self-Reflection </a:t>
            </a:r>
          </a:p>
        </p:txBody>
      </p:sp>
      <p:sp>
        <p:nvSpPr>
          <p:cNvPr id="12" name="TextBox 12"/>
          <p:cNvSpPr txBox="1"/>
          <p:nvPr/>
        </p:nvSpPr>
        <p:spPr>
          <a:xfrm>
            <a:off x="1295401" y="2400301"/>
            <a:ext cx="7757160" cy="5483874"/>
          </a:xfrm>
          <a:prstGeom prst="rect">
            <a:avLst/>
          </a:prstGeom>
        </p:spPr>
        <p:txBody>
          <a:bodyPr wrap="square" lIns="0" tIns="0" rIns="0" bIns="0" rtlCol="0" anchor="t">
            <a:spAutoFit/>
          </a:bodyPr>
          <a:lstStyle/>
          <a:p>
            <a:pPr algn="l">
              <a:lnSpc>
                <a:spcPts val="3299"/>
              </a:lnSpc>
            </a:pPr>
            <a:r>
              <a:rPr lang="en-US" sz="2749" b="1" spc="217" dirty="0">
                <a:solidFill>
                  <a:srgbClr val="000000"/>
                </a:solidFill>
                <a:latin typeface="Antonio Bold"/>
                <a:ea typeface="Antonio Bold"/>
                <a:cs typeface="Antonio Bold"/>
                <a:sym typeface="Antonio Bold"/>
              </a:rPr>
              <a:t>Self-Reflection Form to complete</a:t>
            </a:r>
          </a:p>
          <a:p>
            <a:pPr algn="l">
              <a:lnSpc>
                <a:spcPts val="3299"/>
              </a:lnSpc>
            </a:pPr>
            <a:endParaRPr lang="en-US" sz="2749" b="1" spc="217" dirty="0">
              <a:solidFill>
                <a:srgbClr val="000000"/>
              </a:solidFill>
              <a:latin typeface="Antonio Bold"/>
              <a:ea typeface="Antonio Bold"/>
              <a:cs typeface="Antonio Bold"/>
              <a:sym typeface="Antonio Bold"/>
            </a:endParaRPr>
          </a:p>
          <a:p>
            <a:pPr marL="497205" lvl="1" indent="-248285" algn="l">
              <a:lnSpc>
                <a:spcPts val="3299"/>
              </a:lnSpc>
              <a:buFont typeface="Arial"/>
              <a:buChar char="•"/>
            </a:pPr>
            <a:r>
              <a:rPr lang="en-US" sz="2700" dirty="0">
                <a:solidFill>
                  <a:srgbClr val="000000"/>
                </a:solidFill>
                <a:latin typeface="Glacial Indifference"/>
                <a:ea typeface="Glacial Indifference"/>
                <a:cs typeface="Glacial Indifference"/>
                <a:sym typeface="Glacial Indifference"/>
              </a:rPr>
              <a:t>Scan your smart phone camera over the QR code to bring up a short, confidential questionnaire or go to:</a:t>
            </a:r>
          </a:p>
          <a:p>
            <a:pPr marL="497205" lvl="1" indent="-248285" algn="l">
              <a:lnSpc>
                <a:spcPts val="3299"/>
              </a:lnSpc>
              <a:buFont typeface="Arial"/>
              <a:buChar char="•"/>
            </a:pPr>
            <a:endParaRPr lang="en-US" sz="2700" dirty="0">
              <a:solidFill>
                <a:srgbClr val="000000"/>
              </a:solidFill>
              <a:latin typeface="Glacial Indifference"/>
              <a:ea typeface="Glacial Indifference"/>
              <a:cs typeface="Glacial Indifference"/>
              <a:sym typeface="Glacial Indifference"/>
            </a:endParaRPr>
          </a:p>
          <a:p>
            <a:pPr marL="533400" lvl="1" algn="l">
              <a:lnSpc>
                <a:spcPts val="3299"/>
              </a:lnSpc>
            </a:pPr>
            <a:r>
              <a:rPr lang="en-US" sz="2700" u="sng" dirty="0">
                <a:solidFill>
                  <a:srgbClr val="000000"/>
                </a:solidFill>
                <a:latin typeface="Glacial Indifference"/>
                <a:ea typeface="Glacial Indifference"/>
                <a:cs typeface="Glacial Indifference"/>
                <a:sym typeface="Glacial Indifference"/>
                <a:hlinkClick r:id="rId5" tooltip="https://forms.office.com/e/RunBkKSx7x"/>
              </a:rPr>
              <a:t>https://forms.office.com/e/RunBkKSx7x</a:t>
            </a:r>
            <a:endParaRPr lang="en-US" sz="2700" u="sng" dirty="0">
              <a:solidFill>
                <a:srgbClr val="000000"/>
              </a:solidFill>
              <a:latin typeface="Glacial Indifference"/>
              <a:ea typeface="Glacial Indifference"/>
              <a:cs typeface="Glacial Indifference"/>
              <a:sym typeface="Glacial Indifference"/>
            </a:endParaRPr>
          </a:p>
          <a:p>
            <a:pPr marL="248920" lvl="1" algn="l">
              <a:lnSpc>
                <a:spcPts val="3299"/>
              </a:lnSpc>
            </a:pPr>
            <a:endParaRPr lang="en-US" sz="2700" u="sng" dirty="0">
              <a:solidFill>
                <a:srgbClr val="000000"/>
              </a:solidFill>
              <a:latin typeface="Glacial Indifference"/>
              <a:ea typeface="Glacial Indifference"/>
              <a:cs typeface="Glacial Indifference"/>
              <a:sym typeface="Glacial Indifference"/>
            </a:endParaRPr>
          </a:p>
          <a:p>
            <a:pPr marL="248920" lvl="1" algn="l">
              <a:lnSpc>
                <a:spcPts val="3299"/>
              </a:lnSpc>
            </a:pPr>
            <a:r>
              <a:rPr lang="en-US" sz="2700" dirty="0">
                <a:solidFill>
                  <a:srgbClr val="000000"/>
                </a:solidFill>
                <a:latin typeface="Glacial Indifference"/>
                <a:ea typeface="Glacial Indifference"/>
                <a:cs typeface="Glacial Indifference"/>
                <a:sym typeface="Glacial Indifference"/>
              </a:rPr>
              <a:t>Answer honestly about the way you feel </a:t>
            </a:r>
            <a:r>
              <a:rPr lang="en-US" sz="2700" b="1" u="sng" dirty="0">
                <a:solidFill>
                  <a:srgbClr val="000000"/>
                </a:solidFill>
                <a:latin typeface="Glacial Indifference"/>
                <a:ea typeface="Glacial Indifference"/>
                <a:cs typeface="Glacial Indifference"/>
                <a:sym typeface="Glacial Indifference"/>
              </a:rPr>
              <a:t>NOW</a:t>
            </a:r>
            <a:endParaRPr lang="en-US" sz="2700" b="1" u="sng" dirty="0">
              <a:solidFill>
                <a:srgbClr val="000000"/>
              </a:solidFill>
              <a:latin typeface="Glacial Indifference"/>
              <a:ea typeface="Glacial Indifference"/>
              <a:cs typeface="Glacial Indifference"/>
            </a:endParaRPr>
          </a:p>
          <a:p>
            <a:pPr marL="497205" lvl="1" indent="-248285" algn="l">
              <a:lnSpc>
                <a:spcPts val="3299"/>
              </a:lnSpc>
              <a:buFont typeface="Arial"/>
              <a:buChar char="•"/>
            </a:pPr>
            <a:endParaRPr lang="en-US" sz="2749" dirty="0">
              <a:solidFill>
                <a:srgbClr val="000000"/>
              </a:solidFill>
              <a:latin typeface="Glacial Indifference"/>
              <a:ea typeface="Glacial Indifference"/>
              <a:cs typeface="Glacial Indifference"/>
              <a:sym typeface="Glacial Indifference"/>
            </a:endParaRPr>
          </a:p>
          <a:p>
            <a:pPr marL="497205" lvl="1" indent="-248285" algn="l">
              <a:lnSpc>
                <a:spcPts val="3299"/>
              </a:lnSpc>
              <a:buFont typeface="Arial"/>
              <a:buChar char="•"/>
            </a:pPr>
            <a:r>
              <a:rPr lang="en-US" sz="2749" dirty="0">
                <a:solidFill>
                  <a:srgbClr val="000000"/>
                </a:solidFill>
                <a:latin typeface="Glacial Indifference"/>
                <a:ea typeface="Glacial Indifference"/>
                <a:cs typeface="Glacial Indifference"/>
                <a:sym typeface="Glacial Indifference"/>
              </a:rPr>
              <a:t>We will use this to compare from when you originally did this as the first session.</a:t>
            </a:r>
          </a:p>
          <a:p>
            <a:pPr marL="497205" lvl="1" indent="-248285" algn="l">
              <a:lnSpc>
                <a:spcPts val="3299"/>
              </a:lnSpc>
              <a:buFont typeface="Arial"/>
              <a:buChar char="•"/>
            </a:pPr>
            <a:endParaRPr lang="en-US" sz="2749" dirty="0">
              <a:solidFill>
                <a:srgbClr val="000000"/>
              </a:solidFill>
              <a:latin typeface="Glacial Indifference"/>
              <a:ea typeface="Glacial Indifference"/>
              <a:cs typeface="Glacial Indifference"/>
              <a:sym typeface="Glacial Indifference"/>
            </a:endParaRPr>
          </a:p>
        </p:txBody>
      </p:sp>
      <p:pic>
        <p:nvPicPr>
          <p:cNvPr id="13" name="Picture 12" descr="A qr code on a grey background&#10;&#10;AI-generated content may be incorrect.">
            <a:extLst>
              <a:ext uri="{FF2B5EF4-FFF2-40B4-BE49-F238E27FC236}">
                <a16:creationId xmlns:a16="http://schemas.microsoft.com/office/drawing/2014/main" id="{24E4727F-24FA-2C98-DC12-F94765456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600" y="1580270"/>
            <a:ext cx="6781800" cy="678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p:cNvSpPr txBox="1"/>
          <p:nvPr/>
        </p:nvSpPr>
        <p:spPr>
          <a:xfrm>
            <a:off x="762000" y="1943100"/>
            <a:ext cx="5483235" cy="7232749"/>
          </a:xfrm>
          <a:prstGeom prst="rect">
            <a:avLst/>
          </a:prstGeom>
        </p:spPr>
        <p:txBody>
          <a:bodyPr lIns="0" tIns="0" rIns="0" bIns="0" rtlCol="0" anchor="t">
            <a:spAutoFit/>
          </a:bodyPr>
          <a:lstStyle/>
          <a:p>
            <a:pPr algn="l">
              <a:lnSpc>
                <a:spcPts val="2700"/>
              </a:lnSpc>
            </a:pPr>
            <a:endParaRPr dirty="0"/>
          </a:p>
          <a:p>
            <a:pPr algn="l">
              <a:lnSpc>
                <a:spcPts val="2700"/>
              </a:lnSpc>
            </a:pPr>
            <a:endParaRPr dirty="0"/>
          </a:p>
          <a:p>
            <a:pPr marL="203597" lvl="1" algn="l">
              <a:lnSpc>
                <a:spcPts val="2700"/>
              </a:lnSpc>
            </a:pPr>
            <a:r>
              <a:rPr lang="en-US" sz="2250" b="1" dirty="0">
                <a:solidFill>
                  <a:srgbClr val="000000"/>
                </a:solidFill>
                <a:latin typeface="Glacial Indifference"/>
                <a:ea typeface="Glacial Indifference"/>
                <a:cs typeface="Glacial Indifference"/>
                <a:sym typeface="Glacial Indifference"/>
              </a:rPr>
              <a:t>Task 1: Where </a:t>
            </a:r>
            <a:r>
              <a:rPr lang="en-US" sz="2250" b="1" i="1" dirty="0">
                <a:solidFill>
                  <a:srgbClr val="000000"/>
                </a:solidFill>
                <a:latin typeface="Glacial Indifference"/>
                <a:ea typeface="Glacial Indifference"/>
                <a:cs typeface="Glacial Indifference"/>
                <a:sym typeface="Glacial Indifference"/>
              </a:rPr>
              <a:t>were </a:t>
            </a:r>
            <a:r>
              <a:rPr lang="en-US" sz="2250" b="1" dirty="0">
                <a:solidFill>
                  <a:srgbClr val="000000"/>
                </a:solidFill>
                <a:latin typeface="Glacial Indifference"/>
                <a:ea typeface="Glacial Indifference"/>
                <a:cs typeface="Glacial Indifference"/>
                <a:sym typeface="Glacial Indifference"/>
              </a:rPr>
              <a:t>you?..... 1,2 tree</a:t>
            </a:r>
          </a:p>
          <a:p>
            <a:pPr marL="546497" lvl="1" indent="-342900" algn="l">
              <a:lnSpc>
                <a:spcPts val="2700"/>
              </a:lnSpc>
              <a:buFontTx/>
              <a:buChar char="-"/>
            </a:pPr>
            <a:endParaRPr lang="en-US" sz="2250" dirty="0">
              <a:solidFill>
                <a:srgbClr val="000000"/>
              </a:solidFill>
              <a:latin typeface="Glacial Indifference"/>
              <a:ea typeface="Glacial Indifference"/>
              <a:cs typeface="Glacial Indifference"/>
              <a:sym typeface="Glacial Indifference"/>
            </a:endParaRPr>
          </a:p>
          <a:p>
            <a:pPr marL="203597" lvl="1">
              <a:lnSpc>
                <a:spcPts val="2700"/>
              </a:lnSpc>
            </a:pPr>
            <a:r>
              <a:rPr lang="en-US" sz="2250" u="sng" dirty="0">
                <a:solidFill>
                  <a:srgbClr val="000000"/>
                </a:solidFill>
                <a:latin typeface="Glacial Indifference"/>
                <a:ea typeface="Glacial Indifference"/>
                <a:cs typeface="Glacial Indifference"/>
                <a:sym typeface="Glacial Indifference"/>
              </a:rPr>
              <a:t>Where </a:t>
            </a:r>
            <a:r>
              <a:rPr lang="en-US" sz="2250" i="1" u="sng" dirty="0">
                <a:solidFill>
                  <a:srgbClr val="000000"/>
                </a:solidFill>
                <a:latin typeface="Glacial Indifference"/>
                <a:ea typeface="Glacial Indifference"/>
                <a:cs typeface="Glacial Indifference"/>
                <a:sym typeface="Glacial Indifference"/>
              </a:rPr>
              <a:t>were </a:t>
            </a:r>
            <a:r>
              <a:rPr lang="en-US" sz="2250" u="sng" dirty="0">
                <a:solidFill>
                  <a:srgbClr val="000000"/>
                </a:solidFill>
                <a:latin typeface="Glacial Indifference"/>
                <a:ea typeface="Glacial Indifference"/>
                <a:cs typeface="Glacial Indifference"/>
                <a:sym typeface="Glacial Indifference"/>
              </a:rPr>
              <a:t>you on the tree</a:t>
            </a:r>
            <a:r>
              <a:rPr lang="en-US" sz="2250" dirty="0">
                <a:solidFill>
                  <a:srgbClr val="000000"/>
                </a:solidFill>
                <a:latin typeface="Glacial Indifference"/>
                <a:ea typeface="Glacial Indifference"/>
                <a:cs typeface="Glacial Indifference"/>
                <a:sym typeface="Glacial Indifference"/>
              </a:rPr>
              <a:t>?</a:t>
            </a:r>
          </a:p>
          <a:p>
            <a:pPr marL="203597" lvl="1">
              <a:lnSpc>
                <a:spcPts val="2700"/>
              </a:lnSpc>
            </a:pPr>
            <a:endParaRPr lang="en-US" sz="2250" dirty="0">
              <a:solidFill>
                <a:srgbClr val="000000"/>
              </a:solidFill>
              <a:latin typeface="Glacial Indifference"/>
              <a:ea typeface="Glacial Indifference"/>
              <a:cs typeface="Glacial Indifference"/>
              <a:sym typeface="Glacial Indifference"/>
            </a:endParaRPr>
          </a:p>
          <a:p>
            <a:pPr marL="203597" lvl="1">
              <a:lnSpc>
                <a:spcPts val="2700"/>
              </a:lnSpc>
            </a:pPr>
            <a:r>
              <a:rPr lang="en-US" sz="2250" dirty="0">
                <a:solidFill>
                  <a:srgbClr val="000000"/>
                </a:solidFill>
                <a:latin typeface="Glacial Indifference"/>
                <a:ea typeface="Glacial Indifference"/>
                <a:cs typeface="Glacial Indifference"/>
                <a:sym typeface="Glacial Indifference"/>
              </a:rPr>
              <a:t>Do you remember WHY:</a:t>
            </a:r>
          </a:p>
          <a:p>
            <a:pPr marL="546497" lvl="1" indent="-342900">
              <a:lnSpc>
                <a:spcPts val="2700"/>
              </a:lnSpc>
              <a:buFont typeface="Arial" panose="020B0604020202020204" pitchFamily="34" charset="0"/>
              <a:buChar char="•"/>
            </a:pPr>
            <a:r>
              <a:rPr lang="en-US" sz="2250" dirty="0">
                <a:solidFill>
                  <a:srgbClr val="000000"/>
                </a:solidFill>
                <a:latin typeface="Glacial Indifference"/>
                <a:ea typeface="Glacial Indifference"/>
                <a:cs typeface="Glacial Indifference"/>
                <a:sym typeface="Glacial Indifference"/>
              </a:rPr>
              <a:t>You selected that character?</a:t>
            </a:r>
          </a:p>
          <a:p>
            <a:pPr marL="546497" lvl="1" indent="-342900">
              <a:lnSpc>
                <a:spcPts val="2700"/>
              </a:lnSpc>
              <a:buFont typeface="Arial" panose="020B0604020202020204" pitchFamily="34" charset="0"/>
              <a:buChar char="•"/>
            </a:pPr>
            <a:r>
              <a:rPr lang="en-US" sz="2250" dirty="0">
                <a:solidFill>
                  <a:srgbClr val="000000"/>
                </a:solidFill>
                <a:latin typeface="Glacial Indifference"/>
                <a:ea typeface="Glacial Indifference"/>
                <a:cs typeface="Glacial Indifference"/>
                <a:sym typeface="Glacial Indifference"/>
              </a:rPr>
              <a:t>What that represented to you?</a:t>
            </a:r>
          </a:p>
          <a:p>
            <a:pPr marL="546497" lvl="1" indent="-342900">
              <a:lnSpc>
                <a:spcPts val="2700"/>
              </a:lnSpc>
              <a:buFont typeface="Arial" panose="020B0604020202020204" pitchFamily="34" charset="0"/>
              <a:buChar char="•"/>
            </a:pPr>
            <a:r>
              <a:rPr lang="en-US" sz="2250" dirty="0">
                <a:solidFill>
                  <a:srgbClr val="000000"/>
                </a:solidFill>
                <a:latin typeface="Glacial Indifference"/>
                <a:ea typeface="Glacial Indifference"/>
                <a:cs typeface="Glacial Indifference"/>
                <a:sym typeface="Glacial Indifference"/>
              </a:rPr>
              <a:t>Which number you wanted to reach by the end of this </a:t>
            </a:r>
            <a:r>
              <a:rPr lang="en-US" sz="2250" dirty="0" err="1">
                <a:solidFill>
                  <a:srgbClr val="000000"/>
                </a:solidFill>
                <a:latin typeface="Glacial Indifference"/>
                <a:ea typeface="Glacial Indifference"/>
                <a:cs typeface="Glacial Indifference"/>
                <a:sym typeface="Glacial Indifference"/>
              </a:rPr>
              <a:t>programme</a:t>
            </a:r>
            <a:r>
              <a:rPr lang="en-US" sz="2250" dirty="0">
                <a:solidFill>
                  <a:srgbClr val="000000"/>
                </a:solidFill>
                <a:latin typeface="Glacial Indifference"/>
                <a:ea typeface="Glacial Indifference"/>
                <a:cs typeface="Glacial Indifference"/>
                <a:sym typeface="Glacial Indifference"/>
              </a:rPr>
              <a:t> &amp; why?</a:t>
            </a:r>
          </a:p>
          <a:p>
            <a:pPr marL="203597" lvl="1"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203597" lvl="1">
              <a:lnSpc>
                <a:spcPts val="2700"/>
              </a:lnSpc>
            </a:pPr>
            <a:r>
              <a:rPr lang="en-US" sz="2250" b="1" dirty="0">
                <a:solidFill>
                  <a:srgbClr val="000000"/>
                </a:solidFill>
                <a:latin typeface="Glacial Indifference"/>
                <a:ea typeface="Glacial Indifference"/>
                <a:cs typeface="Glacial Indifference"/>
                <a:sym typeface="Glacial Indifference"/>
              </a:rPr>
              <a:t>Task 2: </a:t>
            </a:r>
            <a:r>
              <a:rPr lang="en-US" sz="2250" u="sng" dirty="0">
                <a:solidFill>
                  <a:srgbClr val="000000"/>
                </a:solidFill>
                <a:latin typeface="Glacial Indifference"/>
                <a:ea typeface="Glacial Indifference"/>
                <a:cs typeface="Glacial Indifference"/>
                <a:sym typeface="Glacial Indifference"/>
              </a:rPr>
              <a:t>Where </a:t>
            </a:r>
            <a:r>
              <a:rPr lang="en-US" sz="2250" i="1" u="sng" dirty="0">
                <a:solidFill>
                  <a:srgbClr val="000000"/>
                </a:solidFill>
                <a:latin typeface="Glacial Indifference"/>
                <a:ea typeface="Glacial Indifference"/>
                <a:cs typeface="Glacial Indifference"/>
                <a:sym typeface="Glacial Indifference"/>
              </a:rPr>
              <a:t>ARE </a:t>
            </a:r>
            <a:r>
              <a:rPr lang="en-US" sz="2250" u="sng" dirty="0">
                <a:solidFill>
                  <a:srgbClr val="000000"/>
                </a:solidFill>
                <a:latin typeface="Glacial Indifference"/>
                <a:ea typeface="Glacial Indifference"/>
                <a:cs typeface="Glacial Indifference"/>
                <a:sym typeface="Glacial Indifference"/>
              </a:rPr>
              <a:t>you on the tree now?</a:t>
            </a:r>
            <a:endParaRPr lang="en-US" sz="2250" b="1" dirty="0">
              <a:solidFill>
                <a:srgbClr val="000000"/>
              </a:solidFill>
              <a:latin typeface="Glacial Indifference"/>
              <a:ea typeface="Glacial Indifference"/>
              <a:cs typeface="Glacial Indifference"/>
              <a:sym typeface="Glacial Indifference"/>
            </a:endParaRPr>
          </a:p>
          <a:p>
            <a:pPr marL="203597" lvl="1"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546497" lvl="1" indent="-342900" algn="l">
              <a:lnSpc>
                <a:spcPts val="2700"/>
              </a:lnSpc>
              <a:buFont typeface="Arial" panose="020B0604020202020204" pitchFamily="34" charset="0"/>
              <a:buChar char="•"/>
            </a:pPr>
            <a:r>
              <a:rPr lang="en-US" sz="2250" dirty="0">
                <a:solidFill>
                  <a:srgbClr val="000000"/>
                </a:solidFill>
                <a:latin typeface="Glacial Indifference"/>
                <a:ea typeface="Glacial Indifference"/>
                <a:cs typeface="Glacial Indifference"/>
                <a:sym typeface="Glacial Indifference"/>
              </a:rPr>
              <a:t>Take some time to reflect…..</a:t>
            </a: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700"/>
              </a:lnSpc>
            </a:pPr>
            <a:endParaRPr lang="en-US" sz="2250" dirty="0">
              <a:solidFill>
                <a:srgbClr val="000000"/>
              </a:solidFill>
              <a:latin typeface="Glacial Indifference"/>
              <a:ea typeface="Glacial Indifference"/>
              <a:cs typeface="Glacial Indifference"/>
              <a:sym typeface="Glacial Indifference"/>
            </a:endParaRPr>
          </a:p>
          <a:p>
            <a:pPr marL="407194" lvl="1" indent="-203597" algn="l">
              <a:lnSpc>
                <a:spcPts val="2430"/>
              </a:lnSpc>
            </a:pPr>
            <a:endParaRPr lang="en-US" sz="2250" dirty="0">
              <a:solidFill>
                <a:srgbClr val="000000"/>
              </a:solidFill>
              <a:latin typeface="Glacial Indifference"/>
              <a:ea typeface="Glacial Indifference"/>
              <a:cs typeface="Glacial Indifference"/>
              <a:sym typeface="Glacial Indifference"/>
            </a:endParaRPr>
          </a:p>
        </p:txBody>
      </p:sp>
      <p:sp>
        <p:nvSpPr>
          <p:cNvPr id="10" name="TextBox 10"/>
          <p:cNvSpPr txBox="1"/>
          <p:nvPr/>
        </p:nvSpPr>
        <p:spPr>
          <a:xfrm>
            <a:off x="762000" y="1943100"/>
            <a:ext cx="11647170" cy="397545"/>
          </a:xfrm>
          <a:prstGeom prst="rect">
            <a:avLst/>
          </a:prstGeom>
        </p:spPr>
        <p:txBody>
          <a:bodyPr lIns="0" tIns="0" rIns="0" bIns="0" rtlCol="0" anchor="t">
            <a:spAutoFit/>
          </a:bodyPr>
          <a:lstStyle/>
          <a:p>
            <a:pPr algn="l">
              <a:lnSpc>
                <a:spcPts val="3059"/>
              </a:lnSpc>
            </a:pPr>
            <a:r>
              <a:rPr lang="en-US" sz="2832" b="1" spc="144" dirty="0">
                <a:solidFill>
                  <a:srgbClr val="000000"/>
                </a:solidFill>
                <a:latin typeface="Antonio Bold"/>
                <a:ea typeface="Antonio Bold"/>
                <a:cs typeface="Antonio Bold"/>
                <a:sym typeface="Antonio Bold"/>
              </a:rPr>
              <a:t>Share with us</a:t>
            </a:r>
          </a:p>
        </p:txBody>
      </p:sp>
      <p:sp>
        <p:nvSpPr>
          <p:cNvPr id="11" name="Freeform 11"/>
          <p:cNvSpPr/>
          <p:nvPr/>
        </p:nvSpPr>
        <p:spPr>
          <a:xfrm>
            <a:off x="7005908" y="1672032"/>
            <a:ext cx="8829104" cy="8207973"/>
          </a:xfrm>
          <a:custGeom>
            <a:avLst/>
            <a:gdLst/>
            <a:ahLst/>
            <a:cxnLst/>
            <a:rect l="l" t="t" r="r" b="b"/>
            <a:pathLst>
              <a:path w="7776763" h="7110096">
                <a:moveTo>
                  <a:pt x="0" y="0"/>
                </a:moveTo>
                <a:lnTo>
                  <a:pt x="7776763" y="0"/>
                </a:lnTo>
                <a:lnTo>
                  <a:pt x="7776763" y="7110096"/>
                </a:lnTo>
                <a:lnTo>
                  <a:pt x="0" y="7110096"/>
                </a:lnTo>
                <a:lnTo>
                  <a:pt x="0" y="0"/>
                </a:lnTo>
                <a:close/>
              </a:path>
            </a:pathLst>
          </a:custGeom>
          <a:blipFill>
            <a:blip r:embed="rId4"/>
            <a:stretch>
              <a:fillRect t="-7153" b="-7153"/>
            </a:stretch>
          </a:blipFill>
        </p:spPr>
        <p:txBody>
          <a:bodyPr/>
          <a:lstStyle/>
          <a:p>
            <a:endParaRPr lang="en-GB"/>
          </a:p>
        </p:txBody>
      </p:sp>
      <p:sp>
        <p:nvSpPr>
          <p:cNvPr id="12" name="TextBox 12"/>
          <p:cNvSpPr txBox="1"/>
          <p:nvPr/>
        </p:nvSpPr>
        <p:spPr>
          <a:xfrm>
            <a:off x="410907" y="150414"/>
            <a:ext cx="15590520" cy="723900"/>
          </a:xfrm>
          <a:prstGeom prst="rect">
            <a:avLst/>
          </a:prstGeom>
        </p:spPr>
        <p:txBody>
          <a:bodyPr lIns="0" tIns="0" rIns="0" bIns="0" rtlCol="0" anchor="t">
            <a:spAutoFit/>
          </a:bodyPr>
          <a:lstStyle/>
          <a:p>
            <a:pPr algn="l">
              <a:lnSpc>
                <a:spcPts val="5759"/>
              </a:lnSpc>
            </a:pPr>
            <a:r>
              <a:rPr lang="en-US" sz="4800" b="1" strike="sngStrike" spc="379" dirty="0">
                <a:solidFill>
                  <a:srgbClr val="FFFFFF"/>
                </a:solidFill>
                <a:latin typeface="Antonio Bold"/>
                <a:ea typeface="Antonio Bold"/>
                <a:cs typeface="Antonio Bold"/>
                <a:sym typeface="Antonio Bold"/>
              </a:rPr>
              <a:t>Getting to know you</a:t>
            </a:r>
            <a:r>
              <a:rPr lang="en-US" sz="4800" b="1" spc="379" dirty="0">
                <a:solidFill>
                  <a:srgbClr val="FFFFFF"/>
                </a:solidFill>
                <a:latin typeface="Antonio Bold"/>
                <a:ea typeface="Antonio Bold"/>
                <a:cs typeface="Antonio Bold"/>
                <a:sym typeface="Antonio Bold"/>
              </a:rPr>
              <a:t>... Getting to know yourself!</a:t>
            </a:r>
          </a:p>
        </p:txBody>
      </p:sp>
      <p:sp>
        <p:nvSpPr>
          <p:cNvPr id="13" name="Freeform 13" descr="Jobcentre Plus - Wikipedia"/>
          <p:cNvSpPr/>
          <p:nvPr/>
        </p:nvSpPr>
        <p:spPr>
          <a:xfrm>
            <a:off x="149658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5"/>
            <a:stretch>
              <a:fillRect b="-17004"/>
            </a:stretch>
          </a:blipFill>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1000"/>
                                        <p:tgtEl>
                                          <p:spTgt spid="9">
                                            <p:txEl>
                                              <p:pRg st="4" end="4"/>
                                            </p:txEl>
                                          </p:spTgt>
                                        </p:tgtEl>
                                      </p:cBhvr>
                                    </p:animEffect>
                                    <p:anim calcmode="lin" valueType="num">
                                      <p:cBhvr>
                                        <p:cTn id="1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1000"/>
                                        <p:tgtEl>
                                          <p:spTgt spid="9">
                                            <p:txEl>
                                              <p:pRg st="6" end="6"/>
                                            </p:txEl>
                                          </p:spTgt>
                                        </p:tgtEl>
                                      </p:cBhvr>
                                    </p:animEffect>
                                    <p:anim calcmode="lin" valueType="num">
                                      <p:cBhvr>
                                        <p:cTn id="1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1000"/>
                                        <p:tgtEl>
                                          <p:spTgt spid="9">
                                            <p:txEl>
                                              <p:pRg st="7" end="7"/>
                                            </p:txEl>
                                          </p:spTgt>
                                        </p:tgtEl>
                                      </p:cBhvr>
                                    </p:animEffect>
                                    <p:anim calcmode="lin" valueType="num">
                                      <p:cBhvr>
                                        <p:cTn id="2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1000"/>
                                        <p:tgtEl>
                                          <p:spTgt spid="9">
                                            <p:txEl>
                                              <p:pRg st="8" end="8"/>
                                            </p:txEl>
                                          </p:spTgt>
                                        </p:tgtEl>
                                      </p:cBhvr>
                                    </p:animEffect>
                                    <p:anim calcmode="lin" valueType="num">
                                      <p:cBhvr>
                                        <p:cTn id="2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1000"/>
                                        <p:tgtEl>
                                          <p:spTgt spid="9">
                                            <p:txEl>
                                              <p:pRg st="9" end="9"/>
                                            </p:txEl>
                                          </p:spTgt>
                                        </p:tgtEl>
                                      </p:cBhvr>
                                    </p:animEffect>
                                    <p:anim calcmode="lin" valueType="num">
                                      <p:cBhvr>
                                        <p:cTn id="3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animEffect transition="in" filter="fade">
                                      <p:cBhvr>
                                        <p:cTn id="39" dur="1000"/>
                                        <p:tgtEl>
                                          <p:spTgt spid="9">
                                            <p:txEl>
                                              <p:pRg st="11" end="11"/>
                                            </p:txEl>
                                          </p:spTgt>
                                        </p:tgtEl>
                                      </p:cBhvr>
                                    </p:animEffect>
                                    <p:anim calcmode="lin" valueType="num">
                                      <p:cBhvr>
                                        <p:cTn id="40"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xEl>
                                              <p:pRg st="13" end="13"/>
                                            </p:txEl>
                                          </p:spTgt>
                                        </p:tgtEl>
                                        <p:attrNameLst>
                                          <p:attrName>style.visibility</p:attrName>
                                        </p:attrNameLst>
                                      </p:cBhvr>
                                      <p:to>
                                        <p:strVal val="visible"/>
                                      </p:to>
                                    </p:set>
                                    <p:animEffect transition="in" filter="fade">
                                      <p:cBhvr>
                                        <p:cTn id="46" dur="1000"/>
                                        <p:tgtEl>
                                          <p:spTgt spid="9">
                                            <p:txEl>
                                              <p:pRg st="13" end="13"/>
                                            </p:txEl>
                                          </p:spTgt>
                                        </p:tgtEl>
                                      </p:cBhvr>
                                    </p:animEffect>
                                    <p:anim calcmode="lin" valueType="num">
                                      <p:cBhvr>
                                        <p:cTn id="47"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p:cNvSpPr txBox="1"/>
          <p:nvPr/>
        </p:nvSpPr>
        <p:spPr>
          <a:xfrm>
            <a:off x="205956" y="148962"/>
            <a:ext cx="15590520" cy="923925"/>
          </a:xfrm>
          <a:prstGeom prst="rect">
            <a:avLst/>
          </a:prstGeom>
        </p:spPr>
        <p:txBody>
          <a:bodyPr lIns="0" tIns="0" rIns="0" bIns="0" rtlCol="0" anchor="t">
            <a:spAutoFit/>
          </a:bodyPr>
          <a:lstStyle/>
          <a:p>
            <a:pPr algn="l">
              <a:lnSpc>
                <a:spcPts val="7200"/>
              </a:lnSpc>
            </a:pPr>
            <a:r>
              <a:rPr lang="en-US" sz="6000" b="1" spc="306">
                <a:solidFill>
                  <a:srgbClr val="FFFFFF"/>
                </a:solidFill>
                <a:latin typeface="Antonio Bold"/>
                <a:ea typeface="Antonio Bold"/>
                <a:cs typeface="Antonio Bold"/>
                <a:sym typeface="Antonio Bold"/>
              </a:rPr>
              <a:t>Self-Reflection </a:t>
            </a:r>
          </a:p>
        </p:txBody>
      </p:sp>
      <p:sp>
        <p:nvSpPr>
          <p:cNvPr id="10" name="TextBox 10"/>
          <p:cNvSpPr txBox="1"/>
          <p:nvPr/>
        </p:nvSpPr>
        <p:spPr>
          <a:xfrm>
            <a:off x="674766" y="2394782"/>
            <a:ext cx="8469234" cy="6041719"/>
          </a:xfrm>
          <a:prstGeom prst="rect">
            <a:avLst/>
          </a:prstGeom>
        </p:spPr>
        <p:txBody>
          <a:bodyPr wrap="square" lIns="0" tIns="0" rIns="0" bIns="0" rtlCol="0" anchor="t">
            <a:spAutoFit/>
          </a:bodyPr>
          <a:lstStyle/>
          <a:p>
            <a:pPr algn="l">
              <a:lnSpc>
                <a:spcPts val="4259"/>
              </a:lnSpc>
            </a:pPr>
            <a:r>
              <a:rPr lang="en-US" sz="3549" b="1" spc="280" dirty="0">
                <a:solidFill>
                  <a:srgbClr val="000000"/>
                </a:solidFill>
                <a:latin typeface="Antonio Bold"/>
                <a:ea typeface="Antonio Bold"/>
                <a:cs typeface="Antonio Bold"/>
                <a:sym typeface="Antonio Bold"/>
              </a:rPr>
              <a:t>Why is self-reflection important?</a:t>
            </a:r>
          </a:p>
          <a:p>
            <a:pPr algn="l">
              <a:lnSpc>
                <a:spcPts val="4259"/>
              </a:lnSpc>
            </a:pPr>
            <a:endParaRPr lang="en-US" sz="3549" b="1" spc="280" dirty="0">
              <a:solidFill>
                <a:srgbClr val="000000"/>
              </a:solidFill>
              <a:latin typeface="Antonio Bold"/>
              <a:ea typeface="Antonio Bold"/>
              <a:cs typeface="Antonio Bold"/>
              <a:sym typeface="Antonio Bold"/>
            </a:endParaRPr>
          </a:p>
          <a:p>
            <a:pPr algn="l">
              <a:lnSpc>
                <a:spcPts val="4259"/>
              </a:lnSpc>
            </a:pPr>
            <a:r>
              <a:rPr lang="en-US" sz="3549" dirty="0">
                <a:solidFill>
                  <a:srgbClr val="000000"/>
                </a:solidFill>
                <a:latin typeface="Glacial Indifference"/>
                <a:ea typeface="Glacial Indifference"/>
                <a:cs typeface="Glacial Indifference"/>
                <a:sym typeface="Glacial Indifference"/>
              </a:rPr>
              <a:t>It is about questioning, in a positive way, what you do and why you do it.</a:t>
            </a:r>
          </a:p>
          <a:p>
            <a:pPr algn="l">
              <a:lnSpc>
                <a:spcPts val="4259"/>
              </a:lnSpc>
            </a:pPr>
            <a:endParaRPr lang="en-US" sz="3549" dirty="0">
              <a:solidFill>
                <a:srgbClr val="000000"/>
              </a:solidFill>
              <a:latin typeface="Glacial Indifference"/>
              <a:ea typeface="Glacial Indifference"/>
              <a:cs typeface="Glacial Indifference"/>
              <a:sym typeface="Glacial Indifference"/>
            </a:endParaRPr>
          </a:p>
          <a:p>
            <a:pPr>
              <a:lnSpc>
                <a:spcPts val="4259"/>
              </a:lnSpc>
            </a:pPr>
            <a:r>
              <a:rPr lang="en-US" sz="3549" dirty="0">
                <a:solidFill>
                  <a:srgbClr val="000000"/>
                </a:solidFill>
                <a:latin typeface="Glacial Indifference"/>
                <a:ea typeface="Glacial Indifference"/>
                <a:cs typeface="Glacial Indifference"/>
                <a:sym typeface="Glacial Indifference"/>
              </a:rPr>
              <a:t>In any role, whether at home or at work, reflection is an important part of learning</a:t>
            </a:r>
          </a:p>
          <a:p>
            <a:pPr algn="l">
              <a:lnSpc>
                <a:spcPts val="4259"/>
              </a:lnSpc>
            </a:pPr>
            <a:endParaRPr lang="en-US" sz="3549" dirty="0">
              <a:solidFill>
                <a:srgbClr val="000000"/>
              </a:solidFill>
              <a:latin typeface="Glacial Indifference"/>
              <a:ea typeface="Glacial Indifference"/>
              <a:cs typeface="Glacial Indifference"/>
              <a:sym typeface="Glacial Indifference"/>
            </a:endParaRPr>
          </a:p>
          <a:p>
            <a:pPr algn="l">
              <a:lnSpc>
                <a:spcPts val="4259"/>
              </a:lnSpc>
            </a:pPr>
            <a:r>
              <a:rPr lang="en-US" sz="3549" dirty="0">
                <a:solidFill>
                  <a:srgbClr val="000000"/>
                </a:solidFill>
                <a:latin typeface="Glacial Indifference"/>
                <a:ea typeface="Glacial Indifference"/>
                <a:cs typeface="Glacial Indifference"/>
                <a:sym typeface="Glacial Indifference"/>
              </a:rPr>
              <a:t>Use today’s reflections as an opportunity to celebrate your journey this last 12 months</a:t>
            </a:r>
          </a:p>
          <a:p>
            <a:pPr algn="l">
              <a:lnSpc>
                <a:spcPts val="4259"/>
              </a:lnSpc>
            </a:pPr>
            <a:endParaRPr lang="en-US" sz="3549" dirty="0">
              <a:solidFill>
                <a:srgbClr val="000000"/>
              </a:solidFill>
              <a:latin typeface="Glacial Indifference"/>
              <a:ea typeface="Glacial Indifference"/>
              <a:cs typeface="Glacial Indifference"/>
              <a:sym typeface="Glacial Indifference"/>
            </a:endParaRPr>
          </a:p>
        </p:txBody>
      </p:sp>
      <p:sp>
        <p:nvSpPr>
          <p:cNvPr id="11" name="Freeform 11" descr="Jobcentre Plus - Wikipedia"/>
          <p:cNvSpPr/>
          <p:nvPr/>
        </p:nvSpPr>
        <p:spPr>
          <a:xfrm>
            <a:off x="149023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2" name="Freeform 12"/>
          <p:cNvSpPr/>
          <p:nvPr/>
        </p:nvSpPr>
        <p:spPr>
          <a:xfrm>
            <a:off x="9716796" y="2532756"/>
            <a:ext cx="6615117" cy="5567001"/>
          </a:xfrm>
          <a:custGeom>
            <a:avLst/>
            <a:gdLst/>
            <a:ahLst/>
            <a:cxnLst/>
            <a:rect l="l" t="t" r="r" b="b"/>
            <a:pathLst>
              <a:path w="6615117" h="5567001">
                <a:moveTo>
                  <a:pt x="0" y="0"/>
                </a:moveTo>
                <a:lnTo>
                  <a:pt x="6615117" y="0"/>
                </a:lnTo>
                <a:lnTo>
                  <a:pt x="6615117" y="5567001"/>
                </a:lnTo>
                <a:lnTo>
                  <a:pt x="0" y="5567001"/>
                </a:lnTo>
                <a:lnTo>
                  <a:pt x="0" y="0"/>
                </a:lnTo>
                <a:close/>
              </a:path>
            </a:pathLst>
          </a:custGeom>
          <a:blipFill>
            <a:blip r:embed="rId5"/>
            <a:stretch>
              <a:fillRect l="-194" r="-194"/>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Freeform 9" descr="Jobcentre Plus - Wikipedia"/>
          <p:cNvSpPr/>
          <p:nvPr/>
        </p:nvSpPr>
        <p:spPr>
          <a:xfrm>
            <a:off x="1489602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0" name="Freeform 10"/>
          <p:cNvSpPr/>
          <p:nvPr/>
        </p:nvSpPr>
        <p:spPr>
          <a:xfrm>
            <a:off x="5964275" y="3779814"/>
            <a:ext cx="6708872" cy="5256436"/>
          </a:xfrm>
          <a:custGeom>
            <a:avLst/>
            <a:gdLst/>
            <a:ahLst/>
            <a:cxnLst/>
            <a:rect l="l" t="t" r="r" b="b"/>
            <a:pathLst>
              <a:path w="6708872" h="5256436">
                <a:moveTo>
                  <a:pt x="0" y="0"/>
                </a:moveTo>
                <a:lnTo>
                  <a:pt x="6708872" y="0"/>
                </a:lnTo>
                <a:lnTo>
                  <a:pt x="6708872" y="5256435"/>
                </a:lnTo>
                <a:lnTo>
                  <a:pt x="0" y="5256435"/>
                </a:lnTo>
                <a:lnTo>
                  <a:pt x="0" y="0"/>
                </a:lnTo>
                <a:close/>
              </a:path>
            </a:pathLst>
          </a:custGeom>
          <a:blipFill>
            <a:blip r:embed="rId5"/>
            <a:stretch>
              <a:fillRect/>
            </a:stretch>
          </a:blipFill>
          <a:ln cap="rnd">
            <a:noFill/>
            <a:prstDash val="solid"/>
            <a:round/>
          </a:ln>
          <a:effectLst>
            <a:softEdge rad="228600"/>
          </a:effectLst>
        </p:spPr>
        <p:txBody>
          <a:bodyPr/>
          <a:lstStyle/>
          <a:p>
            <a:endParaRPr lang="en-GB"/>
          </a:p>
        </p:txBody>
      </p:sp>
      <p:sp>
        <p:nvSpPr>
          <p:cNvPr id="11" name="TextBox 11"/>
          <p:cNvSpPr txBox="1"/>
          <p:nvPr/>
        </p:nvSpPr>
        <p:spPr>
          <a:xfrm>
            <a:off x="205956" y="148962"/>
            <a:ext cx="15590520" cy="923925"/>
          </a:xfrm>
          <a:prstGeom prst="rect">
            <a:avLst/>
          </a:prstGeom>
        </p:spPr>
        <p:txBody>
          <a:bodyPr lIns="0" tIns="0" rIns="0" bIns="0" rtlCol="0" anchor="t">
            <a:spAutoFit/>
          </a:bodyPr>
          <a:lstStyle/>
          <a:p>
            <a:pPr algn="l">
              <a:lnSpc>
                <a:spcPts val="7200"/>
              </a:lnSpc>
            </a:pPr>
            <a:r>
              <a:rPr lang="en-US" sz="6000" b="1" spc="306">
                <a:solidFill>
                  <a:srgbClr val="FFFFFF"/>
                </a:solidFill>
                <a:latin typeface="Antonio Bold"/>
                <a:ea typeface="Antonio Bold"/>
                <a:cs typeface="Antonio Bold"/>
                <a:sym typeface="Antonio Bold"/>
              </a:rPr>
              <a:t>Self-Reflection </a:t>
            </a:r>
          </a:p>
        </p:txBody>
      </p:sp>
      <p:sp>
        <p:nvSpPr>
          <p:cNvPr id="12" name="TextBox 12"/>
          <p:cNvSpPr txBox="1"/>
          <p:nvPr/>
        </p:nvSpPr>
        <p:spPr>
          <a:xfrm>
            <a:off x="5377601" y="1470807"/>
            <a:ext cx="7532799" cy="2334998"/>
          </a:xfrm>
          <a:prstGeom prst="rect">
            <a:avLst/>
          </a:prstGeom>
        </p:spPr>
        <p:txBody>
          <a:bodyPr lIns="0" tIns="0" rIns="0" bIns="0" rtlCol="0" anchor="t">
            <a:spAutoFit/>
          </a:bodyPr>
          <a:lstStyle/>
          <a:p>
            <a:pPr algn="ctr">
              <a:lnSpc>
                <a:spcPts val="4383"/>
              </a:lnSpc>
            </a:pPr>
            <a:endParaRPr dirty="0"/>
          </a:p>
          <a:p>
            <a:pPr algn="ctr"/>
            <a:r>
              <a:rPr lang="en-GB" sz="4000" b="1" dirty="0">
                <a:solidFill>
                  <a:schemeClr val="tx1">
                    <a:lumMod val="65000"/>
                    <a:lumOff val="35000"/>
                  </a:schemeClr>
                </a:solidFill>
                <a:latin typeface="Century Gothic"/>
              </a:rPr>
              <a:t>Shall we take a look back at some of your ‘</a:t>
            </a:r>
            <a:r>
              <a:rPr lang="en-GB" sz="4000" i="1" dirty="0">
                <a:solidFill>
                  <a:schemeClr val="tx1">
                    <a:lumMod val="65000"/>
                    <a:lumOff val="35000"/>
                  </a:schemeClr>
                </a:solidFill>
                <a:latin typeface="Century Gothic"/>
              </a:rPr>
              <a:t>Small Wins</a:t>
            </a:r>
            <a:r>
              <a:rPr lang="en-GB" sz="4000" b="1" dirty="0">
                <a:solidFill>
                  <a:schemeClr val="tx1">
                    <a:lumMod val="65000"/>
                    <a:lumOff val="35000"/>
                  </a:schemeClr>
                </a:solidFill>
                <a:latin typeface="Century Gothic"/>
              </a:rPr>
              <a:t>’</a:t>
            </a:r>
          </a:p>
          <a:p>
            <a:pPr algn="l">
              <a:lnSpc>
                <a:spcPts val="4383"/>
              </a:lnSpc>
            </a:pPr>
            <a:endParaRPr lang="en-US" sz="3652" b="1" spc="288" dirty="0">
              <a:solidFill>
                <a:srgbClr val="000000"/>
              </a:solidFill>
              <a:latin typeface="Antonio Bold"/>
              <a:ea typeface="Antonio Bold"/>
              <a:cs typeface="Antonio Bold"/>
              <a:sym typeface="Antoni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2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alphaModFix amt="50000"/>
            </a:blip>
            <a:srcRect/>
            <a:stretch>
              <a:fillRect t="-8851" b="-8851"/>
            </a:stretch>
          </a:blipFill>
        </p:spPr>
        <p:txBody>
          <a:bodyPr/>
          <a:lstStyle/>
          <a:p>
            <a:endParaRPr lang="en-GB" noProof="0" dirty="0"/>
          </a:p>
        </p:txBody>
      </p:sp>
      <p:sp>
        <p:nvSpPr>
          <p:cNvPr id="3" name="AutoShape 3"/>
          <p:cNvSpPr>
            <a:spLocks noGrp="1" noRot="1" noMove="1" noResize="1" noEditPoints="1" noAdjustHandles="1" noChangeArrowheads="1" noChangeShapeType="1"/>
          </p:cNvSpPr>
          <p:nvPr/>
        </p:nvSpPr>
        <p:spPr>
          <a:xfrm>
            <a:off x="1028700" y="1028700"/>
            <a:ext cx="16230600" cy="8229600"/>
          </a:xfrm>
          <a:prstGeom prst="rect">
            <a:avLst/>
          </a:prstGeom>
          <a:solidFill>
            <a:srgbClr val="333333"/>
          </a:solidFill>
        </p:spPr>
        <p:txBody>
          <a:bodyPr/>
          <a:lstStyle/>
          <a:p>
            <a:endParaRPr lang="en-GB" noProof="0" dirty="0"/>
          </a:p>
        </p:txBody>
      </p:sp>
      <p:sp>
        <p:nvSpPr>
          <p:cNvPr id="4" name="TextBox 4"/>
          <p:cNvSpPr txBox="1"/>
          <p:nvPr/>
        </p:nvSpPr>
        <p:spPr>
          <a:xfrm>
            <a:off x="1008737" y="2194789"/>
            <a:ext cx="16230600" cy="2462213"/>
          </a:xfrm>
          <a:prstGeom prst="rect">
            <a:avLst/>
          </a:prstGeom>
        </p:spPr>
        <p:txBody>
          <a:bodyPr wrap="square" lIns="0" tIns="0" rIns="0" bIns="0" rtlCol="0" anchor="t">
            <a:spAutoFit/>
          </a:bodyPr>
          <a:lstStyle/>
          <a:p>
            <a:pPr algn="ctr">
              <a:lnSpc>
                <a:spcPts val="9600"/>
              </a:lnSpc>
            </a:pPr>
            <a:r>
              <a:rPr lang="en-GB" sz="8000" b="1" noProof="0" dirty="0">
                <a:solidFill>
                  <a:srgbClr val="FFFFFF"/>
                </a:solidFill>
                <a:latin typeface="Century Gothic Paneuropean Bold"/>
                <a:ea typeface="Century Gothic Paneuropean Bold"/>
                <a:cs typeface="Century Gothic Paneuropean Bold"/>
                <a:sym typeface="Century Gothic Paneuropean Bold"/>
              </a:rPr>
              <a:t>The floor</a:t>
            </a:r>
          </a:p>
          <a:p>
            <a:pPr algn="ctr">
              <a:lnSpc>
                <a:spcPts val="9600"/>
              </a:lnSpc>
            </a:pPr>
            <a:r>
              <a:rPr lang="en-GB" sz="8000" b="1" dirty="0">
                <a:solidFill>
                  <a:srgbClr val="36ACF5"/>
                </a:solidFill>
                <a:latin typeface="Century Gothic Paneuropean Bold"/>
                <a:ea typeface="Century Gothic Paneuropean Bold"/>
                <a:cs typeface="Century Gothic Paneuropean Bold"/>
                <a:sym typeface="Century Gothic Paneuropean Bold"/>
              </a:rPr>
              <a:t>i</a:t>
            </a:r>
            <a:r>
              <a:rPr lang="en-GB" sz="8000" b="1" noProof="0" dirty="0">
                <a:solidFill>
                  <a:srgbClr val="36ACF5"/>
                </a:solidFill>
                <a:latin typeface="Century Gothic Paneuropean Bold"/>
                <a:ea typeface="Century Gothic Paneuropean Bold"/>
                <a:cs typeface="Century Gothic Paneuropean Bold"/>
                <a:sym typeface="Century Gothic Paneuropean Bold"/>
              </a:rPr>
              <a:t>s </a:t>
            </a:r>
            <a:r>
              <a:rPr lang="en-GB" sz="8000" b="1" i="1" strike="sngStrike" noProof="0" dirty="0">
                <a:solidFill>
                  <a:srgbClr val="36ACF5"/>
                </a:solidFill>
                <a:latin typeface="Century Gothic Paneuropean Bold"/>
                <a:ea typeface="Century Gothic Paneuropean Bold"/>
                <a:cs typeface="Century Gothic Paneuropean Bold"/>
                <a:sym typeface="Century Gothic Paneuropean Bold"/>
              </a:rPr>
              <a:t>lava</a:t>
            </a:r>
            <a:r>
              <a:rPr lang="en-GB" sz="8000" b="1" noProof="0" dirty="0">
                <a:solidFill>
                  <a:srgbClr val="36ACF5"/>
                </a:solidFill>
                <a:latin typeface="Century Gothic Paneuropean Bold"/>
                <a:ea typeface="Century Gothic Paneuropean Bold"/>
                <a:cs typeface="Century Gothic Paneuropean Bold"/>
                <a:sym typeface="Century Gothic Paneuropean Bold"/>
              </a:rPr>
              <a:t> yours</a:t>
            </a:r>
          </a:p>
        </p:txBody>
      </p:sp>
      <p:sp>
        <p:nvSpPr>
          <p:cNvPr id="6" name="Freeform 2">
            <a:extLst>
              <a:ext uri="{FF2B5EF4-FFF2-40B4-BE49-F238E27FC236}">
                <a16:creationId xmlns:a16="http://schemas.microsoft.com/office/drawing/2014/main" id="{3343B71F-6E6D-DE7C-0DF1-C1B10B78370F}"/>
              </a:ext>
            </a:extLst>
          </p:cNvPr>
          <p:cNvSpPr/>
          <p:nvPr/>
        </p:nvSpPr>
        <p:spPr>
          <a:xfrm>
            <a:off x="6383687" y="7658100"/>
            <a:ext cx="5520623" cy="1210663"/>
          </a:xfrm>
          <a:custGeom>
            <a:avLst/>
            <a:gdLst/>
            <a:ahLst/>
            <a:cxnLst/>
            <a:rect l="l" t="t" r="r" b="b"/>
            <a:pathLst>
              <a:path w="5520623" h="1210663">
                <a:moveTo>
                  <a:pt x="0" y="0"/>
                </a:moveTo>
                <a:lnTo>
                  <a:pt x="5520624" y="0"/>
                </a:lnTo>
                <a:lnTo>
                  <a:pt x="5520624" y="1210663"/>
                </a:lnTo>
                <a:lnTo>
                  <a:pt x="0" y="1210663"/>
                </a:lnTo>
                <a:lnTo>
                  <a:pt x="0" y="0"/>
                </a:lnTo>
                <a:close/>
              </a:path>
            </a:pathLst>
          </a:custGeom>
          <a:blipFill>
            <a:blip r:embed="rId3"/>
            <a:stretch>
              <a:fillRect/>
            </a:stretch>
          </a:blipFill>
        </p:spPr>
        <p:txBody>
          <a:bodyPr/>
          <a:lstStyle/>
          <a:p>
            <a:endParaRPr lang="en-GB"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020"/>
            <a:ext cx="18288000" cy="1521618"/>
            <a:chOff x="0" y="0"/>
            <a:chExt cx="24384000" cy="2028825"/>
          </a:xfrm>
        </p:grpSpPr>
        <p:sp>
          <p:nvSpPr>
            <p:cNvPr id="3" name="Freeform 3"/>
            <p:cNvSpPr/>
            <p:nvPr/>
          </p:nvSpPr>
          <p:spPr>
            <a:xfrm>
              <a:off x="0" y="0"/>
              <a:ext cx="24384000" cy="2028825"/>
            </a:xfrm>
            <a:custGeom>
              <a:avLst/>
              <a:gdLst/>
              <a:ahLst/>
              <a:cxnLst/>
              <a:rect l="l" t="t" r="r" b="b"/>
              <a:pathLst>
                <a:path w="24384000" h="2028825">
                  <a:moveTo>
                    <a:pt x="0" y="0"/>
                  </a:moveTo>
                  <a:lnTo>
                    <a:pt x="24384000" y="0"/>
                  </a:lnTo>
                  <a:lnTo>
                    <a:pt x="24384000" y="2028825"/>
                  </a:lnTo>
                  <a:lnTo>
                    <a:pt x="0" y="2028825"/>
                  </a:lnTo>
                  <a:close/>
                </a:path>
              </a:pathLst>
            </a:custGeom>
            <a:solidFill>
              <a:schemeClr val="bg1">
                <a:lumMod val="75000"/>
              </a:schemeClr>
            </a:solidFill>
          </p:spPr>
          <p:txBody>
            <a:bodyPr/>
            <a:lstStyle/>
            <a:p>
              <a:endParaRPr lang="en-GB"/>
            </a:p>
          </p:txBody>
        </p:sp>
      </p:grpSp>
      <p:sp>
        <p:nvSpPr>
          <p:cNvPr id="4" name="Freeform 4"/>
          <p:cNvSpPr/>
          <p:nvPr/>
        </p:nvSpPr>
        <p:spPr>
          <a:xfrm>
            <a:off x="14563166" y="357634"/>
            <a:ext cx="3036042" cy="522200"/>
          </a:xfrm>
          <a:custGeom>
            <a:avLst/>
            <a:gdLst/>
            <a:ahLst/>
            <a:cxnLst/>
            <a:rect l="l" t="t" r="r" b="b"/>
            <a:pathLst>
              <a:path w="3036042" h="522200">
                <a:moveTo>
                  <a:pt x="0" y="0"/>
                </a:moveTo>
                <a:lnTo>
                  <a:pt x="3036042" y="0"/>
                </a:lnTo>
                <a:lnTo>
                  <a:pt x="3036042" y="522200"/>
                </a:lnTo>
                <a:lnTo>
                  <a:pt x="0" y="522200"/>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0" y="9883588"/>
            <a:ext cx="18288000" cy="403411"/>
            <a:chOff x="0" y="0"/>
            <a:chExt cx="24384000" cy="537882"/>
          </a:xfrm>
        </p:grpSpPr>
        <p:sp>
          <p:nvSpPr>
            <p:cNvPr id="6" name="Freeform 6"/>
            <p:cNvSpPr/>
            <p:nvPr/>
          </p:nvSpPr>
          <p:spPr>
            <a:xfrm>
              <a:off x="0" y="0"/>
              <a:ext cx="24384000" cy="537845"/>
            </a:xfrm>
            <a:custGeom>
              <a:avLst/>
              <a:gdLst/>
              <a:ahLst/>
              <a:cxnLst/>
              <a:rect l="l" t="t" r="r" b="b"/>
              <a:pathLst>
                <a:path w="24384000" h="537845">
                  <a:moveTo>
                    <a:pt x="0" y="0"/>
                  </a:moveTo>
                  <a:lnTo>
                    <a:pt x="24384000" y="0"/>
                  </a:lnTo>
                  <a:lnTo>
                    <a:pt x="24384000" y="537845"/>
                  </a:lnTo>
                  <a:lnTo>
                    <a:pt x="0" y="537845"/>
                  </a:lnTo>
                  <a:close/>
                </a:path>
              </a:pathLst>
            </a:custGeom>
            <a:solidFill>
              <a:srgbClr val="2387BF"/>
            </a:solidFill>
          </p:spPr>
          <p:txBody>
            <a:bodyPr/>
            <a:lstStyle/>
            <a:p>
              <a:endParaRPr lang="en-GB"/>
            </a:p>
          </p:txBody>
        </p:sp>
      </p:grpSp>
      <p:grpSp>
        <p:nvGrpSpPr>
          <p:cNvPr id="7" name="Group 7"/>
          <p:cNvGrpSpPr/>
          <p:nvPr/>
        </p:nvGrpSpPr>
        <p:grpSpPr>
          <a:xfrm>
            <a:off x="0" y="1371600"/>
            <a:ext cx="18288000" cy="161364"/>
            <a:chOff x="0" y="0"/>
            <a:chExt cx="24384000" cy="215152"/>
          </a:xfrm>
        </p:grpSpPr>
        <p:sp>
          <p:nvSpPr>
            <p:cNvPr id="8" name="Freeform 8"/>
            <p:cNvSpPr/>
            <p:nvPr/>
          </p:nvSpPr>
          <p:spPr>
            <a:xfrm>
              <a:off x="0" y="0"/>
              <a:ext cx="24384000" cy="215138"/>
            </a:xfrm>
            <a:custGeom>
              <a:avLst/>
              <a:gdLst/>
              <a:ahLst/>
              <a:cxnLst/>
              <a:rect l="l" t="t" r="r" b="b"/>
              <a:pathLst>
                <a:path w="24384000" h="215138">
                  <a:moveTo>
                    <a:pt x="0" y="0"/>
                  </a:moveTo>
                  <a:lnTo>
                    <a:pt x="24384000" y="0"/>
                  </a:lnTo>
                  <a:lnTo>
                    <a:pt x="24384000" y="215138"/>
                  </a:lnTo>
                  <a:lnTo>
                    <a:pt x="0" y="215138"/>
                  </a:lnTo>
                  <a:close/>
                </a:path>
              </a:pathLst>
            </a:custGeom>
            <a:solidFill>
              <a:srgbClr val="2387BF"/>
            </a:solidFill>
          </p:spPr>
          <p:txBody>
            <a:bodyPr/>
            <a:lstStyle/>
            <a:p>
              <a:endParaRPr lang="en-GB"/>
            </a:p>
          </p:txBody>
        </p:sp>
      </p:grpSp>
      <p:sp>
        <p:nvSpPr>
          <p:cNvPr id="9" name="TextBox 9"/>
          <p:cNvSpPr txBox="1"/>
          <p:nvPr/>
        </p:nvSpPr>
        <p:spPr>
          <a:xfrm>
            <a:off x="410703" y="2570854"/>
            <a:ext cx="12467097" cy="9468361"/>
          </a:xfrm>
          <a:prstGeom prst="rect">
            <a:avLst/>
          </a:prstGeom>
        </p:spPr>
        <p:txBody>
          <a:bodyPr wrap="square" lIns="0" tIns="0" rIns="0" bIns="0" rtlCol="0" anchor="t">
            <a:spAutoFit/>
          </a:bodyPr>
          <a:lstStyle/>
          <a:p>
            <a:pPr algn="l">
              <a:lnSpc>
                <a:spcPts val="5279"/>
              </a:lnSpc>
            </a:pPr>
            <a:endParaRPr lang="en-GB" dirty="0"/>
          </a:p>
          <a:p>
            <a:pPr algn="ctr"/>
            <a:r>
              <a:rPr lang="en-GB" sz="4400" b="1" i="0" dirty="0">
                <a:solidFill>
                  <a:srgbClr val="0068B8"/>
                </a:solidFill>
                <a:effectLst/>
                <a:latin typeface="Segoe UI" panose="020B0502040204020203" pitchFamily="34" charset="0"/>
              </a:rPr>
              <a:t>121’s still available from myself and Frankie</a:t>
            </a:r>
          </a:p>
          <a:p>
            <a:pPr algn="ctr"/>
            <a:endParaRPr lang="en-GB" sz="4400" b="1" dirty="0">
              <a:solidFill>
                <a:srgbClr val="0068B8"/>
              </a:solidFill>
              <a:latin typeface="Segoe UI" panose="020B0502040204020203" pitchFamily="34" charset="0"/>
            </a:endParaRPr>
          </a:p>
          <a:p>
            <a:pPr algn="ctr"/>
            <a:r>
              <a:rPr lang="en-GB" sz="4400" b="1" i="0" dirty="0">
                <a:solidFill>
                  <a:srgbClr val="0068B8"/>
                </a:solidFill>
                <a:effectLst/>
                <a:latin typeface="Segoe UI" panose="020B0502040204020203" pitchFamily="34" charset="0"/>
              </a:rPr>
              <a:t>There will be ‘Catchup Sessions’ available for those of you who have a couple of sessions to catchup on</a:t>
            </a:r>
          </a:p>
          <a:p>
            <a:pPr algn="ctr"/>
            <a:endParaRPr lang="en-US" sz="4399" dirty="0">
              <a:solidFill>
                <a:srgbClr val="000000"/>
              </a:solidFill>
              <a:latin typeface="Antonio Bold" panose="020B0604020202020204" charset="0"/>
              <a:ea typeface="Glacial Indifference"/>
              <a:cs typeface="Glacial Indifference"/>
              <a:sym typeface="Glacial Indifference"/>
            </a:endParaRPr>
          </a:p>
          <a:p>
            <a:pPr algn="ctr"/>
            <a:r>
              <a:rPr lang="en-US" sz="4399" dirty="0">
                <a:solidFill>
                  <a:srgbClr val="000000"/>
                </a:solidFill>
                <a:latin typeface="Antonio Bold" panose="020B0604020202020204" charset="0"/>
                <a:ea typeface="Glacial Indifference"/>
                <a:cs typeface="Glacial Indifference"/>
                <a:sym typeface="Glacial Indifference"/>
              </a:rPr>
              <a:t>Brighton Momentic Portal:</a:t>
            </a:r>
            <a:endParaRPr lang="en-US" sz="4399" dirty="0">
              <a:solidFill>
                <a:srgbClr val="000000"/>
              </a:solidFill>
              <a:latin typeface="Glacial Indifference"/>
              <a:ea typeface="Glacial Indifference"/>
              <a:cs typeface="Glacial Indifference"/>
              <a:sym typeface="Glacial Indifference"/>
            </a:endParaRPr>
          </a:p>
          <a:p>
            <a:pPr marL="571500" indent="-571500" algn="ctr">
              <a:lnSpc>
                <a:spcPts val="5279"/>
              </a:lnSpc>
              <a:buFont typeface="Wingdings" panose="05000000000000000000" pitchFamily="2" charset="2"/>
              <a:buChar char="Ø"/>
            </a:pPr>
            <a:r>
              <a:rPr lang="en-US" sz="4000" dirty="0">
                <a:solidFill>
                  <a:srgbClr val="000000"/>
                </a:solidFill>
                <a:latin typeface="Glacial Indifference"/>
                <a:ea typeface="Glacial Indifference"/>
                <a:cs typeface="Glacial Indifference"/>
                <a:sym typeface="Glacial Indifference"/>
              </a:rPr>
              <a:t>Ongoing digital access to all workshops</a:t>
            </a:r>
          </a:p>
          <a:p>
            <a:pPr marL="571500" indent="-571500" algn="ctr">
              <a:lnSpc>
                <a:spcPts val="5279"/>
              </a:lnSpc>
              <a:buFont typeface="Wingdings" panose="05000000000000000000" pitchFamily="2" charset="2"/>
              <a:buChar char="Ø"/>
            </a:pPr>
            <a:r>
              <a:rPr lang="en-US" sz="4000" dirty="0">
                <a:solidFill>
                  <a:srgbClr val="000000"/>
                </a:solidFill>
                <a:latin typeface="Glacial Indifference"/>
                <a:ea typeface="Glacial Indifference"/>
                <a:cs typeface="Glacial Indifference"/>
                <a:sym typeface="Glacial Indifference"/>
              </a:rPr>
              <a:t>Workbooks also there for review, study and completion</a:t>
            </a:r>
            <a:endParaRPr lang="en-US" sz="4399" dirty="0">
              <a:solidFill>
                <a:srgbClr val="000000"/>
              </a:solidFill>
              <a:latin typeface="Glacial Indifference"/>
              <a:ea typeface="Glacial Indifference"/>
              <a:cs typeface="Glacial Indifference"/>
              <a:sym typeface="Glacial Indifference"/>
            </a:endParaRPr>
          </a:p>
          <a:p>
            <a:pPr algn="ctr">
              <a:lnSpc>
                <a:spcPts val="5279"/>
              </a:lnSpc>
            </a:pPr>
            <a:endParaRPr lang="en-US" sz="4399" dirty="0">
              <a:solidFill>
                <a:srgbClr val="000000"/>
              </a:solidFill>
              <a:latin typeface="Glacial Indifference"/>
              <a:ea typeface="Glacial Indifference"/>
              <a:cs typeface="Glacial Indifference"/>
              <a:sym typeface="Glacial Indifference"/>
            </a:endParaRPr>
          </a:p>
          <a:p>
            <a:pPr algn="ctr">
              <a:lnSpc>
                <a:spcPts val="5279"/>
              </a:lnSpc>
            </a:pPr>
            <a:endParaRPr lang="en-US" sz="4399" dirty="0">
              <a:solidFill>
                <a:srgbClr val="000000"/>
              </a:solidFill>
              <a:latin typeface="Glacial Indifference"/>
              <a:ea typeface="Glacial Indifference"/>
              <a:cs typeface="Glacial Indifference"/>
              <a:sym typeface="Glacial Indifference"/>
            </a:endParaRPr>
          </a:p>
          <a:p>
            <a:pPr algn="ctr">
              <a:lnSpc>
                <a:spcPts val="5279"/>
              </a:lnSpc>
            </a:pPr>
            <a:endParaRPr lang="en-US" sz="4399" dirty="0">
              <a:solidFill>
                <a:srgbClr val="000000"/>
              </a:solidFill>
              <a:latin typeface="Glacial Indifference"/>
              <a:ea typeface="Glacial Indifference"/>
              <a:cs typeface="Glacial Indifference"/>
              <a:sym typeface="Glacial Indifference"/>
            </a:endParaRPr>
          </a:p>
          <a:p>
            <a:pPr algn="ctr">
              <a:lnSpc>
                <a:spcPts val="5279"/>
              </a:lnSpc>
            </a:pPr>
            <a:endParaRPr lang="en-US" sz="4399" dirty="0">
              <a:solidFill>
                <a:srgbClr val="000000"/>
              </a:solidFill>
              <a:latin typeface="Glacial Indifference"/>
              <a:ea typeface="Glacial Indifference"/>
              <a:cs typeface="Glacial Indifference"/>
              <a:sym typeface="Glacial Indifference"/>
            </a:endParaRPr>
          </a:p>
        </p:txBody>
      </p:sp>
      <p:sp>
        <p:nvSpPr>
          <p:cNvPr id="10" name="Freeform 10" descr="Jobcentre Plus - Wikipedia"/>
          <p:cNvSpPr/>
          <p:nvPr/>
        </p:nvSpPr>
        <p:spPr>
          <a:xfrm>
            <a:off x="14965878" y="8580016"/>
            <a:ext cx="3026958" cy="1299989"/>
          </a:xfrm>
          <a:custGeom>
            <a:avLst/>
            <a:gdLst/>
            <a:ahLst/>
            <a:cxnLst/>
            <a:rect l="l" t="t" r="r" b="b"/>
            <a:pathLst>
              <a:path w="3026958" h="1299989">
                <a:moveTo>
                  <a:pt x="0" y="0"/>
                </a:moveTo>
                <a:lnTo>
                  <a:pt x="3026958" y="0"/>
                </a:lnTo>
                <a:lnTo>
                  <a:pt x="3026958" y="1299989"/>
                </a:lnTo>
                <a:lnTo>
                  <a:pt x="0" y="1299989"/>
                </a:lnTo>
                <a:lnTo>
                  <a:pt x="0" y="0"/>
                </a:lnTo>
                <a:close/>
              </a:path>
            </a:pathLst>
          </a:custGeom>
          <a:blipFill>
            <a:blip r:embed="rId4"/>
            <a:stretch>
              <a:fillRect b="-17004"/>
            </a:stretch>
          </a:blipFill>
        </p:spPr>
        <p:txBody>
          <a:bodyPr/>
          <a:lstStyle/>
          <a:p>
            <a:endParaRPr lang="en-GB"/>
          </a:p>
        </p:txBody>
      </p:sp>
      <p:sp>
        <p:nvSpPr>
          <p:cNvPr id="11" name="Freeform 11"/>
          <p:cNvSpPr/>
          <p:nvPr/>
        </p:nvSpPr>
        <p:spPr>
          <a:xfrm>
            <a:off x="12877800" y="1790700"/>
            <a:ext cx="5230220" cy="4495800"/>
          </a:xfrm>
          <a:custGeom>
            <a:avLst/>
            <a:gdLst/>
            <a:ahLst/>
            <a:cxnLst/>
            <a:rect l="l" t="t" r="r" b="b"/>
            <a:pathLst>
              <a:path w="5960489" h="5103158">
                <a:moveTo>
                  <a:pt x="0" y="0"/>
                </a:moveTo>
                <a:lnTo>
                  <a:pt x="5960489" y="0"/>
                </a:lnTo>
                <a:lnTo>
                  <a:pt x="5960489" y="5103158"/>
                </a:lnTo>
                <a:lnTo>
                  <a:pt x="0" y="5103158"/>
                </a:lnTo>
                <a:lnTo>
                  <a:pt x="0" y="0"/>
                </a:lnTo>
                <a:close/>
              </a:path>
            </a:pathLst>
          </a:custGeom>
          <a:blipFill>
            <a:blip r:embed="rId5"/>
            <a:stretch>
              <a:fillRect/>
            </a:stretch>
          </a:blipFill>
        </p:spPr>
        <p:txBody>
          <a:bodyPr/>
          <a:lstStyle/>
          <a:p>
            <a:endParaRPr lang="en-GB" dirty="0"/>
          </a:p>
        </p:txBody>
      </p:sp>
      <p:sp>
        <p:nvSpPr>
          <p:cNvPr id="12" name="TextBox 12"/>
          <p:cNvSpPr txBox="1"/>
          <p:nvPr/>
        </p:nvSpPr>
        <p:spPr>
          <a:xfrm>
            <a:off x="410907" y="140889"/>
            <a:ext cx="15590520" cy="923925"/>
          </a:xfrm>
          <a:prstGeom prst="rect">
            <a:avLst/>
          </a:prstGeom>
        </p:spPr>
        <p:txBody>
          <a:bodyPr lIns="0" tIns="0" rIns="0" bIns="0" rtlCol="0" anchor="t">
            <a:spAutoFit/>
          </a:bodyPr>
          <a:lstStyle/>
          <a:p>
            <a:pPr algn="l">
              <a:lnSpc>
                <a:spcPts val="7200"/>
              </a:lnSpc>
            </a:pPr>
            <a:r>
              <a:rPr lang="en-US" sz="6000" b="1" spc="306" dirty="0">
                <a:solidFill>
                  <a:srgbClr val="FFFFFF"/>
                </a:solidFill>
                <a:latin typeface="Antonio Bold"/>
                <a:ea typeface="Antonio Bold"/>
                <a:cs typeface="Antonio Bold"/>
                <a:sym typeface="Antonio Bold"/>
              </a:rPr>
              <a:t>When will I see you…… again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1a08cd-76e1-43f8-b643-62e4bdb79157">
      <Terms xmlns="http://schemas.microsoft.com/office/infopath/2007/PartnerControls"/>
    </lcf76f155ced4ddcb4097134ff3c332f>
    <TaxCatchAll xmlns="dc81eb76-3d54-40fd-8045-cbc7dec4f7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A99858F0DECC4D98413750771970CE" ma:contentTypeVersion="11" ma:contentTypeDescription="Create a new document." ma:contentTypeScope="" ma:versionID="b2a559a19af56c5fdae784d1a6e33620">
  <xsd:schema xmlns:xsd="http://www.w3.org/2001/XMLSchema" xmlns:xs="http://www.w3.org/2001/XMLSchema" xmlns:p="http://schemas.microsoft.com/office/2006/metadata/properties" xmlns:ns2="821a08cd-76e1-43f8-b643-62e4bdb79157" xmlns:ns3="dc81eb76-3d54-40fd-8045-cbc7dec4f7f7" targetNamespace="http://schemas.microsoft.com/office/2006/metadata/properties" ma:root="true" ma:fieldsID="2b8fbfb0f50e1687dd9e96622f892925" ns2:_="" ns3:_="">
    <xsd:import namespace="821a08cd-76e1-43f8-b643-62e4bdb79157"/>
    <xsd:import namespace="dc81eb76-3d54-40fd-8045-cbc7dec4f7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a08cd-76e1-43f8-b643-62e4bdb79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7d01ec-49e2-4085-83dc-48c3151270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81eb76-3d54-40fd-8045-cbc7dec4f7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8abdce-58b9-4b33-81a7-00dfe1f6e08a}" ma:internalName="TaxCatchAll" ma:showField="CatchAllData" ma:web="dc81eb76-3d54-40fd-8045-cbc7dec4f7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1DBF5-0639-4310-8FD1-3E6C2BADC956}">
  <ds:schemaRefs>
    <ds:schemaRef ds:uri="http://purl.org/dc/terms/"/>
    <ds:schemaRef ds:uri="http://www.w3.org/XML/1998/namespace"/>
    <ds:schemaRef ds:uri="http://purl.org/dc/elements/1.1/"/>
    <ds:schemaRef ds:uri="http://schemas.microsoft.com/office/2006/documentManagement/types"/>
    <ds:schemaRef ds:uri="821a08cd-76e1-43f8-b643-62e4bdb79157"/>
    <ds:schemaRef ds:uri="http://schemas.microsoft.com/office/infopath/2007/PartnerControls"/>
    <ds:schemaRef ds:uri="http://schemas.openxmlformats.org/package/2006/metadata/core-properties"/>
    <ds:schemaRef ds:uri="dc81eb76-3d54-40fd-8045-cbc7dec4f7f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052B4F9-577A-4755-AC80-270C19DCC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1a08cd-76e1-43f8-b643-62e4bdb79157"/>
    <ds:schemaRef ds:uri="dc81eb76-3d54-40fd-8045-cbc7dec4f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267E1B-EE20-4BEC-86C0-0E96A1DB59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8916</TotalTime>
  <Words>753</Words>
  <Application>Microsoft Office PowerPoint</Application>
  <PresentationFormat>Custom</PresentationFormat>
  <Paragraphs>168</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Antonio Bold</vt:lpstr>
      <vt:lpstr>Segoe UI</vt:lpstr>
      <vt:lpstr>Calibri</vt:lpstr>
      <vt:lpstr>Arial</vt:lpstr>
      <vt:lpstr>Century Gothic Paneuropean Bold</vt:lpstr>
      <vt:lpstr>Wingdings</vt:lpstr>
      <vt:lpstr>Century Gothic</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Appraisal - Week 1.pptx</dc:title>
  <dc:creator>Lauren Sands</dc:creator>
  <cp:lastModifiedBy>Orlando Correia</cp:lastModifiedBy>
  <cp:revision>25</cp:revision>
  <dcterms:created xsi:type="dcterms:W3CDTF">2006-08-16T00:00:00Z</dcterms:created>
  <dcterms:modified xsi:type="dcterms:W3CDTF">2026-01-21T20:31:56Z</dcterms:modified>
  <dc:identifier>DAGYVEKdJC8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0x01010092A99858F0DECC4D98413750771970CE</vt:lpwstr>
  </property>
  <property fmtid="{D5CDD505-2E9C-101B-9397-08002B2CF9AE}" pid="3" name="MediaServiceImageTags">
    <vt:lpwstr/>
  </property>
</Properties>
</file>