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2"/>
  </p:notesMasterIdLst>
  <p:sldIdLst>
    <p:sldId id="256" r:id="rId5"/>
    <p:sldId id="257" r:id="rId6"/>
    <p:sldId id="291" r:id="rId7"/>
    <p:sldId id="258" r:id="rId8"/>
    <p:sldId id="259" r:id="rId9"/>
    <p:sldId id="260" r:id="rId10"/>
    <p:sldId id="261" r:id="rId11"/>
    <p:sldId id="262" r:id="rId12"/>
    <p:sldId id="263" r:id="rId13"/>
    <p:sldId id="264" r:id="rId14"/>
    <p:sldId id="265" r:id="rId15"/>
    <p:sldId id="266" r:id="rId16"/>
    <p:sldId id="287" r:id="rId17"/>
    <p:sldId id="288" r:id="rId18"/>
    <p:sldId id="289" r:id="rId19"/>
    <p:sldId id="267" r:id="rId20"/>
    <p:sldId id="268" r:id="rId21"/>
    <p:sldId id="269" r:id="rId22"/>
    <p:sldId id="270" r:id="rId23"/>
    <p:sldId id="271" r:id="rId24"/>
    <p:sldId id="272" r:id="rId25"/>
    <p:sldId id="273" r:id="rId26"/>
    <p:sldId id="292" r:id="rId27"/>
    <p:sldId id="295" r:id="rId28"/>
    <p:sldId id="296" r:id="rId29"/>
    <p:sldId id="293" r:id="rId30"/>
    <p:sldId id="294" r:id="rId31"/>
    <p:sldId id="274" r:id="rId32"/>
    <p:sldId id="275" r:id="rId33"/>
    <p:sldId id="276" r:id="rId34"/>
    <p:sldId id="277" r:id="rId35"/>
    <p:sldId id="278" r:id="rId36"/>
    <p:sldId id="281" r:id="rId37"/>
    <p:sldId id="282" r:id="rId38"/>
    <p:sldId id="284" r:id="rId39"/>
    <p:sldId id="285" r:id="rId40"/>
    <p:sldId id="286" r:id="rId41"/>
  </p:sldIdLst>
  <p:sldSz cx="18288000" cy="10287000"/>
  <p:notesSz cx="6858000" cy="9144000"/>
  <p:embeddedFontLst>
    <p:embeddedFont>
      <p:font typeface="Century Gothic" panose="020B0502020202020204" pitchFamily="34" charset="0"/>
      <p:regular r:id="rId43"/>
      <p:bold r:id="rId44"/>
      <p:italic r:id="rId45"/>
      <p:boldItalic r:id="rId46"/>
    </p:embeddedFont>
    <p:embeddedFont>
      <p:font typeface="Century Gothic Paneuropean" panose="020B0604020202020204" charset="0"/>
      <p:regular r:id="rId47"/>
    </p:embeddedFont>
    <p:embeddedFont>
      <p:font typeface="Century Gothic Paneuropean Bold" panose="020B0604020202020204" charset="0"/>
      <p:regular r:id="rId48"/>
    </p:embeddedFont>
    <p:embeddedFont>
      <p:font typeface="Century Gothic Paneuropean Italics" panose="020B0604020202020204" charset="0"/>
      <p:regular r:id="rId49"/>
    </p:embeddedFont>
    <p:embeddedFont>
      <p:font typeface="Century Gothic Paneuropean Light" panose="020B0604020202020204" charset="0"/>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529" autoAdjust="0"/>
  </p:normalViewPr>
  <p:slideViewPr>
    <p:cSldViewPr snapToGrid="0">
      <p:cViewPr varScale="1">
        <p:scale>
          <a:sx n="27" d="100"/>
          <a:sy n="27" d="100"/>
        </p:scale>
        <p:origin x="1588" y="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3.fntdata"/><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2.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4.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rlando Correia" userId="f1b01374-e93f-4a95-a80c-d3c8a1cacfea" providerId="ADAL" clId="{6DF51603-D951-4BFD-BB63-98AB9FC1F51E}"/>
    <pc:docChg chg="modSld">
      <pc:chgData name="Orlando Correia" userId="f1b01374-e93f-4a95-a80c-d3c8a1cacfea" providerId="ADAL" clId="{6DF51603-D951-4BFD-BB63-98AB9FC1F51E}" dt="2025-09-04T14:38:43.866" v="2" actId="20577"/>
      <pc:docMkLst>
        <pc:docMk/>
      </pc:docMkLst>
      <pc:sldChg chg="modSp mod">
        <pc:chgData name="Orlando Correia" userId="f1b01374-e93f-4a95-a80c-d3c8a1cacfea" providerId="ADAL" clId="{6DF51603-D951-4BFD-BB63-98AB9FC1F51E}" dt="2025-09-04T14:38:43.866" v="2" actId="20577"/>
        <pc:sldMkLst>
          <pc:docMk/>
          <pc:sldMk cId="0" sldId="286"/>
        </pc:sldMkLst>
        <pc:spChg chg="mod">
          <ac:chgData name="Orlando Correia" userId="f1b01374-e93f-4a95-a80c-d3c8a1cacfea" providerId="ADAL" clId="{6DF51603-D951-4BFD-BB63-98AB9FC1F51E}" dt="2025-09-04T14:38:43.866" v="2" actId="20577"/>
          <ac:spMkLst>
            <pc:docMk/>
            <pc:sldMk cId="0" sldId="286"/>
            <ac:spMk id="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04.09.2025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a:t>“Welcome everyone. Thank you for making the time to be here. I know that as small business owners, you’re often wearing 10 hats at once — you’re the sales team, the admin department, the social media manager, and sometimes even the cleaner. </a:t>
            </a:r>
            <a:br>
              <a:rPr lang="en-GB"/>
            </a:br>
            <a:br>
              <a:rPr lang="en-GB"/>
            </a:br>
            <a:r>
              <a:rPr lang="en-GB"/>
              <a:t>Today we’re talking about Artificial Intelligence — or AI for short. Now, when people hear AI, some think of robots taking over the world, others think of futuristic films. But what we’re looking at is far simpler, and far more practical: </a:t>
            </a:r>
            <a:r>
              <a:rPr lang="en-GB" b="1"/>
              <a:t>tools that can help you save time, reduce costs, and get back some headspace in your business</a:t>
            </a:r>
            <a:r>
              <a:rPr lang="en-GB"/>
              <a:t>.</a:t>
            </a:r>
          </a:p>
          <a:p>
            <a:endParaRPr lang="en-GB"/>
          </a:p>
          <a:p>
            <a:r>
              <a:rPr lang="en-GB"/>
              <a:t>This session is designed with you in mind — small teams, limited budgets, and often limited time. We’re not talking about big corporate AI systems that cost thousands. We’re talking about free or very low-cost tools you can use right now, without needing to be technical.</a:t>
            </a:r>
          </a:p>
          <a:p>
            <a:endParaRPr lang="en-GB"/>
          </a:p>
          <a:p>
            <a:r>
              <a:rPr lang="en-GB"/>
              <a:t>And I want to make one promise at the start: we’ll keep this grounded. No jargon, no overwhelming detail, and no assumption of prior knowledge. My job is to make sure you leave today confident enough to try at least one tool safely in your business this week.”</a:t>
            </a:r>
          </a:p>
          <a:p>
            <a:endParaRPr lang="en-GB" b="1"/>
          </a:p>
          <a:p>
            <a:r>
              <a:rPr lang="en-GB" b="1"/>
              <a:t>Engagement Prompt:</a:t>
            </a:r>
            <a:br>
              <a:rPr lang="en-GB"/>
            </a:br>
            <a:r>
              <a:rPr lang="en-GB"/>
              <a:t>“Quick show of hands — who here has already used something like ChatGPT, or Canva’s AI design tool, or even Netflix recommendations? Brilliant — and for those who haven’t, don’t worry. You’re in exactly the right place.”</a:t>
            </a:r>
          </a:p>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617016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a:t>“Otter.ai is a transcription tool — it takes spoken words and turns them into text. You can use it in real time during a meeting, or upload an audio file and have it transcribed automatically.</a:t>
            </a:r>
          </a:p>
          <a:p>
            <a:endParaRPr lang="en-GB"/>
          </a:p>
          <a:p>
            <a:r>
              <a:rPr lang="en-GB" b="1"/>
              <a:t>Why is this useful for SMEs?</a:t>
            </a:r>
          </a:p>
          <a:p>
            <a:r>
              <a:rPr lang="en-GB"/>
              <a:t>Because many of you are in meetings, coaching calls, interviews, or even networking events where note-taking is a pain. Otter does that for you. It even produces summaries and highlights of the main points.</a:t>
            </a:r>
          </a:p>
          <a:p>
            <a:endParaRPr lang="en-GB"/>
          </a:p>
          <a:p>
            <a:r>
              <a:rPr lang="en-GB"/>
              <a:t>From a </a:t>
            </a:r>
            <a:r>
              <a:rPr lang="en-GB" b="1"/>
              <a:t>GDPR perspective</a:t>
            </a:r>
            <a:r>
              <a:rPr lang="en-GB"/>
              <a:t>, you must be transparent. If you’re recording or transcribing a meeting with others, you need to let them know. And you should avoid transcribing anything that contains sensitive personal data unless you have explicit consent.</a:t>
            </a:r>
          </a:p>
          <a:p>
            <a:endParaRPr lang="en-GB"/>
          </a:p>
          <a:p>
            <a:r>
              <a:rPr lang="en-GB"/>
              <a:t>From a </a:t>
            </a:r>
            <a:r>
              <a:rPr lang="en-GB" b="1"/>
              <a:t>copyright/IP perspective</a:t>
            </a:r>
            <a:r>
              <a:rPr lang="en-GB"/>
              <a:t>, the transcription itself is factual, so not usually protectable — but the ownership of the recording still belongs to whoever created it. Always keep a record of consent if you’re recording others.</a:t>
            </a:r>
          </a:p>
          <a:p>
            <a:endParaRPr lang="en-GB"/>
          </a:p>
          <a:p>
            <a:r>
              <a:rPr lang="en-GB"/>
              <a:t>Otter is a brilliant way to make your business more efficient without spending a penny — it has a free tier that covers most needs.”</a:t>
            </a:r>
          </a:p>
          <a:p>
            <a:endParaRPr lang="en-GB" b="1"/>
          </a:p>
          <a:p>
            <a:r>
              <a:rPr lang="en-GB" b="1"/>
              <a:t>Engagement Prompt:</a:t>
            </a:r>
            <a:br>
              <a:rPr lang="en-GB"/>
            </a:br>
            <a:r>
              <a:rPr lang="en-GB"/>
              <a:t>“Hands up — who here has ever finished a call or meeting and thought, ‘I wish I’d written that down’? That’s where Otter steps in.”</a:t>
            </a: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a:t>“Google has been quietly building AI into the tools many of you already use — Docs, Sheets, Gmail.</a:t>
            </a:r>
          </a:p>
          <a:p>
            <a:endParaRPr lang="en-GB"/>
          </a:p>
          <a:p>
            <a:r>
              <a:rPr lang="en-GB"/>
              <a:t>In </a:t>
            </a:r>
            <a:r>
              <a:rPr lang="en-GB" b="1"/>
              <a:t>Google Docs</a:t>
            </a:r>
            <a:r>
              <a:rPr lang="en-GB"/>
              <a:t>, AI can summarise, rewrite, and check tone. So if you draft an email or policy, you can ask AI to make it clearer or more formal.</a:t>
            </a:r>
          </a:p>
          <a:p>
            <a:endParaRPr lang="en-GB"/>
          </a:p>
          <a:p>
            <a:r>
              <a:rPr lang="en-GB"/>
              <a:t>In </a:t>
            </a:r>
            <a:r>
              <a:rPr lang="en-GB" b="1"/>
              <a:t>Google Sheets</a:t>
            </a:r>
            <a:r>
              <a:rPr lang="en-GB"/>
              <a:t>, AI can help predict sales trends, build formulas, or even generate charts without you knowing the formulas. For example, you could ask it to ‘spot the quietest months over the past year’ and it will highlight them.</a:t>
            </a:r>
          </a:p>
          <a:p>
            <a:endParaRPr lang="en-GB"/>
          </a:p>
          <a:p>
            <a:r>
              <a:rPr lang="en-GB"/>
              <a:t>And now there’s </a:t>
            </a:r>
            <a:r>
              <a:rPr lang="en-GB" b="1"/>
              <a:t>Google Gemini</a:t>
            </a:r>
            <a:r>
              <a:rPr lang="en-GB"/>
              <a:t> — their AI assistant — which can brainstorm, draft, and automate tasks across Google Workspace.</a:t>
            </a:r>
          </a:p>
          <a:p>
            <a:endParaRPr lang="en-GB"/>
          </a:p>
          <a:p>
            <a:r>
              <a:rPr lang="en-GB"/>
              <a:t>On the </a:t>
            </a:r>
            <a:r>
              <a:rPr lang="en-GB" b="1"/>
              <a:t>GDPR side</a:t>
            </a:r>
            <a:r>
              <a:rPr lang="en-GB"/>
              <a:t>, Google is generally compliant, but you still need to be cautious about the data you enter. If you’re using Sheets for customer details, make sure your account has the right privacy settings and isn’t shared publicly.</a:t>
            </a:r>
          </a:p>
          <a:p>
            <a:endParaRPr lang="en-GB"/>
          </a:p>
          <a:p>
            <a:r>
              <a:rPr lang="en-GB"/>
              <a:t>From a </a:t>
            </a:r>
            <a:r>
              <a:rPr lang="en-GB" b="1"/>
              <a:t>copyright/IP view</a:t>
            </a:r>
            <a:r>
              <a:rPr lang="en-GB"/>
              <a:t>, anything you generate in Docs or Sheets is your own work — because you’re guiding it with your data. The main thing to be mindful of is if you’re asking it to rewrite or rephrase existing copyrighted text. That’s a grey area, so always check you’re not essentially copying a competitor’s work.</a:t>
            </a:r>
          </a:p>
          <a:p>
            <a:endParaRPr lang="en-GB"/>
          </a:p>
          <a:p>
            <a:r>
              <a:rPr lang="en-GB"/>
              <a:t>For small businesses, Google’s AI is brilliant because most of you already have access to it through a free Gmail account.”</a:t>
            </a:r>
          </a:p>
          <a:p>
            <a:endParaRPr lang="en-GB" b="1"/>
          </a:p>
          <a:p>
            <a:r>
              <a:rPr lang="en-GB" b="1"/>
              <a:t>Engagement Prompt:</a:t>
            </a:r>
            <a:br>
              <a:rPr lang="en-GB"/>
            </a:br>
            <a:r>
              <a:rPr lang="en-GB"/>
              <a:t>“Think about this: what’s one spreadsheet or document in your business that frustrates you? Could AI help you automate or simplify it? Jot down one idea now.”</a:t>
            </a: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21AF9-31BF-AFDD-89D0-08A339EF235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47251C-54C5-09EE-EBA7-A7B52E1BADB5}"/>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906C3BAD-E43C-C384-EF37-3E00D014A17F}"/>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72193405-0BC3-1843-BE08-1C1AB81EAE71}"/>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5EE19AF6-D128-1814-F4D0-CDF2DFEEBC1F}"/>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46715160-F488-7B2C-9003-28F9B0D9806E}"/>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9309CBB1-CE9B-E98F-8C32-1C561F67457E}"/>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215861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19374-BD65-985E-F43B-C3123629ECC8}"/>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6584E8-67BC-FC9D-451C-98DA7534F9BB}"/>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E50A813C-D6BB-3AB2-1B32-442B1C26B4F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519C67BB-6CCC-A248-525E-DE0F2DE0E7D0}"/>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394C2C57-F9AF-1D33-8475-6F5254354C75}"/>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ACFD0244-C736-A697-B8E3-EDD744015667}"/>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24AA9B4C-6401-2BC8-18E7-AED41166A79A}"/>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922922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A5702-2F86-AAAA-2527-56FE6C68F56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256808-653B-6177-43A9-321AA043CB5B}"/>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4977D205-73B9-3F24-628F-FD7F361C7DF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4CBA13B0-3DD3-5058-D4D1-23AF714C8F92}"/>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4C08B460-77AD-7F1A-D003-3B2C7BDAB798}"/>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BCD12D96-1644-071C-CC48-AF1F9EAD2061}"/>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425A501B-FEFA-1689-EBF9-AD9EA9BD92C1}"/>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775811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dirty="0"/>
              <a:t>“GDPR can feel scary, but the golden rule for AI is really simple: </a:t>
            </a:r>
            <a:r>
              <a:rPr lang="en-GB" b="1" dirty="0"/>
              <a:t>don’t put personal data into public tools</a:t>
            </a:r>
            <a:r>
              <a:rPr lang="en-GB" dirty="0"/>
              <a:t>.</a:t>
            </a:r>
          </a:p>
          <a:p>
            <a:r>
              <a:rPr lang="en-GB" b="1" dirty="0"/>
              <a:t>Personal data = anything that identifies a living person.</a:t>
            </a:r>
            <a:r>
              <a:rPr lang="en-GB" dirty="0"/>
              <a:t> That could be a name, email address, phone number, invoice, or even a combination of details that points to someone.</a:t>
            </a:r>
          </a:p>
          <a:p>
            <a:endParaRPr lang="en-GB" b="1" dirty="0"/>
          </a:p>
          <a:p>
            <a:r>
              <a:rPr lang="en-GB" b="1" dirty="0"/>
              <a:t>Example:</a:t>
            </a:r>
            <a:r>
              <a:rPr lang="en-GB" dirty="0"/>
              <a:t> Don’t type </a:t>
            </a:r>
            <a:r>
              <a:rPr lang="en-GB" i="1" dirty="0"/>
              <a:t>‘Write an email to John Smith at 25 Preston Road, Brighton’</a:t>
            </a:r>
            <a:r>
              <a:rPr lang="en-GB" dirty="0"/>
              <a:t>.</a:t>
            </a:r>
          </a:p>
          <a:p>
            <a:pPr lvl="1"/>
            <a:r>
              <a:rPr lang="en-GB" dirty="0"/>
              <a:t>Instead say: </a:t>
            </a:r>
            <a:r>
              <a:rPr lang="en-GB" i="1" dirty="0"/>
              <a:t>‘Write a polite invoice reminder to a customer in Brighton’</a:t>
            </a:r>
            <a:r>
              <a:rPr lang="en-GB" dirty="0"/>
              <a:t>.</a:t>
            </a:r>
          </a:p>
          <a:p>
            <a:endParaRPr lang="en-GB" b="1" dirty="0"/>
          </a:p>
          <a:p>
            <a:r>
              <a:rPr lang="en-GB" b="1" dirty="0"/>
              <a:t>DO:</a:t>
            </a:r>
            <a:r>
              <a:rPr lang="en-GB" dirty="0"/>
              <a:t> Use AI for </a:t>
            </a:r>
            <a:r>
              <a:rPr lang="en-GB" i="1" dirty="0"/>
              <a:t>anonymised</a:t>
            </a:r>
            <a:r>
              <a:rPr lang="en-GB" dirty="0"/>
              <a:t>, </a:t>
            </a:r>
            <a:r>
              <a:rPr lang="en-GB" i="1" dirty="0"/>
              <a:t>business-only</a:t>
            </a:r>
            <a:r>
              <a:rPr lang="en-GB" dirty="0"/>
              <a:t> data.</a:t>
            </a:r>
          </a:p>
          <a:p>
            <a:r>
              <a:rPr lang="en-GB" b="1" dirty="0"/>
              <a:t>DO:</a:t>
            </a:r>
            <a:r>
              <a:rPr lang="en-GB" dirty="0"/>
              <a:t> Prefer tools that are GDPR-compliant, especially ones with EU/UK data storage.</a:t>
            </a:r>
          </a:p>
          <a:p>
            <a:endParaRPr lang="en-GB" b="1" dirty="0"/>
          </a:p>
          <a:p>
            <a:r>
              <a:rPr lang="en-GB" b="1" dirty="0"/>
              <a:t>DON’T:</a:t>
            </a:r>
            <a:r>
              <a:rPr lang="en-GB" dirty="0"/>
              <a:t> Upload client names, addresses, or sensitive details into free AI tools.</a:t>
            </a:r>
          </a:p>
          <a:p>
            <a:r>
              <a:rPr lang="en-GB" b="1" dirty="0"/>
              <a:t>DON’T:</a:t>
            </a:r>
            <a:r>
              <a:rPr lang="en-GB" dirty="0"/>
              <a:t> Assume free = safe. Free ChatGPT, for example, may use your prompts for training.</a:t>
            </a:r>
          </a:p>
          <a:p>
            <a:endParaRPr lang="en-GB" b="1" dirty="0"/>
          </a:p>
          <a:p>
            <a:r>
              <a:rPr lang="en-GB" b="1" u="sng" dirty="0"/>
              <a:t>Common mistakes SMEs make (due to ignorance):</a:t>
            </a:r>
            <a:endParaRPr lang="en-GB" u="sng" dirty="0"/>
          </a:p>
          <a:p>
            <a:r>
              <a:rPr lang="en-GB" dirty="0"/>
              <a:t>Oversharing prompts (“the more detail, the better”).</a:t>
            </a:r>
          </a:p>
          <a:p>
            <a:r>
              <a:rPr lang="en-GB" dirty="0"/>
              <a:t>Pasting real client emails into ChatGPT.</a:t>
            </a:r>
          </a:p>
          <a:p>
            <a:r>
              <a:rPr lang="en-GB" dirty="0"/>
              <a:t>Believing swapping a name is enough (context can still identify someone).</a:t>
            </a:r>
          </a:p>
          <a:p>
            <a:r>
              <a:rPr lang="en-GB" dirty="0"/>
              <a:t>Uploading screenshots of invoices or spreadsheets with hidden identifiers.</a:t>
            </a:r>
          </a:p>
          <a:p>
            <a:r>
              <a:rPr lang="en-GB" dirty="0"/>
              <a:t>Forgetting to update their privacy policy once AI is in use.</a:t>
            </a:r>
          </a:p>
          <a:p>
            <a:endParaRPr lang="en-GB" b="1" dirty="0"/>
          </a:p>
          <a:p>
            <a:r>
              <a:rPr lang="en-GB" b="1" u="sng" dirty="0"/>
              <a:t>Practical fixes:</a:t>
            </a:r>
            <a:endParaRPr lang="en-GB" u="sng" dirty="0"/>
          </a:p>
          <a:p>
            <a:endParaRPr lang="en-GB" b="1" dirty="0"/>
          </a:p>
          <a:p>
            <a:r>
              <a:rPr lang="en-GB" b="1" dirty="0"/>
              <a:t>Anonymise &amp; minimise</a:t>
            </a:r>
            <a:r>
              <a:rPr lang="en-GB" dirty="0"/>
              <a:t> → strip details down to only what’s needed.</a:t>
            </a:r>
          </a:p>
          <a:p>
            <a:r>
              <a:rPr lang="en-GB" b="1" dirty="0"/>
              <a:t>Treat free tools as public</a:t>
            </a:r>
            <a:r>
              <a:rPr lang="en-GB" dirty="0"/>
              <a:t> → if you wouldn’t post it on social media, don’t type it in.</a:t>
            </a:r>
          </a:p>
          <a:p>
            <a:r>
              <a:rPr lang="en-GB" b="1" dirty="0"/>
              <a:t>Add one line to your Privacy Policy</a:t>
            </a:r>
            <a:r>
              <a:rPr lang="en-GB" dirty="0"/>
              <a:t>:</a:t>
            </a:r>
            <a:br>
              <a:rPr lang="en-GB" dirty="0"/>
            </a:br>
            <a:r>
              <a:rPr lang="en-GB" i="1" dirty="0"/>
              <a:t>“We may use AI tools to draft anonymised content. We never input personal data into public AI tools without consent.”</a:t>
            </a:r>
            <a:endParaRPr lang="en-GB" dirty="0"/>
          </a:p>
          <a:p>
            <a:r>
              <a:rPr lang="en-GB" b="1" dirty="0"/>
              <a:t>Keep an AI usage log</a:t>
            </a:r>
            <a:r>
              <a:rPr lang="en-GB" dirty="0"/>
              <a:t> → write down which tool, for what purpose, and what data type.</a:t>
            </a:r>
          </a:p>
          <a:p>
            <a:endParaRPr lang="en-GB" b="1" dirty="0"/>
          </a:p>
          <a:p>
            <a:r>
              <a:rPr lang="en-GB" b="1" dirty="0"/>
              <a:t>ENGAGEMENT PROMPT:</a:t>
            </a:r>
            <a:br>
              <a:rPr lang="en-GB" dirty="0"/>
            </a:br>
            <a:r>
              <a:rPr lang="en-GB" dirty="0"/>
              <a:t>“Take 1 minute: write down one type of client data you handle often. Now ask yourself — how could you rephrase it in an anonymised way if you wanted AI help?”</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a:t>“So what happens if things go wrong with GDPR? Let’s be realistic: for small businesses it’s less about huge fines, and more about </a:t>
            </a:r>
            <a:r>
              <a:rPr lang="en-GB" b="1"/>
              <a:t>wasted time and lost trust</a:t>
            </a:r>
            <a:r>
              <a:rPr lang="en-GB"/>
              <a:t>.</a:t>
            </a:r>
          </a:p>
          <a:p>
            <a:r>
              <a:rPr lang="en-GB" b="1"/>
              <a:t>Risk 1: ICO investigations.</a:t>
            </a:r>
            <a:endParaRPr lang="en-GB"/>
          </a:p>
          <a:p>
            <a:pPr lvl="1"/>
            <a:r>
              <a:rPr lang="en-GB"/>
              <a:t>The ICO can audit if there’s a complaint. Even if you’re not fined, you’ll spend hours proving what you did.</a:t>
            </a:r>
          </a:p>
          <a:p>
            <a:pPr lvl="1"/>
            <a:r>
              <a:rPr lang="en-GB" b="1"/>
              <a:t>Solution:</a:t>
            </a:r>
            <a:r>
              <a:rPr lang="en-GB"/>
              <a:t> Keep an </a:t>
            </a:r>
            <a:r>
              <a:rPr lang="en-GB" i="1"/>
              <a:t>AI usage log</a:t>
            </a:r>
            <a:r>
              <a:rPr lang="en-GB"/>
              <a:t> and a simple </a:t>
            </a:r>
            <a:r>
              <a:rPr lang="en-GB" i="1"/>
              <a:t>1-page AI policy</a:t>
            </a:r>
            <a:r>
              <a:rPr lang="en-GB"/>
              <a:t>. If the ICO ask, you can show you acted responsibly.</a:t>
            </a:r>
          </a:p>
          <a:p>
            <a:r>
              <a:rPr lang="en-GB" b="1"/>
              <a:t>Risk 2: Customer trust loss.</a:t>
            </a:r>
            <a:endParaRPr lang="en-GB"/>
          </a:p>
          <a:p>
            <a:pPr lvl="1"/>
            <a:r>
              <a:rPr lang="en-GB"/>
              <a:t>Imagine a client finds out their email or health details were uploaded into ChatGPT. Even if nothing “bad” happens, their trust is gone.</a:t>
            </a:r>
          </a:p>
          <a:p>
            <a:pPr lvl="1"/>
            <a:r>
              <a:rPr lang="en-GB" b="1"/>
              <a:t>Solution:</a:t>
            </a:r>
            <a:r>
              <a:rPr lang="en-GB"/>
              <a:t> Be transparent. Say: </a:t>
            </a:r>
            <a:r>
              <a:rPr lang="en-GB" i="1"/>
              <a:t>“We use AI tools only with anonymised data to save time, never with your personal info.”</a:t>
            </a:r>
            <a:endParaRPr lang="en-GB"/>
          </a:p>
          <a:p>
            <a:r>
              <a:rPr lang="en-GB" b="1"/>
              <a:t>Risk 3: Wasted time.</a:t>
            </a:r>
            <a:endParaRPr lang="en-GB"/>
          </a:p>
          <a:p>
            <a:pPr lvl="1"/>
            <a:r>
              <a:rPr lang="en-GB"/>
              <a:t>SMEs often build a process around free tools, then discover later they’re not compliant and have to redo everything.</a:t>
            </a:r>
          </a:p>
          <a:p>
            <a:pPr lvl="1"/>
            <a:r>
              <a:rPr lang="en-GB" b="1"/>
              <a:t>Solution:</a:t>
            </a:r>
            <a:r>
              <a:rPr lang="en-GB"/>
              <a:t> Start with GDPR-friendly tools (Google Workspace AI, Microsoft Copilot, ChatGPT Business/Enterprise).</a:t>
            </a:r>
          </a:p>
          <a:p>
            <a:r>
              <a:rPr lang="en-GB" b="1"/>
              <a:t>Risk 4: Hidden data leaks.</a:t>
            </a:r>
            <a:endParaRPr lang="en-GB"/>
          </a:p>
          <a:p>
            <a:pPr lvl="1"/>
            <a:r>
              <a:rPr lang="en-GB"/>
              <a:t>Linking apps without thinking → customer data flows into places you didn’t plan.</a:t>
            </a:r>
          </a:p>
          <a:p>
            <a:pPr lvl="1"/>
            <a:r>
              <a:rPr lang="en-GB" b="1"/>
              <a:t>Solution:</a:t>
            </a:r>
            <a:r>
              <a:rPr lang="en-GB"/>
              <a:t> Map your data. Where is it collected, stored, processed, and deleted? Keep AI to </a:t>
            </a:r>
            <a:r>
              <a:rPr lang="en-GB" b="1"/>
              <a:t>front-office tasks</a:t>
            </a:r>
            <a:r>
              <a:rPr lang="en-GB"/>
              <a:t> (marketing, drafts), not back-office sensitive data.</a:t>
            </a:r>
          </a:p>
          <a:p>
            <a:r>
              <a:rPr lang="en-GB" b="1"/>
              <a:t>Key takeaway:</a:t>
            </a:r>
            <a:r>
              <a:rPr lang="en-GB"/>
              <a:t> </a:t>
            </a:r>
            <a:r>
              <a:rPr lang="en-GB" i="1"/>
              <a:t>GDPR isn’t about fear. It’s about a mindset: anonymise, minimise, and log what you do.</a:t>
            </a:r>
            <a:endParaRPr lang="en-GB"/>
          </a:p>
          <a:p>
            <a:endParaRPr lang="en-GB" b="1"/>
          </a:p>
          <a:p>
            <a:r>
              <a:rPr lang="en-GB" b="1"/>
              <a:t>ENGAGEMENT PROMPT:</a:t>
            </a:r>
            <a:br>
              <a:rPr lang="en-GB"/>
            </a:br>
            <a:r>
              <a:rPr lang="en-GB"/>
              <a:t>“Hands up — who here has ever thought, ‘We’re too small, GDPR won’t affect us’? The truth is, SMEs are actually more exposed, because we don’t have compliance teams. But the good news is — with just 2–3 simple steps, you can be covered.”</a:t>
            </a: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dirty="0"/>
              <a:t>“Copyright and IP are areas where many small businesses assume too much. The myth is: </a:t>
            </a:r>
            <a:r>
              <a:rPr lang="en-GB" i="1" dirty="0"/>
              <a:t>‘If AI made it, I own it.’</a:t>
            </a:r>
            <a:r>
              <a:rPr lang="en-GB" dirty="0"/>
              <a:t> But in the UK, it’s not that simple.</a:t>
            </a:r>
          </a:p>
          <a:p>
            <a:r>
              <a:rPr lang="en-GB" b="1" dirty="0"/>
              <a:t>Copyright basics (UK):</a:t>
            </a:r>
            <a:endParaRPr lang="en-GB" dirty="0"/>
          </a:p>
          <a:p>
            <a:pPr lvl="1"/>
            <a:r>
              <a:rPr lang="en-GB" dirty="0"/>
              <a:t>Copyright protects original works by human authors.</a:t>
            </a:r>
          </a:p>
          <a:p>
            <a:pPr lvl="1"/>
            <a:r>
              <a:rPr lang="en-GB" dirty="0"/>
              <a:t>UK law does have a clause for “computer-generated works” (CDPA s9(3)), but how it applies to modern AI is still uncertain.</a:t>
            </a:r>
          </a:p>
          <a:p>
            <a:pPr lvl="1"/>
            <a:r>
              <a:rPr lang="en-GB" dirty="0"/>
              <a:t>In practice: the more </a:t>
            </a:r>
            <a:r>
              <a:rPr lang="en-GB" i="1" dirty="0"/>
              <a:t>human creativity</a:t>
            </a:r>
            <a:r>
              <a:rPr lang="en-GB" dirty="0"/>
              <a:t> you add, the stronger your claim of ownership.</a:t>
            </a:r>
          </a:p>
          <a:p>
            <a:r>
              <a:rPr lang="en-GB" b="1" dirty="0"/>
              <a:t>Logos and branding:</a:t>
            </a:r>
            <a:endParaRPr lang="en-GB" dirty="0"/>
          </a:p>
          <a:p>
            <a:pPr lvl="1"/>
            <a:r>
              <a:rPr lang="en-GB" dirty="0"/>
              <a:t>AI-generated logos are risky. They may not be distinctive enough for trade mark protection.</a:t>
            </a:r>
          </a:p>
          <a:p>
            <a:pPr lvl="1"/>
            <a:r>
              <a:rPr lang="en-GB" dirty="0"/>
              <a:t>IPO focuses on </a:t>
            </a:r>
            <a:r>
              <a:rPr lang="en-GB" b="1" dirty="0"/>
              <a:t>distinctiveness</a:t>
            </a:r>
            <a:r>
              <a:rPr lang="en-GB" dirty="0"/>
              <a:t> and </a:t>
            </a:r>
            <a:r>
              <a:rPr lang="en-GB" b="1" dirty="0"/>
              <a:t>no conflicts</a:t>
            </a:r>
            <a:r>
              <a:rPr lang="en-GB" dirty="0"/>
              <a:t>. An AI template may fail both tests.</a:t>
            </a:r>
          </a:p>
          <a:p>
            <a:pPr lvl="1"/>
            <a:r>
              <a:rPr lang="en-GB" b="1" dirty="0"/>
              <a:t>Solution:</a:t>
            </a:r>
            <a:r>
              <a:rPr lang="en-GB" dirty="0"/>
              <a:t> Use AI for </a:t>
            </a:r>
            <a:r>
              <a:rPr lang="en-GB" i="1" dirty="0"/>
              <a:t>inspiration</a:t>
            </a:r>
            <a:r>
              <a:rPr lang="en-GB" dirty="0"/>
              <a:t>, but always customise and search the IPO database before investing in signage or printing.</a:t>
            </a:r>
          </a:p>
          <a:p>
            <a:r>
              <a:rPr lang="en-GB" b="1" dirty="0"/>
              <a:t>Text content:</a:t>
            </a:r>
            <a:endParaRPr lang="en-GB" dirty="0"/>
          </a:p>
          <a:p>
            <a:pPr lvl="1"/>
            <a:r>
              <a:rPr lang="en-GB" dirty="0"/>
              <a:t>ChatGPT outputs aren’t automatically protected.</a:t>
            </a:r>
          </a:p>
          <a:p>
            <a:pPr lvl="1"/>
            <a:r>
              <a:rPr lang="en-GB" dirty="0"/>
              <a:t>If you copy-paste them unchanged, they’re generic and could be duplicated by others.</a:t>
            </a:r>
          </a:p>
          <a:p>
            <a:pPr lvl="1"/>
            <a:r>
              <a:rPr lang="en-GB" b="1" dirty="0"/>
              <a:t>Solution:</a:t>
            </a:r>
            <a:r>
              <a:rPr lang="en-GB" dirty="0"/>
              <a:t> Use as a draft, then edit with your voice and local detail → that makes it yours.</a:t>
            </a:r>
          </a:p>
          <a:p>
            <a:r>
              <a:rPr lang="en-GB" b="1" dirty="0"/>
              <a:t>Images and music:</a:t>
            </a:r>
            <a:endParaRPr lang="en-GB" dirty="0"/>
          </a:p>
          <a:p>
            <a:pPr lvl="1"/>
            <a:r>
              <a:rPr lang="en-GB" dirty="0"/>
              <a:t>Many AI tools allow commercial use, but rarely give exclusivity.</a:t>
            </a:r>
          </a:p>
          <a:p>
            <a:pPr lvl="1"/>
            <a:r>
              <a:rPr lang="en-GB" b="1" dirty="0"/>
              <a:t>Solution:</a:t>
            </a:r>
            <a:r>
              <a:rPr lang="en-GB" dirty="0"/>
              <a:t> Check licensing terms. For high-stakes assets (logos, jingles, hero images) → consider commissioned or stock-based work instead.</a:t>
            </a:r>
          </a:p>
          <a:p>
            <a:r>
              <a:rPr lang="en-GB" b="1" dirty="0"/>
              <a:t>Common mistakes SMEs make:</a:t>
            </a:r>
            <a:endParaRPr lang="en-GB" dirty="0"/>
          </a:p>
          <a:p>
            <a:pPr lvl="1"/>
            <a:r>
              <a:rPr lang="en-GB" dirty="0"/>
              <a:t>Filing an AI logo as a trade mark (rejected).</a:t>
            </a:r>
          </a:p>
          <a:p>
            <a:pPr lvl="1"/>
            <a:r>
              <a:rPr lang="en-GB" dirty="0"/>
              <a:t>Publishing AI blogs word-for-word (generic + risky).</a:t>
            </a:r>
          </a:p>
          <a:p>
            <a:pPr lvl="1"/>
            <a:r>
              <a:rPr lang="en-GB" dirty="0"/>
              <a:t>Using AI images assuming they’re free forever.</a:t>
            </a:r>
          </a:p>
          <a:p>
            <a:r>
              <a:rPr lang="en-GB" b="1" dirty="0"/>
              <a:t>Key takeaway:</a:t>
            </a:r>
            <a:r>
              <a:rPr lang="en-GB" dirty="0"/>
              <a:t> </a:t>
            </a:r>
            <a:r>
              <a:rPr lang="en-GB" i="1" dirty="0"/>
              <a:t>AI is an ideas machine, not a copyright guarantee. To own content, you must add your human creativity, document your edits, and check IPO guidance before committing to brand assets.</a:t>
            </a:r>
            <a:endParaRPr lang="en-GB" dirty="0"/>
          </a:p>
          <a:p>
            <a:r>
              <a:rPr lang="en-GB" b="1" dirty="0"/>
              <a:t>ENGAGEMENT PROMPT:</a:t>
            </a:r>
            <a:br>
              <a:rPr lang="en-GB" dirty="0"/>
            </a:br>
            <a:r>
              <a:rPr lang="en-GB" dirty="0"/>
              <a:t>“Think about your own branding. Would you be okay if another business used a logo almost identical to yours? That’s why distinctiveness and human input matter.”</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a:t>Before we dive into AI itself, let’s agree a few ways of working.</a:t>
            </a:r>
          </a:p>
          <a:p>
            <a:endParaRPr lang="en-GB"/>
          </a:p>
          <a:p>
            <a:r>
              <a:rPr lang="en-GB"/>
              <a:t>This is a safe and confidential space. That means we can all feel comfortable asking what we might think are ‘silly’ questions — because if you’re wondering, the chances are someone else is too.</a:t>
            </a:r>
          </a:p>
          <a:p>
            <a:r>
              <a:rPr lang="en-GB"/>
              <a:t>Let’s also agree to be present. Running a business is busy, but the more focused we are now, the more value you’ll get. So if you can, resist checking emails or thinking about your to-do list — those things will still be there after, but this is three hours just for you and your business.</a:t>
            </a:r>
          </a:p>
          <a:p>
            <a:endParaRPr lang="en-GB"/>
          </a:p>
          <a:p>
            <a:r>
              <a:rPr lang="en-GB"/>
              <a:t>I also want to stress that </a:t>
            </a:r>
            <a:r>
              <a:rPr lang="en-GB" b="1"/>
              <a:t>the knowledge is in the room</a:t>
            </a:r>
            <a:r>
              <a:rPr lang="en-GB"/>
              <a:t>. I can bring you tools and ideas, but you all bring your own business experience. Some of you are running cafés, some are tradespeople, some are online service providers. You’ll hear examples today, but please also share your own — because another SME in this room might learn just as much from your story as from mine.</a:t>
            </a:r>
          </a:p>
          <a:p>
            <a:endParaRPr lang="en-GB"/>
          </a:p>
          <a:p>
            <a:r>
              <a:rPr lang="en-GB"/>
              <a:t>And finally, action and accountability. AI is one of those topics where it’s easy to get inspired but then do nothing. So part of today is about committing to trying at least one thing after you leave. Small steps — but real ones.”</a:t>
            </a:r>
          </a:p>
          <a:p>
            <a:endParaRPr lang="en-GB" b="1"/>
          </a:p>
          <a:p>
            <a:r>
              <a:rPr lang="en-GB" b="1"/>
              <a:t>Engagement Prompt:</a:t>
            </a:r>
            <a:br>
              <a:rPr lang="en-GB"/>
            </a:br>
            <a:r>
              <a:rPr lang="en-GB"/>
              <a:t>“Turn to the person next to you and share one thing you’d love AI to take off your plate if it could. Admin? Social media? Customer emails? Take 30 seconds each. Go!”</a:t>
            </a:r>
          </a:p>
          <a:p>
            <a:r>
              <a:rPr lang="en-GB"/>
              <a:t>(Bring back to group: “What did people say? Let’s hear 2–3 examples.”)</a:t>
            </a:r>
          </a:p>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13377250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a:t>“Okay, let’s make this really practical: how do you stay out of trouble with AI and IP?</a:t>
            </a:r>
          </a:p>
          <a:p>
            <a:endParaRPr lang="en-GB" b="1"/>
          </a:p>
          <a:p>
            <a:r>
              <a:rPr lang="en-GB" b="1"/>
              <a:t>Golden Rules:</a:t>
            </a:r>
            <a:endParaRPr lang="en-GB"/>
          </a:p>
          <a:p>
            <a:endParaRPr lang="en-GB" b="1"/>
          </a:p>
          <a:p>
            <a:r>
              <a:rPr lang="en-GB" b="1"/>
              <a:t>Don’t upload client documents.</a:t>
            </a:r>
            <a:endParaRPr lang="en-GB"/>
          </a:p>
          <a:p>
            <a:pPr lvl="1"/>
            <a:r>
              <a:rPr lang="en-GB"/>
              <a:t>Contracts, invoices, lists → keep them out of free AI.</a:t>
            </a:r>
          </a:p>
          <a:p>
            <a:pPr lvl="1"/>
            <a:r>
              <a:rPr lang="en-GB"/>
              <a:t>Instead: reframe the scenario. </a:t>
            </a:r>
            <a:r>
              <a:rPr lang="en-GB" i="1"/>
              <a:t>‘Draft a polite reply to a late-paying customer’</a:t>
            </a:r>
            <a:r>
              <a:rPr lang="en-GB"/>
              <a:t> instead of pasting the invoice.</a:t>
            </a:r>
          </a:p>
          <a:p>
            <a:r>
              <a:rPr lang="en-GB" b="1"/>
              <a:t>Don’t copy competitors.</a:t>
            </a:r>
            <a:endParaRPr lang="en-GB"/>
          </a:p>
          <a:p>
            <a:pPr lvl="1"/>
            <a:r>
              <a:rPr lang="en-GB"/>
              <a:t>Pasting a competitor’s website and asking AI to ‘rewrite’ it = plagiarism risk.</a:t>
            </a:r>
          </a:p>
          <a:p>
            <a:pPr lvl="1"/>
            <a:r>
              <a:rPr lang="en-GB"/>
              <a:t>Safer: </a:t>
            </a:r>
            <a:r>
              <a:rPr lang="en-GB" i="1"/>
              <a:t>‘Write a services page for a Brighton plumber targeting eco-friendly clients.’</a:t>
            </a:r>
            <a:endParaRPr lang="en-GB"/>
          </a:p>
          <a:p>
            <a:r>
              <a:rPr lang="en-GB" b="1"/>
              <a:t>Don’t rely on AI logos for trademarks.</a:t>
            </a:r>
            <a:endParaRPr lang="en-GB"/>
          </a:p>
          <a:p>
            <a:pPr lvl="1"/>
            <a:r>
              <a:rPr lang="en-GB"/>
              <a:t>Use AI logos as a draft → customise heavily → check IPO’s free search tool before registering.</a:t>
            </a:r>
          </a:p>
          <a:p>
            <a:r>
              <a:rPr lang="en-GB" b="1"/>
              <a:t>Do check licences for music/images.</a:t>
            </a:r>
            <a:endParaRPr lang="en-GB"/>
          </a:p>
          <a:p>
            <a:pPr lvl="1"/>
            <a:r>
              <a:rPr lang="en-GB"/>
              <a:t>Canva and DALL·E: outputs often fine for commercial use, but </a:t>
            </a:r>
            <a:r>
              <a:rPr lang="en-GB" b="1"/>
              <a:t>not unique</a:t>
            </a:r>
            <a:r>
              <a:rPr lang="en-GB"/>
              <a:t>.</a:t>
            </a:r>
          </a:p>
          <a:p>
            <a:pPr lvl="1"/>
            <a:r>
              <a:rPr lang="en-GB"/>
              <a:t>For brand-defining assets → go human.</a:t>
            </a:r>
          </a:p>
          <a:p>
            <a:r>
              <a:rPr lang="en-GB" b="1"/>
              <a:t>Do keep a prompt + edit log.</a:t>
            </a:r>
            <a:endParaRPr lang="en-GB"/>
          </a:p>
          <a:p>
            <a:pPr lvl="1"/>
            <a:r>
              <a:rPr lang="en-GB"/>
              <a:t>This proves human authorship. Simple Google Doc or notebook is enough.</a:t>
            </a:r>
          </a:p>
          <a:p>
            <a:endParaRPr lang="en-GB" b="1"/>
          </a:p>
          <a:p>
            <a:r>
              <a:rPr lang="en-GB" b="1"/>
              <a:t>Mini activity (2–3 mins):</a:t>
            </a:r>
            <a:endParaRPr lang="en-GB"/>
          </a:p>
          <a:p>
            <a:r>
              <a:rPr lang="en-GB"/>
              <a:t>Scenario: </a:t>
            </a:r>
            <a:r>
              <a:rPr lang="en-GB" i="1"/>
              <a:t>“A Brighton café wants a new logo.”</a:t>
            </a:r>
            <a:endParaRPr lang="en-GB"/>
          </a:p>
          <a:p>
            <a:r>
              <a:rPr lang="en-GB"/>
              <a:t>Ask: </a:t>
            </a:r>
            <a:r>
              <a:rPr lang="en-GB" i="1"/>
              <a:t>What’s the risky path?</a:t>
            </a:r>
            <a:r>
              <a:rPr lang="en-GB"/>
              <a:t> (Use AI template as-is, no checks).</a:t>
            </a:r>
          </a:p>
          <a:p>
            <a:r>
              <a:rPr lang="en-GB" i="1"/>
              <a:t>What’s the safe path?</a:t>
            </a:r>
            <a:r>
              <a:rPr lang="en-GB"/>
              <a:t> (AI inspiration → customise → search IPO database → keep log).</a:t>
            </a:r>
          </a:p>
          <a:p>
            <a:endParaRPr lang="en-GB" b="1"/>
          </a:p>
          <a:p>
            <a:r>
              <a:rPr lang="en-GB" b="1"/>
              <a:t>Key takeaway:</a:t>
            </a:r>
            <a:r>
              <a:rPr lang="en-GB"/>
              <a:t> </a:t>
            </a:r>
            <a:r>
              <a:rPr lang="en-GB" i="1"/>
              <a:t>Think of AI as an intern: brilliant at drafts, but you have to supervise, polish, and check the legal details.</a:t>
            </a:r>
            <a:endParaRPr lang="en-GB"/>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a:t>“Now we’ve covered the legal side — GDPR, copyright, IP — let’s talk about the </a:t>
            </a:r>
            <a:r>
              <a:rPr lang="en-GB" b="1"/>
              <a:t>ethical side of AI</a:t>
            </a:r>
            <a:r>
              <a:rPr lang="en-GB"/>
              <a:t>.</a:t>
            </a:r>
          </a:p>
          <a:p>
            <a:r>
              <a:rPr lang="en-GB"/>
              <a:t>For small businesses, </a:t>
            </a:r>
            <a:r>
              <a:rPr lang="en-GB" i="1"/>
              <a:t>reputation is everything</a:t>
            </a:r>
            <a:r>
              <a:rPr lang="en-GB"/>
              <a:t>. One bad review or one customer who feels misled can ripple out across Brighton faster than you’d think. Using AI responsibly isn’t just about law — it’s about </a:t>
            </a:r>
            <a:r>
              <a:rPr lang="en-GB" b="1"/>
              <a:t>trust</a:t>
            </a:r>
            <a:r>
              <a:rPr lang="en-GB"/>
              <a:t>.</a:t>
            </a:r>
          </a:p>
          <a:p>
            <a:r>
              <a:rPr lang="en-GB"/>
              <a:t>Here are the </a:t>
            </a:r>
            <a:r>
              <a:rPr lang="en-GB" b="1"/>
              <a:t>five biggest ethical pitfalls SMEs often fall into — and how to avoid them:</a:t>
            </a:r>
            <a:endParaRPr lang="en-GB"/>
          </a:p>
          <a:p>
            <a:br>
              <a:rPr lang="en-GB"/>
            </a:br>
            <a:endParaRPr lang="en-GB"/>
          </a:p>
          <a:p>
            <a:r>
              <a:rPr lang="en-GB" b="1"/>
              <a:t>1. Not disclosing AI use</a:t>
            </a:r>
          </a:p>
          <a:p>
            <a:r>
              <a:rPr lang="en-GB" b="1"/>
              <a:t>The risk:</a:t>
            </a:r>
            <a:r>
              <a:rPr lang="en-GB"/>
              <a:t> Customers or clients feel deceived if they find out an important piece of communication or a proposal was written by AI without their knowledge.</a:t>
            </a:r>
          </a:p>
          <a:p>
            <a:r>
              <a:rPr lang="en-GB" b="1"/>
              <a:t>Fix:</a:t>
            </a:r>
            <a:r>
              <a:rPr lang="en-GB"/>
              <a:t> Be transparent where it matters. You don’t have to slap </a:t>
            </a:r>
            <a:r>
              <a:rPr lang="en-GB" i="1"/>
              <a:t>“Written by AI”</a:t>
            </a:r>
            <a:r>
              <a:rPr lang="en-GB"/>
              <a:t> on every Instagram post. But if you’re sending a proposal or a key report, let customers know you use digital tools to save time — and always add your human review.</a:t>
            </a:r>
          </a:p>
          <a:p>
            <a:r>
              <a:rPr lang="en-GB" b="1"/>
              <a:t>Phrase to use:</a:t>
            </a:r>
            <a:r>
              <a:rPr lang="en-GB"/>
              <a:t> </a:t>
            </a:r>
            <a:r>
              <a:rPr lang="en-GB" i="1"/>
              <a:t>“This draft was created with digital tools and then reviewed and personalised by us.”</a:t>
            </a:r>
            <a:endParaRPr lang="en-GB"/>
          </a:p>
          <a:p>
            <a:br>
              <a:rPr lang="en-GB"/>
            </a:br>
            <a:endParaRPr lang="en-GB"/>
          </a:p>
          <a:p>
            <a:r>
              <a:rPr lang="en-GB" b="1"/>
              <a:t>2. Using AI to mislead</a:t>
            </a:r>
          </a:p>
          <a:p>
            <a:r>
              <a:rPr lang="en-GB" b="1"/>
              <a:t>The risk:</a:t>
            </a:r>
            <a:r>
              <a:rPr lang="en-GB"/>
              <a:t> It’s tempting to use AI to generate fake testimonials, “perfect” product photos, or even exaggerated claims. But this damages credibility fast.</a:t>
            </a:r>
          </a:p>
          <a:p>
            <a:r>
              <a:rPr lang="en-GB" b="1"/>
              <a:t>Fix:</a:t>
            </a:r>
            <a:r>
              <a:rPr lang="en-GB"/>
              <a:t> Stick to AI for efficiency and creativity — </a:t>
            </a:r>
            <a:r>
              <a:rPr lang="en-GB" i="1"/>
              <a:t>not deception</a:t>
            </a:r>
            <a:r>
              <a:rPr lang="en-GB"/>
              <a:t>. Always ask: </a:t>
            </a:r>
            <a:r>
              <a:rPr lang="en-GB" i="1"/>
              <a:t>“Would I be comfortable explaining to a customer how this was made?”</a:t>
            </a:r>
            <a:r>
              <a:rPr lang="en-GB"/>
              <a:t> If the answer is no, don’t publish it.</a:t>
            </a:r>
          </a:p>
          <a:p>
            <a:br>
              <a:rPr lang="en-GB"/>
            </a:br>
            <a:endParaRPr lang="en-GB"/>
          </a:p>
          <a:p>
            <a:r>
              <a:rPr lang="en-GB" b="1"/>
              <a:t>3. No staff or freelancer boundaries</a:t>
            </a:r>
          </a:p>
          <a:p>
            <a:r>
              <a:rPr lang="en-GB" b="1"/>
              <a:t>The risk:</a:t>
            </a:r>
            <a:r>
              <a:rPr lang="en-GB"/>
              <a:t> A staff member or contractor could quietly paste sensitive client information into ChatGPT without you knowing. That’s a GDPR and trust disaster waiting to happen.</a:t>
            </a:r>
          </a:p>
          <a:p>
            <a:r>
              <a:rPr lang="en-GB" b="1"/>
              <a:t>Fix:</a:t>
            </a:r>
            <a:r>
              <a:rPr lang="en-GB"/>
              <a:t> Set a </a:t>
            </a:r>
            <a:r>
              <a:rPr lang="en-GB" b="1"/>
              <a:t>basic AI policy</a:t>
            </a:r>
            <a:r>
              <a:rPr lang="en-GB"/>
              <a:t>. Even one page is enough:</a:t>
            </a:r>
          </a:p>
          <a:p>
            <a:pPr lvl="1"/>
            <a:r>
              <a:rPr lang="en-GB"/>
              <a:t>No personal data in free/public tools.</a:t>
            </a:r>
          </a:p>
          <a:p>
            <a:pPr lvl="1"/>
            <a:r>
              <a:rPr lang="en-GB"/>
              <a:t>Always anonymise before using AI.</a:t>
            </a:r>
          </a:p>
          <a:p>
            <a:pPr lvl="1"/>
            <a:r>
              <a:rPr lang="en-GB"/>
              <a:t>All AI outputs must be reviewed before sending to clients.</a:t>
            </a:r>
          </a:p>
          <a:p>
            <a:r>
              <a:rPr lang="en-GB"/>
              <a:t>Share it with your team or freelancers so expectations are clear.</a:t>
            </a:r>
          </a:p>
          <a:p>
            <a:br>
              <a:rPr lang="en-GB"/>
            </a:br>
            <a:endParaRPr lang="en-GB"/>
          </a:p>
          <a:p>
            <a:r>
              <a:rPr lang="en-GB" b="1"/>
              <a:t>4. Replacing human contact with AI</a:t>
            </a:r>
          </a:p>
          <a:p>
            <a:r>
              <a:rPr lang="en-GB" b="1"/>
              <a:t>The risk:</a:t>
            </a:r>
            <a:r>
              <a:rPr lang="en-GB"/>
              <a:t> Overusing AI for customer replies can feel robotic and impersonal. Customers may wonder if they’re dealing with a person or a bot.</a:t>
            </a:r>
          </a:p>
          <a:p>
            <a:r>
              <a:rPr lang="en-GB" b="1"/>
              <a:t>Fix:</a:t>
            </a:r>
            <a:r>
              <a:rPr lang="en-GB"/>
              <a:t> Use AI for </a:t>
            </a:r>
            <a:r>
              <a:rPr lang="en-GB" i="1"/>
              <a:t>drafting</a:t>
            </a:r>
            <a:r>
              <a:rPr lang="en-GB"/>
              <a:t>, not </a:t>
            </a:r>
            <a:r>
              <a:rPr lang="en-GB" i="1"/>
              <a:t>final delivery</a:t>
            </a:r>
            <a:r>
              <a:rPr lang="en-GB"/>
              <a:t>. For example:</a:t>
            </a:r>
          </a:p>
          <a:p>
            <a:pPr lvl="1"/>
            <a:r>
              <a:rPr lang="en-GB"/>
              <a:t>AI drafts a polite payment reminder.</a:t>
            </a:r>
          </a:p>
          <a:p>
            <a:pPr lvl="1"/>
            <a:r>
              <a:rPr lang="en-GB"/>
              <a:t>You add a personal touch: </a:t>
            </a:r>
            <a:r>
              <a:rPr lang="en-GB" i="1"/>
              <a:t>“Hope your family is doing well — great to see you last week.”</a:t>
            </a:r>
            <a:endParaRPr lang="en-GB"/>
          </a:p>
          <a:p>
            <a:r>
              <a:rPr lang="en-GB"/>
              <a:t>This balances speed with authenticity.</a:t>
            </a:r>
          </a:p>
          <a:p>
            <a:br>
              <a:rPr lang="en-GB"/>
            </a:br>
            <a:endParaRPr lang="en-GB"/>
          </a:p>
          <a:p>
            <a:r>
              <a:rPr lang="en-GB" b="1"/>
              <a:t>5. Forgetting the “Trust Test”</a:t>
            </a:r>
          </a:p>
          <a:p>
            <a:r>
              <a:rPr lang="en-GB" b="1"/>
              <a:t>The risk:</a:t>
            </a:r>
            <a:r>
              <a:rPr lang="en-GB"/>
              <a:t> In the excitement of AI, SMEs can slip into shortcuts that don’t match their values.</a:t>
            </a:r>
          </a:p>
          <a:p>
            <a:r>
              <a:rPr lang="en-GB" b="1"/>
              <a:t>Fix:</a:t>
            </a:r>
            <a:r>
              <a:rPr lang="en-GB"/>
              <a:t> Before publishing, ask:</a:t>
            </a:r>
          </a:p>
          <a:p>
            <a:pPr lvl="1"/>
            <a:r>
              <a:rPr lang="en-GB" i="1"/>
              <a:t>Does this build trust or harm it?</a:t>
            </a:r>
            <a:endParaRPr lang="en-GB"/>
          </a:p>
          <a:p>
            <a:pPr lvl="1"/>
            <a:r>
              <a:rPr lang="en-GB" i="1"/>
              <a:t>Would I be comfortable if a client knew AI helped create this?</a:t>
            </a:r>
            <a:endParaRPr lang="en-GB"/>
          </a:p>
          <a:p>
            <a:pPr lvl="1"/>
            <a:r>
              <a:rPr lang="en-GB" i="1"/>
              <a:t>Does this sound like me, or generic?</a:t>
            </a:r>
            <a:endParaRPr lang="en-GB"/>
          </a:p>
          <a:p>
            <a:br>
              <a:rPr lang="en-GB"/>
            </a:br>
            <a:endParaRPr lang="en-GB"/>
          </a:p>
          <a:p>
            <a:r>
              <a:rPr lang="en-GB" b="1"/>
              <a:t>KEY TAKEAWAY (underline this on delivery):</a:t>
            </a:r>
          </a:p>
          <a:p>
            <a:r>
              <a:rPr lang="en-GB" b="1"/>
              <a:t>“AI should enhance your human voice — not replace it. Your reputation is your most valuable asset. Protect it by using AI ethically.”</a:t>
            </a:r>
            <a:endParaRPr lang="en-GB"/>
          </a:p>
          <a:p>
            <a:br>
              <a:rPr lang="en-GB"/>
            </a:br>
            <a:endParaRPr lang="en-GB"/>
          </a:p>
          <a:p>
            <a:r>
              <a:rPr lang="en-GB" b="1"/>
              <a:t>MINI REFLECTION ACTIVITY (3–4 mins)</a:t>
            </a:r>
          </a:p>
          <a:p>
            <a:r>
              <a:rPr lang="en-GB"/>
              <a:t>“Take 2 minutes. Write down one area where using AI could feel risky or ‘too much’ for your business. For example — replying to sensitive customer complaints, or creating testimonials.</a:t>
            </a:r>
          </a:p>
          <a:p>
            <a:r>
              <a:rPr lang="en-GB"/>
              <a:t>Now write one way you could use it </a:t>
            </a:r>
            <a:r>
              <a:rPr lang="en-GB" i="1"/>
              <a:t>responsibly</a:t>
            </a:r>
            <a:r>
              <a:rPr lang="en-GB"/>
              <a:t> instead. For example — AI drafts a generic response, and you personalise it before sending.</a:t>
            </a:r>
          </a:p>
          <a:p>
            <a:r>
              <a:rPr lang="en-GB"/>
              <a:t>[After 2 mins] — Who’d like to share an example?”</a:t>
            </a:r>
          </a:p>
          <a:p>
            <a:br>
              <a:rPr lang="en-GB"/>
            </a:br>
            <a:endParaRPr lang="en-GB"/>
          </a:p>
          <a:p>
            <a:r>
              <a:rPr lang="en-GB" b="1"/>
              <a:t>PRESENTER CUES:</a:t>
            </a:r>
          </a:p>
          <a:p>
            <a:r>
              <a:rPr lang="en-GB"/>
              <a:t>Keep tone encouraging, not fear-based.</a:t>
            </a:r>
          </a:p>
          <a:p>
            <a:r>
              <a:rPr lang="en-GB"/>
              <a:t>Emphasise </a:t>
            </a:r>
            <a:r>
              <a:rPr lang="en-GB" i="1"/>
              <a:t>customers buy from people they trust</a:t>
            </a:r>
            <a:r>
              <a:rPr lang="en-GB"/>
              <a:t>.</a:t>
            </a:r>
          </a:p>
          <a:p>
            <a:r>
              <a:rPr lang="en-GB"/>
              <a:t>Connect back to GDPR/IP: “The rules keep you safe legally, the ethics keep you safe reputationally.”</a:t>
            </a: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20D17-6FAC-921B-A3BD-1762AE955281}"/>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B68F6928-139F-382A-093A-C3FC74588002}"/>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57D93690-52EC-6B49-0267-2A06494B50A7}"/>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5E073421-9B7E-2EF8-E424-052874FFC0F9}"/>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64BEE5F2-D574-676C-69F1-1C7B260409AE}"/>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0C00C02E-7431-B8C1-5FF4-09C5412623EB}"/>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BD650275-DF82-748C-D63D-47899711786D}"/>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9123418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F0A19-891D-3B8F-DE0A-23E5F1B72A4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A13FD968-814D-E42C-4098-3D2E1F22AB24}"/>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35989AE5-97F5-F927-410C-763F66CD1BAD}"/>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DCDD0307-A0DB-6876-511F-E41D0F7E1A2E}"/>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4F5D5EC-CE63-6D4E-46A1-BE93DDBB9A8B}"/>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b="1" dirty="0"/>
              <a:t>Role</a:t>
            </a:r>
            <a:r>
              <a:rPr lang="en-GB" dirty="0"/>
              <a:t> - Defines who ChatGPT should act as (expert, coach, developer, etc.). Helps shape the style and depth of the answer.</a:t>
            </a:r>
          </a:p>
          <a:p>
            <a:r>
              <a:rPr lang="en-GB" b="1" dirty="0"/>
              <a:t>Context</a:t>
            </a:r>
            <a:r>
              <a:rPr lang="en-GB" dirty="0"/>
              <a:t> - Provides background information so the AI understands the situation and doesn’t miss key details.</a:t>
            </a:r>
          </a:p>
          <a:p>
            <a:r>
              <a:rPr lang="en-GB" b="1" dirty="0"/>
              <a:t>Instructions</a:t>
            </a:r>
            <a:r>
              <a:rPr lang="en-GB" dirty="0"/>
              <a:t> - States exactly what the user wants ChatGPT to do. Keeps the request clear and actionable.</a:t>
            </a:r>
          </a:p>
          <a:p>
            <a:r>
              <a:rPr lang="en-GB" b="1" dirty="0"/>
              <a:t>Constraints</a:t>
            </a:r>
            <a:r>
              <a:rPr lang="en-GB" dirty="0"/>
              <a:t> - Outlines limits (tone, length, style, or rules). Prevents the AI from going off track.</a:t>
            </a:r>
          </a:p>
          <a:p>
            <a:r>
              <a:rPr lang="en-GB" b="1" dirty="0"/>
              <a:t>Output Format</a:t>
            </a:r>
            <a:r>
              <a:rPr lang="en-GB" dirty="0"/>
              <a:t> - Specifies how the answer should be presented (list, table, code, essay, etc.). Saves time reformatting later.</a:t>
            </a:r>
          </a:p>
          <a:p>
            <a:r>
              <a:rPr lang="en-GB" b="1" dirty="0"/>
              <a:t>Reasoning -</a:t>
            </a:r>
            <a:r>
              <a:rPr lang="en-GB" dirty="0"/>
              <a:t> </a:t>
            </a:r>
            <a:r>
              <a:rPr lang="en-GB" b="0" dirty="0"/>
              <a:t>How the model should think to produce the answer: </a:t>
            </a:r>
            <a:r>
              <a:rPr lang="en-GB" dirty="0"/>
              <a:t>name the approach, frameworks, and sequence (e.g., </a:t>
            </a:r>
            <a:r>
              <a:rPr lang="en-GB" i="1" dirty="0"/>
              <a:t>divergent → convergent</a:t>
            </a:r>
            <a:r>
              <a:rPr lang="en-GB" dirty="0"/>
              <a:t>, constraint-based filtering, analogical reasoning, first-principles, counterexamples, sanity checks). This steers the internal process toward the kind of answers you want.</a:t>
            </a:r>
          </a:p>
          <a:p>
            <a:r>
              <a:rPr lang="en-GB" b="1" dirty="0"/>
              <a:t>User Input</a:t>
            </a:r>
            <a:r>
              <a:rPr lang="en-GB" dirty="0"/>
              <a:t> - Gives the actual data or. question for ChatGPT to work with</a:t>
            </a:r>
          </a:p>
        </p:txBody>
      </p:sp>
      <p:sp>
        <p:nvSpPr>
          <p:cNvPr id="6" name="Footer Placeholder 5">
            <a:extLst>
              <a:ext uri="{FF2B5EF4-FFF2-40B4-BE49-F238E27FC236}">
                <a16:creationId xmlns:a16="http://schemas.microsoft.com/office/drawing/2014/main" id="{67D6C7FB-19ED-6B81-606C-6460DB208DC5}"/>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35F05367-1EBA-8FB5-D5E6-3A2B36A00874}"/>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2574916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4B087-D961-9DFD-BE35-FE3D26684D0C}"/>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3D3561-299E-04CF-F1AF-4250783B2AF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1626FA75-8D1F-08B5-3BD5-5B5775D43A50}"/>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23705C23-D998-1667-DA19-90C91737398D}"/>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DA63C5E6-E387-DB03-CFA1-E33455E09560}"/>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479A287F-7681-1F31-DB05-8D7B2A0DF751}"/>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0F2EA442-1CB6-ACD0-C164-56A718BC528E}"/>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421024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DB9A2-F836-85D4-EFD7-F29DB4CFC579}"/>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C7A29E-0CF7-DE61-B0B7-7A8786C62663}"/>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9ABF8386-6B83-3344-D468-10FD96313CF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03CCC1AD-FDEA-B4F4-B589-995ACBE2CF65}"/>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81743FA2-FFE2-6ECB-C4D7-41460A554A42}"/>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A54F9AB8-5D0D-1857-7336-821347790092}"/>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5183955C-FE2F-1465-934F-C59E76827AA0}"/>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7489850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6777E-25A5-ACB7-9D6E-B742DAF1177C}"/>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FB3270-09B5-8B47-CBA8-2359A31B7287}"/>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9E9FAA72-FAB4-FFD4-230A-03B6BDDA187F}"/>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FF785DFF-2835-01E7-2AB2-9CB05EFA374E}"/>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7675C0B1-04F6-50B7-9F70-317C004464A9}"/>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21E8988D-7288-12E5-8017-254FCAA7C81F}"/>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A007F7EE-317B-4CD9-CA45-09B4A29C09DB}"/>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1386657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a:t>“AI isn’t just one tool — it’s a </a:t>
            </a:r>
            <a:r>
              <a:rPr lang="en-GB" b="1"/>
              <a:t>toolbox</a:t>
            </a:r>
            <a:r>
              <a:rPr lang="en-GB"/>
              <a:t>. Whatever part of your business feels heavy — admin, marketing, finances — there’s an AI tool that can help.</a:t>
            </a:r>
          </a:p>
          <a:p>
            <a:r>
              <a:rPr lang="en-GB"/>
              <a:t>Let’s break this down into the 18 areas we cover in this programme. Today I’ll give you 4 at a time, so it’s manageable.”</a:t>
            </a:r>
          </a:p>
          <a:p>
            <a:endParaRPr lang="en-GB"/>
          </a:p>
          <a:p>
            <a:r>
              <a:rPr lang="en-GB" b="1"/>
              <a:t>1. Business Appraisal</a:t>
            </a:r>
            <a:endParaRPr lang="en-GB"/>
          </a:p>
          <a:p>
            <a:r>
              <a:rPr lang="en-GB" b="1"/>
              <a:t>Use case:</a:t>
            </a:r>
            <a:r>
              <a:rPr lang="en-GB"/>
              <a:t> ChatGPT can draft a </a:t>
            </a:r>
            <a:r>
              <a:rPr lang="en-GB" b="1"/>
              <a:t>SWOT analysis</a:t>
            </a:r>
            <a:r>
              <a:rPr lang="en-GB"/>
              <a:t> (Strengths, Weaknesses, Opportunities, Threats) for your </a:t>
            </a:r>
            <a:r>
              <a:rPr lang="en-GB" i="1"/>
              <a:t>sector</a:t>
            </a:r>
            <a:r>
              <a:rPr lang="en-GB"/>
              <a:t>.</a:t>
            </a:r>
          </a:p>
          <a:p>
            <a:r>
              <a:rPr lang="en-GB" b="1"/>
              <a:t>Example:</a:t>
            </a:r>
            <a:r>
              <a:rPr lang="en-GB"/>
              <a:t> </a:t>
            </a:r>
            <a:r>
              <a:rPr lang="en-GB" i="1"/>
              <a:t>“Create a SWOT for a new Brighton dog-walking business.”</a:t>
            </a:r>
            <a:endParaRPr lang="en-GB"/>
          </a:p>
          <a:p>
            <a:r>
              <a:rPr lang="en-GB" b="1"/>
              <a:t>GDPR tip:</a:t>
            </a:r>
            <a:r>
              <a:rPr lang="en-GB"/>
              <a:t> Don’t paste your accounts or client names — keep it </a:t>
            </a:r>
            <a:r>
              <a:rPr lang="en-GB" i="1"/>
              <a:t>sector-level</a:t>
            </a:r>
            <a:r>
              <a:rPr lang="en-GB"/>
              <a:t>.</a:t>
            </a:r>
          </a:p>
          <a:p>
            <a:endParaRPr lang="en-GB" b="1"/>
          </a:p>
          <a:p>
            <a:r>
              <a:rPr lang="en-GB" b="1"/>
              <a:t>2. Networking</a:t>
            </a:r>
            <a:endParaRPr lang="en-GB"/>
          </a:p>
          <a:p>
            <a:r>
              <a:rPr lang="en-GB" b="1"/>
              <a:t>Use case:</a:t>
            </a:r>
            <a:r>
              <a:rPr lang="en-GB"/>
              <a:t> Draft networking intros, follow-up emails, or even icebreakers.</a:t>
            </a:r>
          </a:p>
          <a:p>
            <a:r>
              <a:rPr lang="en-GB" b="1"/>
              <a:t>Example:</a:t>
            </a:r>
            <a:r>
              <a:rPr lang="en-GB"/>
              <a:t> </a:t>
            </a:r>
            <a:r>
              <a:rPr lang="en-GB" i="1"/>
              <a:t>“Write a 5-line, friendly email thanking someone I met at a Brighton Chamber breakfast.”</a:t>
            </a:r>
            <a:endParaRPr lang="en-GB"/>
          </a:p>
          <a:p>
            <a:r>
              <a:rPr lang="en-GB" b="1"/>
              <a:t>GDPR tip:</a:t>
            </a:r>
            <a:r>
              <a:rPr lang="en-GB"/>
              <a:t> Don’t include their name or email in the prompt — just describe the situation.</a:t>
            </a:r>
          </a:p>
          <a:p>
            <a:endParaRPr lang="en-GB" b="1"/>
          </a:p>
          <a:p>
            <a:r>
              <a:rPr lang="en-GB" b="1"/>
              <a:t>3. Finance</a:t>
            </a:r>
            <a:endParaRPr lang="en-GB"/>
          </a:p>
          <a:p>
            <a:r>
              <a:rPr lang="en-GB" b="1"/>
              <a:t>Use case:</a:t>
            </a:r>
            <a:r>
              <a:rPr lang="en-GB"/>
              <a:t> Google Sheets AI can spot </a:t>
            </a:r>
            <a:r>
              <a:rPr lang="en-GB" b="1"/>
              <a:t>seasonal dips</a:t>
            </a:r>
            <a:r>
              <a:rPr lang="en-GB"/>
              <a:t> or predict cash flow trends.</a:t>
            </a:r>
          </a:p>
          <a:p>
            <a:r>
              <a:rPr lang="en-GB" b="1"/>
              <a:t>Example:</a:t>
            </a:r>
            <a:r>
              <a:rPr lang="en-GB"/>
              <a:t> </a:t>
            </a:r>
            <a:r>
              <a:rPr lang="en-GB" i="1"/>
              <a:t>“Based on these sales numbers, which month looks quietest?”</a:t>
            </a:r>
            <a:endParaRPr lang="en-GB"/>
          </a:p>
          <a:p>
            <a:r>
              <a:rPr lang="en-GB" b="1"/>
              <a:t>GDPR tip:</a:t>
            </a:r>
            <a:r>
              <a:rPr lang="en-GB"/>
              <a:t> If using customer spreadsheets, anonymise or strip personal data first.</a:t>
            </a:r>
          </a:p>
          <a:p>
            <a:endParaRPr lang="en-GB" b="1"/>
          </a:p>
          <a:p>
            <a:r>
              <a:rPr lang="en-GB" b="1"/>
              <a:t>4. Market Research</a:t>
            </a:r>
            <a:endParaRPr lang="en-GB"/>
          </a:p>
          <a:p>
            <a:r>
              <a:rPr lang="en-GB" b="1"/>
              <a:t>Use case:</a:t>
            </a:r>
            <a:r>
              <a:rPr lang="en-GB"/>
              <a:t> Perplexity.ai can summarise competitor reviews or find sector insights.</a:t>
            </a:r>
          </a:p>
          <a:p>
            <a:r>
              <a:rPr lang="en-GB" b="1"/>
              <a:t>Example:</a:t>
            </a:r>
            <a:r>
              <a:rPr lang="en-GB"/>
              <a:t> </a:t>
            </a:r>
            <a:r>
              <a:rPr lang="en-GB" i="1"/>
              <a:t>“Summarise the top complaints customers leave in reviews for Brighton cafés.”</a:t>
            </a:r>
            <a:endParaRPr lang="en-GB"/>
          </a:p>
          <a:p>
            <a:r>
              <a:rPr lang="en-GB" b="1"/>
              <a:t>IPO tip:</a:t>
            </a:r>
            <a:r>
              <a:rPr lang="en-GB"/>
              <a:t> Use insights to learn — not copy competitor text word-for-word.</a:t>
            </a:r>
          </a:p>
          <a:p>
            <a:br>
              <a:rPr lang="en-GB"/>
            </a:br>
            <a:endParaRPr lang="en-GB"/>
          </a:p>
          <a:p>
            <a:r>
              <a:rPr lang="en-GB" b="1"/>
              <a:t>ENGAGEMENT PROMPT:</a:t>
            </a:r>
            <a:br>
              <a:rPr lang="en-GB"/>
            </a:br>
            <a:r>
              <a:rPr lang="en-GB"/>
              <a:t>“Quick show of hands: Who here would save time if AI could summarise competitor reviews for you, instead of spending hours scrolling?”</a:t>
            </a: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sz="1200">
                <a:solidFill>
                  <a:srgbClr val="FFFFFF"/>
                </a:solidFill>
                <a:latin typeface="Century Gothic" panose="020B0502020202020204" pitchFamily="34" charset="0"/>
              </a:rPr>
              <a:t>The information provided in this presentation is based on our own knowledge and research from various sources on the internet. While we have made every effort to ensure that the information presented is accurate and up-to-date, we cannot guarantee that it is completely error-free or that it will remain accurate over time. Therefore, we cannot be held liable for any errors, omissions, or inaccuracies in the information presented in this presentation. We encourage you to do your own research and verify the information presented before making any decisions based on it.</a:t>
            </a:r>
          </a:p>
          <a:p>
            <a:endParaRPr lang="en-US" sz="1200">
              <a:solidFill>
                <a:srgbClr val="FFFFFF"/>
              </a:solidFill>
              <a:latin typeface="Century Gothic" panose="020B0502020202020204" pitchFamily="34" charset="0"/>
            </a:endParaRPr>
          </a:p>
          <a:p>
            <a:r>
              <a:rPr lang="en-GB" sz="1200">
                <a:solidFill>
                  <a:srgbClr val="FFFFFF"/>
                </a:solidFill>
                <a:latin typeface="Century Gothic" panose="020B0502020202020204" pitchFamily="34" charset="0"/>
              </a:rPr>
              <a:t>We are business advisers, not AI specialists. The content we share today is for educational and demonstration purposes only. Information is drawn from personal experience, anecdotal insights, and publicly available sources. While we aim to provide useful guidance, the AI landscape evolves rapidly, and details may change quickly. Some examples or tools shown may already be out of date, altered, or discontinued. Certain features we mention may only be available in paid versions of software, or may later become restricted. Free tools and services can also change their terms, pricing, or availability without notice. Nothing in this workshop should be taken as absolute fact, legal advice, or technical instruction. We encourage all participants to conduct their own research and verify information independently. Before making decisions for your business, always double-check details with trusted, up-to-date sources. The aim of this workshop is to spark ideas, build awareness, and encourage exploration—not to provide final answers. Responsibility for how you apply these insights rests with you as the business owner or decision-maker.</a:t>
            </a:r>
            <a:endParaRPr lang="en-US" sz="1200">
              <a:solidFill>
                <a:srgbClr val="FFFFFF"/>
              </a:solidFill>
              <a:latin typeface="Century Gothic" panose="020B0502020202020204" pitchFamily="34" charset="0"/>
            </a:endParaRPr>
          </a:p>
          <a:p>
            <a:endParaRPr lang="en-US" sz="1200">
              <a:solidFill>
                <a:srgbClr val="FFFFFF"/>
              </a:solidFill>
              <a:latin typeface="Century Gothic" panose="020B0502020202020204" pitchFamily="34" charset="0"/>
            </a:endParaRPr>
          </a:p>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38108266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a:t>“Let’s look at the next four areas — these are about </a:t>
            </a:r>
            <a:r>
              <a:rPr lang="en-GB" b="1"/>
              <a:t>selling and promoting</a:t>
            </a:r>
            <a:r>
              <a:rPr lang="en-GB"/>
              <a:t> your business.”</a:t>
            </a:r>
          </a:p>
          <a:p>
            <a:br>
              <a:rPr lang="en-GB"/>
            </a:br>
            <a:r>
              <a:rPr lang="en-GB" b="1"/>
              <a:t>5. Sales</a:t>
            </a:r>
            <a:endParaRPr lang="en-GB"/>
          </a:p>
          <a:p>
            <a:r>
              <a:rPr lang="en-GB" b="1"/>
              <a:t>Use case:</a:t>
            </a:r>
            <a:r>
              <a:rPr lang="en-GB"/>
              <a:t> ChatGPT can draft </a:t>
            </a:r>
            <a:r>
              <a:rPr lang="en-GB" b="1"/>
              <a:t>objection-handling scripts</a:t>
            </a:r>
            <a:r>
              <a:rPr lang="en-GB"/>
              <a:t>.</a:t>
            </a:r>
          </a:p>
          <a:p>
            <a:r>
              <a:rPr lang="en-GB" b="1"/>
              <a:t>Example:</a:t>
            </a:r>
            <a:r>
              <a:rPr lang="en-GB"/>
              <a:t> </a:t>
            </a:r>
            <a:r>
              <a:rPr lang="en-GB" i="1"/>
              <a:t>“Give me 5 polite responses to a customer who says my prices are too high.”</a:t>
            </a:r>
            <a:endParaRPr lang="en-GB"/>
          </a:p>
          <a:p>
            <a:r>
              <a:rPr lang="en-GB" b="1"/>
              <a:t>Ethical tip:</a:t>
            </a:r>
            <a:r>
              <a:rPr lang="en-GB"/>
              <a:t> Always check AI isn’t promising discounts or guarantees you can’t deliver.</a:t>
            </a:r>
          </a:p>
          <a:p>
            <a:endParaRPr lang="en-GB" b="1"/>
          </a:p>
          <a:p>
            <a:r>
              <a:rPr lang="en-GB" b="1"/>
              <a:t>6. Marketing</a:t>
            </a:r>
            <a:endParaRPr lang="en-GB"/>
          </a:p>
          <a:p>
            <a:r>
              <a:rPr lang="en-GB" b="1"/>
              <a:t>Use case:</a:t>
            </a:r>
            <a:r>
              <a:rPr lang="en-GB"/>
              <a:t> ChatGPT can draft a </a:t>
            </a:r>
            <a:r>
              <a:rPr lang="en-GB" b="1"/>
              <a:t>3-month marketing plan</a:t>
            </a:r>
            <a:r>
              <a:rPr lang="en-GB"/>
              <a:t> on a tight budget.</a:t>
            </a:r>
          </a:p>
          <a:p>
            <a:r>
              <a:rPr lang="en-GB" b="1"/>
              <a:t>Example:</a:t>
            </a:r>
            <a:r>
              <a:rPr lang="en-GB"/>
              <a:t> </a:t>
            </a:r>
            <a:r>
              <a:rPr lang="en-GB" i="1"/>
              <a:t>“Create a 90-day plan for a new yoga studio in Brighton with £200 budget.”</a:t>
            </a:r>
            <a:endParaRPr lang="en-GB"/>
          </a:p>
          <a:p>
            <a:r>
              <a:rPr lang="en-GB" b="1"/>
              <a:t>IP tip:</a:t>
            </a:r>
            <a:r>
              <a:rPr lang="en-GB"/>
              <a:t> Use it for ideas — not to clone another business’s campaign.</a:t>
            </a:r>
          </a:p>
          <a:p>
            <a:endParaRPr lang="en-GB" b="1"/>
          </a:p>
          <a:p>
            <a:r>
              <a:rPr lang="en-GB" b="1"/>
              <a:t>7. Social Media</a:t>
            </a:r>
            <a:endParaRPr lang="en-GB"/>
          </a:p>
          <a:p>
            <a:r>
              <a:rPr lang="en-GB" b="1"/>
              <a:t>Use case:</a:t>
            </a:r>
            <a:r>
              <a:rPr lang="en-GB"/>
              <a:t> Canva’s Magic Design → ready-made Instagram/Facebook posts.</a:t>
            </a:r>
          </a:p>
          <a:p>
            <a:r>
              <a:rPr lang="en-GB" b="1"/>
              <a:t>Example:</a:t>
            </a:r>
            <a:r>
              <a:rPr lang="en-GB"/>
              <a:t> Upload your colours → 10 branded templates in minutes.</a:t>
            </a:r>
          </a:p>
          <a:p>
            <a:r>
              <a:rPr lang="en-GB" b="1"/>
              <a:t>IP tip:</a:t>
            </a:r>
            <a:r>
              <a:rPr lang="en-GB"/>
              <a:t> Avoid using AI images that include likenesses of celebrities or brands.</a:t>
            </a:r>
          </a:p>
          <a:p>
            <a:endParaRPr lang="en-GB" b="1"/>
          </a:p>
          <a:p>
            <a:r>
              <a:rPr lang="en-GB" b="1"/>
              <a:t>8. Digital Marketing</a:t>
            </a:r>
            <a:endParaRPr lang="en-GB"/>
          </a:p>
          <a:p>
            <a:r>
              <a:rPr lang="en-GB" b="1"/>
              <a:t>Use case:</a:t>
            </a:r>
            <a:r>
              <a:rPr lang="en-GB"/>
              <a:t> Generate ad copy, SEO keywords, blog outlines.</a:t>
            </a:r>
          </a:p>
          <a:p>
            <a:r>
              <a:rPr lang="en-GB" b="1"/>
              <a:t>Example:</a:t>
            </a:r>
            <a:r>
              <a:rPr lang="en-GB"/>
              <a:t> </a:t>
            </a:r>
            <a:r>
              <a:rPr lang="en-GB" i="1"/>
              <a:t>“Give me 20 SEO keywords for ‘Brighton dog trainer’.”</a:t>
            </a:r>
            <a:endParaRPr lang="en-GB"/>
          </a:p>
          <a:p>
            <a:r>
              <a:rPr lang="en-GB" b="1"/>
              <a:t>Caution:</a:t>
            </a:r>
            <a:r>
              <a:rPr lang="en-GB"/>
              <a:t> Validate with free tools (Google Trends, </a:t>
            </a:r>
            <a:r>
              <a:rPr lang="en-GB" err="1"/>
              <a:t>Ubersuggest</a:t>
            </a:r>
            <a:r>
              <a:rPr lang="en-GB"/>
              <a:t>) before spending money.</a:t>
            </a: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b="1"/>
              <a:t>9. Risk</a:t>
            </a:r>
          </a:p>
          <a:p>
            <a:endParaRPr lang="en-GB"/>
          </a:p>
          <a:p>
            <a:r>
              <a:rPr lang="en-GB" b="1"/>
              <a:t>Use case:</a:t>
            </a:r>
            <a:r>
              <a:rPr lang="en-GB"/>
              <a:t> Draft policies or risk assessments.</a:t>
            </a:r>
          </a:p>
          <a:p>
            <a:r>
              <a:rPr lang="en-GB" b="1"/>
              <a:t>Example:</a:t>
            </a:r>
            <a:r>
              <a:rPr lang="en-GB"/>
              <a:t> </a:t>
            </a:r>
            <a:r>
              <a:rPr lang="en-GB" i="1"/>
              <a:t>“Write a draft lone-working policy for a mobile beauty therapist.”</a:t>
            </a:r>
            <a:endParaRPr lang="en-GB"/>
          </a:p>
          <a:p>
            <a:r>
              <a:rPr lang="en-GB" b="1"/>
              <a:t>Caution:</a:t>
            </a:r>
            <a:r>
              <a:rPr lang="en-GB"/>
              <a:t> Great starting point — but always check with a legal adviser.</a:t>
            </a:r>
          </a:p>
          <a:p>
            <a:endParaRPr lang="en-GB" b="1"/>
          </a:p>
          <a:p>
            <a:r>
              <a:rPr lang="en-GB" b="1"/>
              <a:t>10. HMRC (Tax &amp; Admin)</a:t>
            </a:r>
            <a:endParaRPr lang="en-GB"/>
          </a:p>
          <a:p>
            <a:r>
              <a:rPr lang="en-GB" b="1"/>
              <a:t>Use case:</a:t>
            </a:r>
            <a:r>
              <a:rPr lang="en-GB"/>
              <a:t> ChatGPT summarises GOV.UK guidance into plain English.</a:t>
            </a:r>
          </a:p>
          <a:p>
            <a:r>
              <a:rPr lang="en-GB" b="1"/>
              <a:t>Example:</a:t>
            </a:r>
            <a:r>
              <a:rPr lang="en-GB"/>
              <a:t> </a:t>
            </a:r>
            <a:r>
              <a:rPr lang="en-GB" i="1"/>
              <a:t>“Summarise HMRC’s rules for claiming mileage as a sole trader.”</a:t>
            </a:r>
            <a:endParaRPr lang="en-GB"/>
          </a:p>
          <a:p>
            <a:r>
              <a:rPr lang="en-GB" b="1"/>
              <a:t>Caution:</a:t>
            </a:r>
            <a:r>
              <a:rPr lang="en-GB"/>
              <a:t> Always double-check on GOV.UK before acting — AI can simplify, but not replace official guidance.</a:t>
            </a:r>
          </a:p>
          <a:p>
            <a:endParaRPr lang="en-GB" b="1"/>
          </a:p>
          <a:p>
            <a:r>
              <a:rPr lang="en-GB" b="1"/>
              <a:t>11. Websites</a:t>
            </a:r>
            <a:endParaRPr lang="en-GB"/>
          </a:p>
          <a:p>
            <a:r>
              <a:rPr lang="en-GB" b="1"/>
              <a:t>Use case:</a:t>
            </a:r>
            <a:r>
              <a:rPr lang="en-GB"/>
              <a:t> Draft homepage or FAQs.</a:t>
            </a:r>
          </a:p>
          <a:p>
            <a:r>
              <a:rPr lang="en-GB" b="1"/>
              <a:t>Example:</a:t>
            </a:r>
            <a:r>
              <a:rPr lang="en-GB"/>
              <a:t> </a:t>
            </a:r>
            <a:r>
              <a:rPr lang="en-GB" i="1"/>
              <a:t>“Write a homepage for a Brighton-based personal trainer for over-50s fitness.”</a:t>
            </a:r>
            <a:endParaRPr lang="en-GB"/>
          </a:p>
          <a:p>
            <a:r>
              <a:rPr lang="en-GB" b="1"/>
              <a:t>IP tip:</a:t>
            </a:r>
            <a:r>
              <a:rPr lang="en-GB"/>
              <a:t> Don’t paste competitor websites into AI for “rewriting.”</a:t>
            </a:r>
          </a:p>
          <a:p>
            <a:endParaRPr lang="en-GB" b="1"/>
          </a:p>
          <a:p>
            <a:r>
              <a:rPr lang="en-GB" b="1"/>
              <a:t>12. Web Design</a:t>
            </a:r>
            <a:endParaRPr lang="en-GB"/>
          </a:p>
          <a:p>
            <a:r>
              <a:rPr lang="en-GB" b="1"/>
              <a:t>Use case:</a:t>
            </a:r>
            <a:r>
              <a:rPr lang="en-GB"/>
              <a:t> Canva/AI builders → instant layouts.</a:t>
            </a:r>
          </a:p>
          <a:p>
            <a:r>
              <a:rPr lang="en-GB" b="1"/>
              <a:t>Example:</a:t>
            </a:r>
            <a:r>
              <a:rPr lang="en-GB"/>
              <a:t> </a:t>
            </a:r>
            <a:r>
              <a:rPr lang="en-GB" i="1"/>
              <a:t>“Create a homepage layout with my colours and tagline.”</a:t>
            </a:r>
            <a:endParaRPr lang="en-GB"/>
          </a:p>
          <a:p>
            <a:r>
              <a:rPr lang="en-GB" b="1"/>
              <a:t>Caution:</a:t>
            </a:r>
            <a:r>
              <a:rPr lang="en-GB"/>
              <a:t> Customise heavily — or risk looking like every other AI-built site.</a:t>
            </a:r>
          </a:p>
          <a:p>
            <a:br>
              <a:rPr lang="en-GB"/>
            </a:br>
            <a:endParaRPr lang="en-GB"/>
          </a:p>
          <a:p>
            <a:r>
              <a:rPr lang="en-GB" b="1"/>
              <a:t>ENGAGEMENT PROMPT:</a:t>
            </a:r>
            <a:br>
              <a:rPr lang="en-GB"/>
            </a:br>
            <a:r>
              <a:rPr lang="en-GB"/>
              <a:t>“Think about your website. Which part takes the longest to update? AI can make that job 5x faster.”</a:t>
            </a: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b="1"/>
              <a:t>13. Business Skills</a:t>
            </a:r>
            <a:endParaRPr lang="en-GB"/>
          </a:p>
          <a:p>
            <a:r>
              <a:rPr lang="en-GB" b="1"/>
              <a:t>Use case:</a:t>
            </a:r>
            <a:r>
              <a:rPr lang="en-GB"/>
              <a:t> Turn ChatGPT into a mini tutor.</a:t>
            </a:r>
          </a:p>
          <a:p>
            <a:r>
              <a:rPr lang="en-GB" b="1"/>
              <a:t>Example:</a:t>
            </a:r>
            <a:r>
              <a:rPr lang="en-GB"/>
              <a:t> </a:t>
            </a:r>
            <a:r>
              <a:rPr lang="en-GB" i="1"/>
              <a:t>“Explain cash flow forecasting to me like I’m a beginner, with examples.”</a:t>
            </a:r>
            <a:endParaRPr lang="en-GB"/>
          </a:p>
          <a:p>
            <a:r>
              <a:rPr lang="en-GB" b="1"/>
              <a:t>Ethical tip:</a:t>
            </a:r>
            <a:r>
              <a:rPr lang="en-GB"/>
              <a:t> Cross-check explanations — don’t rely solely on AI for technical accuracy.</a:t>
            </a:r>
          </a:p>
          <a:p>
            <a:endParaRPr lang="en-GB" b="1"/>
          </a:p>
          <a:p>
            <a:r>
              <a:rPr lang="en-GB" b="1"/>
              <a:t>14. Growth &amp; Diversification</a:t>
            </a:r>
            <a:endParaRPr lang="en-GB"/>
          </a:p>
          <a:p>
            <a:r>
              <a:rPr lang="en-GB" b="1"/>
              <a:t>Use case:</a:t>
            </a:r>
            <a:r>
              <a:rPr lang="en-GB"/>
              <a:t> Brainstorm new ideas quickly.</a:t>
            </a:r>
          </a:p>
          <a:p>
            <a:r>
              <a:rPr lang="en-GB" b="1"/>
              <a:t>Example:</a:t>
            </a:r>
            <a:r>
              <a:rPr lang="en-GB"/>
              <a:t> </a:t>
            </a:r>
            <a:r>
              <a:rPr lang="en-GB" i="1"/>
              <a:t>“Give me 3 new revenue ideas for a Brighton café in winter.”</a:t>
            </a:r>
            <a:endParaRPr lang="en-GB"/>
          </a:p>
          <a:p>
            <a:r>
              <a:rPr lang="en-GB" b="1"/>
              <a:t>Caution:</a:t>
            </a:r>
            <a:r>
              <a:rPr lang="en-GB"/>
              <a:t> Use AI for ideas — then validate with real customers.</a:t>
            </a:r>
          </a:p>
          <a:p>
            <a:endParaRPr lang="en-GB" b="1"/>
          </a:p>
          <a:p>
            <a:r>
              <a:rPr lang="en-GB" b="1"/>
              <a:t>15. Health &amp; Wellbeing</a:t>
            </a:r>
            <a:endParaRPr lang="en-GB"/>
          </a:p>
          <a:p>
            <a:r>
              <a:rPr lang="en-GB" b="1"/>
              <a:t>Use case:</a:t>
            </a:r>
            <a:r>
              <a:rPr lang="en-GB"/>
              <a:t> Reduce admin → less stress.</a:t>
            </a:r>
          </a:p>
          <a:p>
            <a:r>
              <a:rPr lang="en-GB" b="1"/>
              <a:t>Example:</a:t>
            </a:r>
            <a:r>
              <a:rPr lang="en-GB"/>
              <a:t> Otter.ai summarises meetings, ChatGPT drafts routine emails.</a:t>
            </a:r>
          </a:p>
          <a:p>
            <a:r>
              <a:rPr lang="en-GB" b="1"/>
              <a:t>Caution:</a:t>
            </a:r>
            <a:r>
              <a:rPr lang="en-GB"/>
              <a:t> AI supports wellbeing, but isn’t a substitute for self-care.</a:t>
            </a:r>
          </a:p>
          <a:p>
            <a:endParaRPr lang="en-GB" b="1"/>
          </a:p>
          <a:p>
            <a:r>
              <a:rPr lang="en-GB" b="1"/>
              <a:t>16. Celebration &amp; Reflection</a:t>
            </a:r>
            <a:endParaRPr lang="en-GB"/>
          </a:p>
          <a:p>
            <a:r>
              <a:rPr lang="en-GB" b="1"/>
              <a:t>Use case:</a:t>
            </a:r>
            <a:r>
              <a:rPr lang="en-GB"/>
              <a:t> AI summarises wins, drafts celebratory posts, or creates slides for end-of-year reports.</a:t>
            </a:r>
          </a:p>
          <a:p>
            <a:r>
              <a:rPr lang="en-GB" b="1"/>
              <a:t>Example:</a:t>
            </a:r>
            <a:r>
              <a:rPr lang="en-GB"/>
              <a:t> </a:t>
            </a:r>
            <a:r>
              <a:rPr lang="en-GB" i="1"/>
              <a:t>“Summarise my first year in business as a Brighton dog trainer — include 3 highlights.”</a:t>
            </a:r>
            <a:endParaRPr lang="en-GB"/>
          </a:p>
          <a:p>
            <a:r>
              <a:rPr lang="en-GB" b="1"/>
              <a:t>Caution:</a:t>
            </a:r>
            <a:r>
              <a:rPr lang="en-GB"/>
              <a:t> Keep it authentic — don’t exaggerate achievements.</a:t>
            </a:r>
          </a:p>
          <a:p>
            <a:br>
              <a:rPr lang="en-GB"/>
            </a:br>
            <a:r>
              <a:rPr lang="en-GB" b="1"/>
              <a:t>ENGAGEMENT PROMPT:</a:t>
            </a:r>
            <a:br>
              <a:rPr lang="en-GB"/>
            </a:br>
            <a:r>
              <a:rPr lang="en-GB"/>
              <a:t>“Which of these 18 areas feels most useful for </a:t>
            </a:r>
            <a:r>
              <a:rPr lang="en-GB" i="1"/>
              <a:t>you</a:t>
            </a:r>
            <a:r>
              <a:rPr lang="en-GB"/>
              <a:t> right now? Quick shout-outs.”</a:t>
            </a: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a:t>“Here’s our roadmap for today.</a:t>
            </a:r>
          </a:p>
          <a:p>
            <a:endParaRPr lang="en-GB"/>
          </a:p>
          <a:p>
            <a:r>
              <a:rPr lang="en-GB"/>
              <a:t>First, we’ll look at what AI actually is, in simple terms — no jargon, just clear examples.</a:t>
            </a:r>
          </a:p>
          <a:p>
            <a:endParaRPr lang="en-GB"/>
          </a:p>
          <a:p>
            <a:r>
              <a:rPr lang="en-GB"/>
              <a:t>Second, we’ll explore some of the most accessible AI tools — things like ChatGPT, Canva, Otter.ai, Google’s tools, and Zapier. These are either free or have very low-cost versions, and they can be game-changers for saving time.</a:t>
            </a:r>
          </a:p>
          <a:p>
            <a:endParaRPr lang="en-GB"/>
          </a:p>
          <a:p>
            <a:r>
              <a:rPr lang="en-GB"/>
              <a:t>Third, we’ll spend time on the </a:t>
            </a:r>
            <a:r>
              <a:rPr lang="en-GB" b="1"/>
              <a:t>legal and ethical side</a:t>
            </a:r>
            <a:r>
              <a:rPr lang="en-GB"/>
              <a:t> — because I know many of you will be nervous about this. GDPR, data protection, copyright, intellectual property — we’ll cover when you can safely use AI outputs, and when you need to stop and think. This is about building confidence, not fear.</a:t>
            </a:r>
          </a:p>
          <a:p>
            <a:endParaRPr lang="en-GB"/>
          </a:p>
          <a:p>
            <a:r>
              <a:rPr lang="en-GB"/>
              <a:t>Fourth, we’ll show how AI can link into all the different areas of running a business — from sales and marketing, to finance, to customer service.</a:t>
            </a:r>
          </a:p>
          <a:p>
            <a:endParaRPr lang="en-GB"/>
          </a:p>
          <a:p>
            <a:r>
              <a:rPr lang="en-GB"/>
              <a:t>And finally, we’ll do some practical demos and group activities. You’ll get to see tools in action, and even have a go yourself.</a:t>
            </a:r>
          </a:p>
          <a:p>
            <a:endParaRPr lang="en-GB"/>
          </a:p>
          <a:p>
            <a:r>
              <a:rPr lang="en-GB"/>
              <a:t>The idea is that by the end, you’re not just inspired but also confident and informed — you’ll know what’s safe, what’s risky, and what’s worth trying in your own business.”</a:t>
            </a:r>
          </a:p>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2318947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a:t>“So what actually is AI? At its simplest, it’s machines simulating human intelligence — spotting patterns, learning from data, and making predictions or generating outputs.</a:t>
            </a:r>
          </a:p>
          <a:p>
            <a:r>
              <a:rPr lang="en-GB"/>
              <a:t>But let’s keep it grounded. You’re already using AI without realising it. When Netflix recommends a new show, that’s AI. When Gmail finishes your sentence with predictive text, that’s AI. When Google Maps reroutes you around traffic — again, AI.</a:t>
            </a:r>
          </a:p>
          <a:p>
            <a:endParaRPr lang="en-GB"/>
          </a:p>
          <a:p>
            <a:r>
              <a:rPr lang="en-GB"/>
              <a:t>In the small business world, that translates into tools like:</a:t>
            </a:r>
          </a:p>
          <a:p>
            <a:r>
              <a:rPr lang="en-GB" b="1"/>
              <a:t>ChatGPT</a:t>
            </a:r>
            <a:r>
              <a:rPr lang="en-GB"/>
              <a:t> — writing emails, blogs, product descriptions.</a:t>
            </a:r>
          </a:p>
          <a:p>
            <a:r>
              <a:rPr lang="en-GB" b="1"/>
              <a:t>Canva and DALL·E</a:t>
            </a:r>
            <a:r>
              <a:rPr lang="en-GB"/>
              <a:t> — creating graphics, logos, or marketing materials.</a:t>
            </a:r>
          </a:p>
          <a:p>
            <a:r>
              <a:rPr lang="en-GB" b="1"/>
              <a:t>Otter.ai</a:t>
            </a:r>
            <a:r>
              <a:rPr lang="en-GB"/>
              <a:t> — transcribing a meeting or interview so you don’t have to take notes.</a:t>
            </a:r>
          </a:p>
          <a:p>
            <a:r>
              <a:rPr lang="en-GB" b="1"/>
              <a:t>Google Sheets AI</a:t>
            </a:r>
            <a:r>
              <a:rPr lang="en-GB"/>
              <a:t> — predicting sales or spotting trends in your numbers.</a:t>
            </a:r>
          </a:p>
          <a:p>
            <a:endParaRPr lang="en-GB"/>
          </a:p>
          <a:p>
            <a:r>
              <a:rPr lang="en-GB"/>
              <a:t>Now, here’s where we need to pause and think about </a:t>
            </a:r>
            <a:r>
              <a:rPr lang="en-GB" b="1"/>
              <a:t>GDPR and copyright</a:t>
            </a:r>
            <a:r>
              <a:rPr lang="en-GB"/>
              <a:t>. AI doesn’t replace your responsibility. If you put personal data — like a client’s name, health details, or email — into a free AI tool, you could be breaching GDPR. The rule of thumb is: only use anonymised or business-safe data. Instead of saying ‘Jane Smith from Brighton with diabetes,’ you’d say ‘a customer in Brighton with a health condition.’</a:t>
            </a:r>
          </a:p>
          <a:p>
            <a:endParaRPr lang="en-GB"/>
          </a:p>
          <a:p>
            <a:r>
              <a:rPr lang="en-GB"/>
              <a:t>And from a copyright perspective — AI can generate amazing outputs, but not all of them are legally yours. For example, if Canva’s AI generates a logo, you might not be able to trademark it, because someone else could generate something similar. We’ll unpack this more later, but the big takeaway for now is: </a:t>
            </a:r>
            <a:r>
              <a:rPr lang="en-GB" b="1"/>
              <a:t>AI is brilliant for drafts, ideas, and inspiration — but you should always add your human input and double-check before publishing or trademarking.</a:t>
            </a:r>
            <a:endParaRPr lang="en-GB"/>
          </a:p>
          <a:p>
            <a:endParaRPr lang="en-GB"/>
          </a:p>
          <a:p>
            <a:r>
              <a:rPr lang="en-GB"/>
              <a:t>So — everyday tool, powerful potential, but with boundaries we’ll learn to respect.”</a:t>
            </a:r>
          </a:p>
          <a:p>
            <a:endParaRPr lang="en-GB" b="1"/>
          </a:p>
          <a:p>
            <a:r>
              <a:rPr lang="en-GB" b="1"/>
              <a:t>Engagement Prompt:</a:t>
            </a:r>
            <a:br>
              <a:rPr lang="en-GB"/>
            </a:br>
            <a:r>
              <a:rPr lang="en-GB"/>
              <a:t>“Quick question for the group: who’s realised that you’ve already been using AI without knowing it? Netflix? Maps? Gmail? [Take a few hands.] That’s exactly the point — AI isn’t just futuristic, it’s already part of your daily life.”</a:t>
            </a: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a:t>“So why should you, as a small business owner, even care about AI?</a:t>
            </a:r>
          </a:p>
          <a:p>
            <a:endParaRPr lang="en-GB"/>
          </a:p>
          <a:p>
            <a:r>
              <a:rPr lang="en-GB"/>
              <a:t>Because the very challenges you face — time, money, small teams — are exactly the areas where AI shines.</a:t>
            </a:r>
          </a:p>
          <a:p>
            <a:endParaRPr lang="en-GB"/>
          </a:p>
          <a:p>
            <a:r>
              <a:rPr lang="en-GB"/>
              <a:t>Think about time. How many hours have you lost staring at a blank page trying to write a blog, or drafting a polite payment reminder email, or putting together a social media post? AI can reduce that from an hour to five minutes.</a:t>
            </a:r>
          </a:p>
          <a:p>
            <a:endParaRPr lang="en-GB"/>
          </a:p>
          <a:p>
            <a:r>
              <a:rPr lang="en-GB"/>
              <a:t>Think about budget. Most of you can’t afford a marketing agency, a graphic designer, and an admin assistant. AI can’t replace those people entirely, but it can give you 70% of the way there, for free. That’s massive leverage.</a:t>
            </a:r>
          </a:p>
          <a:p>
            <a:endParaRPr lang="en-GB"/>
          </a:p>
          <a:p>
            <a:r>
              <a:rPr lang="en-GB"/>
              <a:t>Think about customer engagement. A café could ask ChatGPT for three content ideas about their new seasonal menu. A dog walker could use Canva to auto-generate a month of social posts. A tradesperson could use Google Sheets AI to forecast busy periods and plan staffing.</a:t>
            </a:r>
          </a:p>
          <a:p>
            <a:endParaRPr lang="en-GB"/>
          </a:p>
          <a:p>
            <a:r>
              <a:rPr lang="en-GB"/>
              <a:t>Now, here’s the balancing point: yes, AI is powerful, but it must be used responsibly. GDPR means you cannot enter client names, addresses, or sensitive data into public AI tools. IPO guidance means that logos or images generated by AI may not always be legally protectable. </a:t>
            </a:r>
          </a:p>
          <a:p>
            <a:endParaRPr lang="en-GB"/>
          </a:p>
          <a:p>
            <a:r>
              <a:rPr lang="en-GB"/>
              <a:t>So AI is fantastic for speed, drafts, and inspiration — but don’t think of it as a magic wand that replaces your judgement or legal obligations.</a:t>
            </a:r>
          </a:p>
          <a:p>
            <a:endParaRPr lang="en-GB"/>
          </a:p>
          <a:p>
            <a:r>
              <a:rPr lang="en-GB"/>
              <a:t>The real message is this: </a:t>
            </a:r>
            <a:r>
              <a:rPr lang="en-GB" b="1"/>
              <a:t>AI gives small businesses a way to punch above their weight — but only if it’s used safely, ethically, and with human oversight.</a:t>
            </a:r>
            <a:r>
              <a:rPr lang="en-GB"/>
              <a:t>”</a:t>
            </a:r>
          </a:p>
          <a:p>
            <a:endParaRPr lang="en-GB" b="1"/>
          </a:p>
          <a:p>
            <a:r>
              <a:rPr lang="en-GB" b="1"/>
              <a:t>Engagement Prompt:</a:t>
            </a:r>
            <a:br>
              <a:rPr lang="en-GB"/>
            </a:br>
            <a:r>
              <a:rPr lang="en-GB"/>
              <a:t>“By show of hands — who here feels time-poor in their business? Who feels budget-poor? Who feels idea-poor sometimes? Great. AI can help with each of those — and we’ll show you how.”</a:t>
            </a: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a:t>Let’s have a look at a few of the many, many AI tools that are out there and available</a:t>
            </a:r>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1611415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a:t>“Let’s start with ChatGPT — probably the most famous AI tool right now. At its simplest, it’s a text generator. You type in a request — known as a </a:t>
            </a:r>
            <a:r>
              <a:rPr lang="en-GB" i="1"/>
              <a:t>prompt</a:t>
            </a:r>
            <a:r>
              <a:rPr lang="en-GB"/>
              <a:t> — and it produces text for you.</a:t>
            </a:r>
          </a:p>
          <a:p>
            <a:endParaRPr lang="en-GB"/>
          </a:p>
          <a:p>
            <a:r>
              <a:rPr lang="en-GB"/>
              <a:t>Now, what does that actually mean for a small business? It means you can ask ChatGPT to:</a:t>
            </a:r>
          </a:p>
          <a:p>
            <a:endParaRPr lang="en-GB"/>
          </a:p>
          <a:p>
            <a:r>
              <a:rPr lang="en-GB"/>
              <a:t>Write a draft blog post about your product or service.</a:t>
            </a:r>
          </a:p>
          <a:p>
            <a:endParaRPr lang="en-GB"/>
          </a:p>
          <a:p>
            <a:r>
              <a:rPr lang="en-GB"/>
              <a:t>Create a polite but firm late-payment reminder email.</a:t>
            </a:r>
          </a:p>
          <a:p>
            <a:endParaRPr lang="en-GB"/>
          </a:p>
          <a:p>
            <a:r>
              <a:rPr lang="en-GB"/>
              <a:t>Summarise a long article into five bullet points.</a:t>
            </a:r>
          </a:p>
          <a:p>
            <a:endParaRPr lang="en-GB"/>
          </a:p>
          <a:p>
            <a:r>
              <a:rPr lang="en-GB"/>
              <a:t>Generate FAQs for your website.</a:t>
            </a:r>
          </a:p>
          <a:p>
            <a:endParaRPr lang="en-GB"/>
          </a:p>
          <a:p>
            <a:r>
              <a:rPr lang="en-GB"/>
              <a:t>Here’s the golden rule: </a:t>
            </a:r>
            <a:r>
              <a:rPr lang="en-GB" b="1"/>
              <a:t>the quality of what you get depends on the quality of the prompt you give</a:t>
            </a:r>
            <a:r>
              <a:rPr lang="en-GB"/>
              <a:t>. If you say, ‘Write me something about dog walking,’ you’ll get something generic. If you say, ‘Write a warm, friendly Instagram caption for a Brighton-based dog walker who wants to encourage repeat bookings,’ you’ll get something much closer to what you can actually use.</a:t>
            </a:r>
          </a:p>
          <a:p>
            <a:endParaRPr lang="en-GB"/>
          </a:p>
          <a:p>
            <a:r>
              <a:rPr lang="en-GB"/>
              <a:t>Now let’s address the </a:t>
            </a:r>
            <a:r>
              <a:rPr lang="en-GB" b="1"/>
              <a:t>GDPR angle</a:t>
            </a:r>
            <a:r>
              <a:rPr lang="en-GB"/>
              <a:t>. You must never enter personal client data into ChatGPT. That means no names, email addresses, or sensitive details. Instead, use anonymised prompts. For example, rather than ‘Write an email to John Smith in Brighton,’ say ‘Write a polite reminder email to a customer in Brighton.’</a:t>
            </a:r>
          </a:p>
          <a:p>
            <a:endParaRPr lang="en-GB"/>
          </a:p>
          <a:p>
            <a:r>
              <a:rPr lang="en-GB"/>
              <a:t>From an </a:t>
            </a:r>
            <a:r>
              <a:rPr lang="en-GB" b="1"/>
              <a:t>IPO/copyright perspective</a:t>
            </a:r>
            <a:r>
              <a:rPr lang="en-GB"/>
              <a:t>, ChatGPT’s text outputs are generally considered ‘unprotected’ — you can use them, but they don’t have strong copyright protection because they’re generated by a machine. The safest approach is always to edit and personalise the text so you’ve added your own human authorship. That way, you can more confidently claim ownership.</a:t>
            </a:r>
          </a:p>
          <a:p>
            <a:endParaRPr lang="en-GB"/>
          </a:p>
          <a:p>
            <a:r>
              <a:rPr lang="en-GB"/>
              <a:t>So think of ChatGPT as your junior copywriter — quick, affordable, but needing supervision.”</a:t>
            </a:r>
          </a:p>
          <a:p>
            <a:endParaRPr lang="en-GB" b="1"/>
          </a:p>
          <a:p>
            <a:r>
              <a:rPr lang="en-GB" b="1"/>
              <a:t>Engagement Prompt:</a:t>
            </a:r>
            <a:br>
              <a:rPr lang="en-GB"/>
            </a:br>
            <a:r>
              <a:rPr lang="en-GB"/>
              <a:t>“Turn to the person next to you and share: what’s one piece of writing in your business that you’d love ChatGPT to help with? Emails? Blogs? Social posts? Invoices? [Allow sharing for 2 minutes.]”</a:t>
            </a:r>
          </a:p>
          <a:p>
            <a:endParaRPr lang="en-GB"/>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a:t>“Next, Canva — many of you may already use it. Canva is an easy design platform for things like logos, flyers, presentations, and social posts. The AI feature within Canva is called </a:t>
            </a:r>
            <a:r>
              <a:rPr lang="en-GB" i="1"/>
              <a:t>Magic Design</a:t>
            </a:r>
            <a:r>
              <a:rPr lang="en-GB"/>
              <a:t>. You type in a few keywords, and Canva suggests ready-made designs.</a:t>
            </a:r>
          </a:p>
          <a:p>
            <a:endParaRPr lang="en-GB"/>
          </a:p>
          <a:p>
            <a:r>
              <a:rPr lang="en-GB"/>
              <a:t>For example, you could type: ‘Brighton café promoting a new vegan menu’ — and instantly get suggested poster designs, social graphics, and even templates for Instagram stories. You can then customise these with your brand colours and fonts.</a:t>
            </a:r>
          </a:p>
          <a:p>
            <a:endParaRPr lang="en-GB"/>
          </a:p>
          <a:p>
            <a:r>
              <a:rPr lang="en-GB"/>
              <a:t>Now, </a:t>
            </a:r>
            <a:r>
              <a:rPr lang="en-GB" b="1"/>
              <a:t>here’s the important bit on copyright and IPO rules</a:t>
            </a:r>
            <a:r>
              <a:rPr lang="en-GB"/>
              <a:t>:</a:t>
            </a:r>
          </a:p>
          <a:p>
            <a:endParaRPr lang="en-GB"/>
          </a:p>
          <a:p>
            <a:r>
              <a:rPr lang="en-GB"/>
              <a:t>If you generate a logo using Canva’s AI, you may not be able to trademark it, because someone else could generate something very similar.</a:t>
            </a:r>
          </a:p>
          <a:p>
            <a:r>
              <a:rPr lang="en-GB"/>
              <a:t>Many Canva templates and AI outputs are licensed for reuse, but you should always double-check their licensing terms.</a:t>
            </a:r>
          </a:p>
          <a:p>
            <a:r>
              <a:rPr lang="en-GB"/>
              <a:t>If you want something unique and protectable, use Canva’s AI as inspiration, then tweak and add your own creative elements.</a:t>
            </a:r>
          </a:p>
          <a:p>
            <a:endParaRPr lang="en-GB"/>
          </a:p>
          <a:p>
            <a:r>
              <a:rPr lang="en-GB"/>
              <a:t>From a </a:t>
            </a:r>
            <a:r>
              <a:rPr lang="en-GB" b="1"/>
              <a:t>GDPR perspective</a:t>
            </a:r>
            <a:r>
              <a:rPr lang="en-GB"/>
              <a:t>, Canva is generally safe for business use because you’re not putting personal data into it. Just be mindful if you upload photos of clients — make sure you have their consent before publishing.</a:t>
            </a:r>
          </a:p>
          <a:p>
            <a:endParaRPr lang="en-GB"/>
          </a:p>
          <a:p>
            <a:r>
              <a:rPr lang="en-GB"/>
              <a:t>So the rule of thumb with Canva: fantastic for marketing content and speed, less suitable for unique logos or things you want to own legally.”</a:t>
            </a:r>
          </a:p>
          <a:p>
            <a:endParaRPr lang="en-GB" b="1"/>
          </a:p>
          <a:p>
            <a:r>
              <a:rPr lang="en-GB" b="1"/>
              <a:t>Engagement Prompt:</a:t>
            </a:r>
            <a:br>
              <a:rPr lang="en-GB"/>
            </a:br>
            <a:r>
              <a:rPr lang="en-GB"/>
              <a:t>“Show of hands — who here spends too much time making graphics or social media posts? Canva can reduce hours of fiddling into minutes. Imagine having four weeks of social posts lined up by the end of today.”</a:t>
            </a: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2.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8.gif"/></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39.sv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1.sv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2.png"/><Relationship Id="rId4" Type="http://schemas.openxmlformats.org/officeDocument/2006/relationships/image" Target="../media/image41.sv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2.png"/><Relationship Id="rId4" Type="http://schemas.openxmlformats.org/officeDocument/2006/relationships/image" Target="../media/image41.sv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2.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897880" y="5143500"/>
            <a:ext cx="6492240" cy="0"/>
          </a:xfrm>
          <a:prstGeom prst="line">
            <a:avLst/>
          </a:prstGeom>
          <a:ln w="38100" cap="flat">
            <a:solidFill>
              <a:srgbClr val="FFFFFF"/>
            </a:solidFill>
            <a:prstDash val="solid"/>
            <a:headEnd type="none" w="sm" len="sm"/>
            <a:tailEnd type="none" w="sm" len="sm"/>
          </a:ln>
        </p:spPr>
        <p:txBody>
          <a:bodyPr/>
          <a:lstStyle/>
          <a:p>
            <a:endParaRPr lang="en-GB"/>
          </a:p>
        </p:txBody>
      </p:sp>
      <p:sp>
        <p:nvSpPr>
          <p:cNvPr id="3" name="Freeform 3"/>
          <p:cNvSpPr/>
          <p:nvPr/>
        </p:nvSpPr>
        <p:spPr>
          <a:xfrm>
            <a:off x="0" y="-969038"/>
            <a:ext cx="18379978" cy="12164204"/>
          </a:xfrm>
          <a:custGeom>
            <a:avLst/>
            <a:gdLst/>
            <a:ahLst/>
            <a:cxnLst/>
            <a:rect l="l" t="t" r="r" b="b"/>
            <a:pathLst>
              <a:path w="18379978" h="12164204">
                <a:moveTo>
                  <a:pt x="0" y="0"/>
                </a:moveTo>
                <a:lnTo>
                  <a:pt x="18379978" y="0"/>
                </a:lnTo>
                <a:lnTo>
                  <a:pt x="18379978" y="12164203"/>
                </a:lnTo>
                <a:lnTo>
                  <a:pt x="0" y="12164203"/>
                </a:lnTo>
                <a:lnTo>
                  <a:pt x="0" y="0"/>
                </a:lnTo>
                <a:close/>
              </a:path>
            </a:pathLst>
          </a:custGeom>
          <a:blipFill>
            <a:blip r:embed="rId3"/>
            <a:stretch>
              <a:fillRect/>
            </a:stretch>
          </a:blipFill>
        </p:spPr>
        <p:txBody>
          <a:bodyPr/>
          <a:lstStyle/>
          <a:p>
            <a:endParaRPr lang="en-GB"/>
          </a:p>
        </p:txBody>
      </p:sp>
      <p:sp>
        <p:nvSpPr>
          <p:cNvPr id="4" name="Freeform 4"/>
          <p:cNvSpPr/>
          <p:nvPr/>
        </p:nvSpPr>
        <p:spPr>
          <a:xfrm>
            <a:off x="12390120" y="678180"/>
            <a:ext cx="5215672" cy="1143788"/>
          </a:xfrm>
          <a:custGeom>
            <a:avLst/>
            <a:gdLst/>
            <a:ahLst/>
            <a:cxnLst/>
            <a:rect l="l" t="t" r="r" b="b"/>
            <a:pathLst>
              <a:path w="5215672" h="1143788">
                <a:moveTo>
                  <a:pt x="0" y="0"/>
                </a:moveTo>
                <a:lnTo>
                  <a:pt x="5215672" y="0"/>
                </a:lnTo>
                <a:lnTo>
                  <a:pt x="5215672" y="1143788"/>
                </a:lnTo>
                <a:lnTo>
                  <a:pt x="0" y="1143788"/>
                </a:lnTo>
                <a:lnTo>
                  <a:pt x="0" y="0"/>
                </a:lnTo>
                <a:close/>
              </a:path>
            </a:pathLst>
          </a:custGeom>
          <a:blipFill>
            <a:blip r:embed="rId4"/>
            <a:stretch>
              <a:fillRect/>
            </a:stretch>
          </a:blipFill>
        </p:spPr>
        <p:txBody>
          <a:bodyPr/>
          <a:lstStyle/>
          <a:p>
            <a:endParaRPr lang="en-GB"/>
          </a:p>
        </p:txBody>
      </p:sp>
      <p:sp>
        <p:nvSpPr>
          <p:cNvPr id="5" name="TextBox 5"/>
          <p:cNvSpPr txBox="1"/>
          <p:nvPr/>
        </p:nvSpPr>
        <p:spPr>
          <a:xfrm>
            <a:off x="271341" y="8981362"/>
            <a:ext cx="17745318" cy="1062315"/>
          </a:xfrm>
          <a:prstGeom prst="rect">
            <a:avLst/>
          </a:prstGeom>
        </p:spPr>
        <p:txBody>
          <a:bodyPr lIns="0" tIns="0" rIns="0" bIns="0" rtlCol="0" anchor="t">
            <a:spAutoFit/>
          </a:bodyPr>
          <a:lstStyle/>
          <a:p>
            <a:pPr algn="ctr">
              <a:lnSpc>
                <a:spcPts val="8647"/>
              </a:lnSpc>
              <a:spcBef>
                <a:spcPct val="0"/>
              </a:spcBef>
            </a:pPr>
            <a:r>
              <a:rPr lang="en-US" sz="6176" b="1">
                <a:solidFill>
                  <a:srgbClr val="004AAD"/>
                </a:solidFill>
                <a:latin typeface="Century Gothic Paneuropean Bold"/>
                <a:ea typeface="Century Gothic Paneuropean Bold"/>
                <a:cs typeface="Century Gothic Paneuropean Bold"/>
                <a:sym typeface="Century Gothic Paneuropean Bold"/>
              </a:rPr>
              <a:t>AI for Business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724740" y="3157238"/>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a:p>
        </p:txBody>
      </p:sp>
      <p:sp>
        <p:nvSpPr>
          <p:cNvPr id="6" name="Freeform 6"/>
          <p:cNvSpPr/>
          <p:nvPr/>
        </p:nvSpPr>
        <p:spPr>
          <a:xfrm>
            <a:off x="1521076" y="1563674"/>
            <a:ext cx="5260723" cy="4418026"/>
          </a:xfrm>
          <a:custGeom>
            <a:avLst/>
            <a:gdLst/>
            <a:ahLst/>
            <a:cxnLst/>
            <a:rect l="l" t="t" r="r" b="b"/>
            <a:pathLst>
              <a:path w="4502296" h="3649561">
                <a:moveTo>
                  <a:pt x="0" y="0"/>
                </a:moveTo>
                <a:lnTo>
                  <a:pt x="4502296" y="0"/>
                </a:lnTo>
                <a:lnTo>
                  <a:pt x="4502296" y="3649561"/>
                </a:lnTo>
                <a:lnTo>
                  <a:pt x="0" y="3649561"/>
                </a:lnTo>
                <a:lnTo>
                  <a:pt x="0" y="0"/>
                </a:lnTo>
                <a:close/>
              </a:path>
            </a:pathLst>
          </a:custGeom>
          <a:blipFill>
            <a:blip r:embed="rId4"/>
            <a:stretch>
              <a:fillRect r="-2807"/>
            </a:stretch>
          </a:blipFill>
        </p:spPr>
        <p:txBody>
          <a:bodyPr/>
          <a:lstStyle/>
          <a:p>
            <a:endParaRPr lang="en-GB"/>
          </a:p>
        </p:txBody>
      </p:sp>
      <p:sp>
        <p:nvSpPr>
          <p:cNvPr id="7" name="TextBox 7"/>
          <p:cNvSpPr txBox="1"/>
          <p:nvPr/>
        </p:nvSpPr>
        <p:spPr>
          <a:xfrm>
            <a:off x="9144000" y="3364956"/>
            <a:ext cx="8933550" cy="613410"/>
          </a:xfrm>
          <a:prstGeom prst="rect">
            <a:avLst/>
          </a:prstGeom>
        </p:spPr>
        <p:txBody>
          <a:bodyPr lIns="0" tIns="0" rIns="0" bIns="0" rtlCol="0" anchor="t">
            <a:spAutoFit/>
          </a:bodyPr>
          <a:lstStyle/>
          <a:p>
            <a:pPr algn="l">
              <a:lnSpc>
                <a:spcPts val="5039"/>
              </a:lnSpc>
            </a:pPr>
            <a:r>
              <a:rPr lang="en-US" sz="3599" b="1">
                <a:solidFill>
                  <a:srgbClr val="FFFFFF"/>
                </a:solidFill>
                <a:latin typeface="Century Gothic Paneuropean Bold"/>
                <a:ea typeface="Century Gothic Paneuropean Bold"/>
                <a:cs typeface="Century Gothic Paneuropean Bold"/>
                <a:sym typeface="Century Gothic Paneuropean Bold"/>
              </a:rPr>
              <a:t>Tool 3- Otter.ai</a:t>
            </a:r>
          </a:p>
        </p:txBody>
      </p:sp>
      <p:sp>
        <p:nvSpPr>
          <p:cNvPr id="8" name="TextBox 8"/>
          <p:cNvSpPr txBox="1"/>
          <p:nvPr/>
        </p:nvSpPr>
        <p:spPr>
          <a:xfrm>
            <a:off x="8953260" y="4756184"/>
            <a:ext cx="9124289" cy="5350632"/>
          </a:xfrm>
          <a:prstGeom prst="rect">
            <a:avLst/>
          </a:prstGeom>
        </p:spPr>
        <p:txBody>
          <a:bodyPr lIns="0" tIns="0" rIns="0" bIns="0" rtlCol="0" anchor="t">
            <a:spAutoFit/>
          </a:bodyPr>
          <a:lstStyle/>
          <a:p>
            <a:pPr algn="l">
              <a:lnSpc>
                <a:spcPts val="4200"/>
              </a:lnSpc>
            </a:pPr>
            <a:r>
              <a:rPr lang="en-US" sz="3000" b="1" u="sng">
                <a:solidFill>
                  <a:srgbClr val="FFFFFF"/>
                </a:solidFill>
                <a:latin typeface="Century Gothic Paneuropean Bold"/>
                <a:ea typeface="Century Gothic Paneuropean Bold"/>
                <a:cs typeface="Century Gothic Paneuropean Bold"/>
                <a:sym typeface="Century Gothic Paneuropean Bold"/>
              </a:rPr>
              <a:t>What it does:</a:t>
            </a:r>
          </a:p>
          <a:p>
            <a:pPr algn="l">
              <a:lnSpc>
                <a:spcPts val="4200"/>
              </a:lnSpc>
            </a:pPr>
            <a:endParaRPr lang="en-US" sz="3000" b="1">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US" sz="3000" b="1">
                <a:solidFill>
                  <a:srgbClr val="FFFFFF"/>
                </a:solidFill>
                <a:latin typeface="Century Gothic Paneuropean Bold"/>
                <a:ea typeface="Century Gothic Paneuropean Bold"/>
                <a:cs typeface="Century Gothic Paneuropean Bold"/>
                <a:sym typeface="Century Gothic Paneuropean Bold"/>
              </a:rPr>
              <a:t>Live transcribes meetings, voice memos</a:t>
            </a:r>
          </a:p>
          <a:p>
            <a:pPr algn="l">
              <a:lnSpc>
                <a:spcPts val="4200"/>
              </a:lnSpc>
            </a:pPr>
            <a:endParaRPr lang="en-US" sz="3000" b="1">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US" sz="3000" b="1" err="1">
                <a:solidFill>
                  <a:srgbClr val="FFFFFF"/>
                </a:solidFill>
                <a:latin typeface="Century Gothic Paneuropean Bold"/>
                <a:ea typeface="Century Gothic Paneuropean Bold"/>
                <a:cs typeface="Century Gothic Paneuropean Bold"/>
                <a:sym typeface="Century Gothic Paneuropean Bold"/>
              </a:rPr>
              <a:t>Summarises</a:t>
            </a:r>
            <a:r>
              <a:rPr lang="en-US" sz="3000" b="1">
                <a:solidFill>
                  <a:srgbClr val="FFFFFF"/>
                </a:solidFill>
                <a:latin typeface="Century Gothic Paneuropean Bold"/>
                <a:ea typeface="Century Gothic Paneuropean Bold"/>
                <a:cs typeface="Century Gothic Paneuropean Bold"/>
                <a:sym typeface="Century Gothic Paneuropean Bold"/>
              </a:rPr>
              <a:t> content into key points</a:t>
            </a:r>
          </a:p>
          <a:p>
            <a:pPr algn="l">
              <a:lnSpc>
                <a:spcPts val="4200"/>
              </a:lnSpc>
            </a:pPr>
            <a:endParaRPr lang="en-US" sz="3000" b="1">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US" sz="3000" b="1" u="sng">
                <a:solidFill>
                  <a:srgbClr val="FFFFFF"/>
                </a:solidFill>
                <a:latin typeface="Century Gothic Paneuropean Bold"/>
                <a:ea typeface="Century Gothic Paneuropean Bold"/>
                <a:cs typeface="Century Gothic Paneuropean Bold"/>
                <a:sym typeface="Century Gothic Paneuropean Bold"/>
              </a:rPr>
              <a:t>Great for:</a:t>
            </a:r>
          </a:p>
          <a:p>
            <a:pPr algn="l">
              <a:lnSpc>
                <a:spcPts val="4200"/>
              </a:lnSpc>
            </a:pPr>
            <a:r>
              <a:rPr lang="en-US" sz="3000" b="1">
                <a:solidFill>
                  <a:srgbClr val="FFFFFF"/>
                </a:solidFill>
                <a:latin typeface="Century Gothic Paneuropean Bold"/>
                <a:ea typeface="Century Gothic Paneuropean Bold"/>
                <a:cs typeface="Century Gothic Paneuropean Bold"/>
                <a:sym typeface="Century Gothic Paneuropean Bold"/>
              </a:rPr>
              <a:t>• Online meetings, interviews, coaching calls</a:t>
            </a:r>
          </a:p>
          <a:p>
            <a:pPr algn="l">
              <a:lnSpc>
                <a:spcPts val="4200"/>
              </a:lnSpc>
            </a:pPr>
            <a:endParaRPr lang="en-US" sz="3000" b="1">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spcBef>
                <a:spcPct val="0"/>
              </a:spcBef>
            </a:pPr>
            <a:endParaRPr lang="en-US" sz="3000" b="1">
              <a:solidFill>
                <a:srgbClr val="FFFFFF"/>
              </a:solidFill>
              <a:latin typeface="Century Gothic Paneuropean Bold"/>
              <a:ea typeface="Century Gothic Paneuropean Bold"/>
              <a:cs typeface="Century Gothic Paneuropean Bold"/>
              <a:sym typeface="Century Gothic Paneuropean 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719120" y="3157238"/>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a:p>
        </p:txBody>
      </p:sp>
      <p:sp>
        <p:nvSpPr>
          <p:cNvPr id="6" name="Freeform 6"/>
          <p:cNvSpPr/>
          <p:nvPr/>
        </p:nvSpPr>
        <p:spPr>
          <a:xfrm>
            <a:off x="1715352" y="2002992"/>
            <a:ext cx="5599848" cy="4893108"/>
          </a:xfrm>
          <a:custGeom>
            <a:avLst/>
            <a:gdLst/>
            <a:ahLst/>
            <a:cxnLst/>
            <a:rect l="l" t="t" r="r" b="b"/>
            <a:pathLst>
              <a:path w="4871497" h="3251724">
                <a:moveTo>
                  <a:pt x="0" y="0"/>
                </a:moveTo>
                <a:lnTo>
                  <a:pt x="4871497" y="0"/>
                </a:lnTo>
                <a:lnTo>
                  <a:pt x="4871497" y="3251724"/>
                </a:lnTo>
                <a:lnTo>
                  <a:pt x="0" y="3251724"/>
                </a:lnTo>
                <a:lnTo>
                  <a:pt x="0" y="0"/>
                </a:lnTo>
                <a:close/>
              </a:path>
            </a:pathLst>
          </a:custGeom>
          <a:blipFill>
            <a:blip r:embed="rId4"/>
            <a:stretch>
              <a:fillRect/>
            </a:stretch>
          </a:blipFill>
        </p:spPr>
        <p:txBody>
          <a:bodyPr/>
          <a:lstStyle/>
          <a:p>
            <a:endParaRPr lang="en-GB"/>
          </a:p>
        </p:txBody>
      </p:sp>
      <p:sp>
        <p:nvSpPr>
          <p:cNvPr id="7" name="TextBox 7"/>
          <p:cNvSpPr txBox="1"/>
          <p:nvPr/>
        </p:nvSpPr>
        <p:spPr>
          <a:xfrm>
            <a:off x="9144000" y="3364956"/>
            <a:ext cx="8933550" cy="1889760"/>
          </a:xfrm>
          <a:prstGeom prst="rect">
            <a:avLst/>
          </a:prstGeom>
        </p:spPr>
        <p:txBody>
          <a:bodyPr lIns="0" tIns="0" rIns="0" bIns="0" rtlCol="0" anchor="t">
            <a:spAutoFit/>
          </a:bodyPr>
          <a:lstStyle/>
          <a:p>
            <a:pPr algn="l">
              <a:lnSpc>
                <a:spcPts val="5039"/>
              </a:lnSpc>
            </a:pPr>
            <a:r>
              <a:rPr lang="en-US" sz="3599" b="1">
                <a:solidFill>
                  <a:srgbClr val="FFFFFF"/>
                </a:solidFill>
                <a:latin typeface="Century Gothic Paneuropean Bold"/>
                <a:ea typeface="Century Gothic Paneuropean Bold"/>
                <a:cs typeface="Century Gothic Paneuropean Bold"/>
                <a:sym typeface="Century Gothic Paneuropean Bold"/>
              </a:rPr>
              <a:t>Tool 4- Google Tools (Docs, Sheets and Gemini)</a:t>
            </a:r>
          </a:p>
          <a:p>
            <a:pPr algn="l">
              <a:lnSpc>
                <a:spcPts val="5039"/>
              </a:lnSpc>
            </a:pPr>
            <a:endParaRPr lang="en-US" sz="3599" b="1">
              <a:solidFill>
                <a:srgbClr val="FFFFFF"/>
              </a:solidFill>
              <a:latin typeface="Century Gothic Paneuropean Bold"/>
              <a:ea typeface="Century Gothic Paneuropean Bold"/>
              <a:cs typeface="Century Gothic Paneuropean Bold"/>
              <a:sym typeface="Century Gothic Paneuropean Bold"/>
            </a:endParaRPr>
          </a:p>
        </p:txBody>
      </p:sp>
      <p:sp>
        <p:nvSpPr>
          <p:cNvPr id="8" name="TextBox 8"/>
          <p:cNvSpPr txBox="1"/>
          <p:nvPr/>
        </p:nvSpPr>
        <p:spPr>
          <a:xfrm>
            <a:off x="8909862" y="4309836"/>
            <a:ext cx="9124289" cy="5889241"/>
          </a:xfrm>
          <a:prstGeom prst="rect">
            <a:avLst/>
          </a:prstGeom>
        </p:spPr>
        <p:txBody>
          <a:bodyPr lIns="0" tIns="0" rIns="0" bIns="0" rtlCol="0" anchor="t">
            <a:spAutoFit/>
          </a:bodyPr>
          <a:lstStyle/>
          <a:p>
            <a:pPr algn="l">
              <a:lnSpc>
                <a:spcPts val="4200"/>
              </a:lnSpc>
            </a:pPr>
            <a:endParaRPr lang="en-US" sz="3000" b="1" dirty="0">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US" sz="3000" b="1" u="sng" dirty="0">
                <a:solidFill>
                  <a:srgbClr val="FFFFFF"/>
                </a:solidFill>
                <a:latin typeface="Century Gothic Paneuropean Bold"/>
                <a:ea typeface="Century Gothic Paneuropean Bold"/>
                <a:cs typeface="Century Gothic Paneuropean Bold"/>
                <a:sym typeface="Century Gothic Paneuropean Bold"/>
              </a:rPr>
              <a:t>What it Does:</a:t>
            </a:r>
          </a:p>
          <a:p>
            <a:pPr algn="l">
              <a:lnSpc>
                <a:spcPts val="4200"/>
              </a:lnSpc>
            </a:pPr>
            <a:r>
              <a:rPr lang="en-GB" sz="3000" b="1" dirty="0">
                <a:solidFill>
                  <a:srgbClr val="FFFFFF"/>
                </a:solidFill>
                <a:latin typeface="Century Gothic Paneuropean Bold"/>
                <a:ea typeface="Century Gothic Paneuropean Bold"/>
                <a:cs typeface="Century Gothic Paneuropean Bold"/>
                <a:sym typeface="Century Gothic Paneuropean Bold"/>
              </a:rPr>
              <a:t>Generates text, images, and code, answers questions, summarises information, and integrates with Google tools</a:t>
            </a:r>
          </a:p>
          <a:p>
            <a:pPr algn="l">
              <a:lnSpc>
                <a:spcPts val="4200"/>
              </a:lnSpc>
            </a:pPr>
            <a:endParaRPr lang="en-GB" sz="3000" b="1" dirty="0">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GB" sz="3000" u="sng" dirty="0">
                <a:solidFill>
                  <a:srgbClr val="FFFFFF"/>
                </a:solidFill>
                <a:latin typeface="Century Gothic Paneuropean Bold"/>
                <a:ea typeface="Century Gothic Paneuropean Bold"/>
                <a:cs typeface="Century Gothic Paneuropean Bold"/>
                <a:sym typeface="Century Gothic Paneuropean Bold"/>
              </a:rPr>
              <a:t>How to use:</a:t>
            </a:r>
            <a:endParaRPr lang="en-US" sz="3000" u="sng" dirty="0">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GB" sz="3000" b="1" dirty="0">
                <a:solidFill>
                  <a:srgbClr val="FFFFFF"/>
                </a:solidFill>
                <a:latin typeface="Century Gothic Paneuropean Bold"/>
                <a:ea typeface="Century Gothic Paneuropean Bold"/>
                <a:cs typeface="Century Gothic Paneuropean Bold"/>
                <a:sym typeface="Century Gothic Paneuropean Bold"/>
              </a:rPr>
              <a:t>• Sign in with a Google account and ask questions or give creative/work-related prompts</a:t>
            </a:r>
          </a:p>
          <a:p>
            <a:pPr algn="l">
              <a:lnSpc>
                <a:spcPts val="4200"/>
              </a:lnSpc>
            </a:pPr>
            <a:r>
              <a:rPr lang="en-GB" sz="3000" b="1" dirty="0">
                <a:solidFill>
                  <a:srgbClr val="FFFFFF"/>
                </a:solidFill>
                <a:latin typeface="Century Gothic Paneuropean Bold"/>
                <a:ea typeface="Century Gothic Paneuropean Bold"/>
                <a:cs typeface="Century Gothic Paneuropean Bold"/>
                <a:sym typeface="Century Gothic Paneuropean Bold"/>
              </a:rPr>
              <a:t>• Tip: Use it directly inside Google apps for drafting, brainstorming. Always review/edit</a:t>
            </a:r>
            <a:endParaRPr lang="en-US" sz="3000" b="1" dirty="0">
              <a:solidFill>
                <a:srgbClr val="FFFFFF"/>
              </a:solidFill>
              <a:latin typeface="Century Gothic Paneuropean Bold"/>
              <a:ea typeface="Century Gothic Paneuropean Bold"/>
              <a:cs typeface="Century Gothic Paneuropean Bold"/>
              <a:sym typeface="Century Gothic Paneuropean 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695432" y="3157238"/>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a:p>
        </p:txBody>
      </p:sp>
      <p:sp>
        <p:nvSpPr>
          <p:cNvPr id="6" name="Freeform 6"/>
          <p:cNvSpPr/>
          <p:nvPr/>
        </p:nvSpPr>
        <p:spPr>
          <a:xfrm>
            <a:off x="619079" y="1973479"/>
            <a:ext cx="7610521" cy="4617821"/>
          </a:xfrm>
          <a:custGeom>
            <a:avLst/>
            <a:gdLst/>
            <a:ahLst/>
            <a:cxnLst/>
            <a:rect l="l" t="t" r="r" b="b"/>
            <a:pathLst>
              <a:path w="7433603" h="2042567">
                <a:moveTo>
                  <a:pt x="0" y="0"/>
                </a:moveTo>
                <a:lnTo>
                  <a:pt x="7433604" y="0"/>
                </a:lnTo>
                <a:lnTo>
                  <a:pt x="7433604" y="2042567"/>
                </a:lnTo>
                <a:lnTo>
                  <a:pt x="0" y="2042567"/>
                </a:lnTo>
                <a:lnTo>
                  <a:pt x="0" y="0"/>
                </a:lnTo>
                <a:close/>
              </a:path>
            </a:pathLst>
          </a:custGeom>
          <a:blipFill>
            <a:blip r:embed="rId4">
              <a:extLst>
                <a:ext uri="{28A0092B-C50C-407E-A947-70E740481C1C}">
                  <a14:useLocalDpi xmlns:a14="http://schemas.microsoft.com/office/drawing/2010/main" val="0"/>
                </a:ext>
              </a:extLst>
            </a:blip>
            <a:stretch>
              <a:fillRect/>
            </a:stretch>
          </a:blipFill>
        </p:spPr>
        <p:txBody>
          <a:bodyPr/>
          <a:lstStyle/>
          <a:p>
            <a:endParaRPr lang="en-GB"/>
          </a:p>
        </p:txBody>
      </p:sp>
      <p:sp>
        <p:nvSpPr>
          <p:cNvPr id="7" name="TextBox 7"/>
          <p:cNvSpPr txBox="1"/>
          <p:nvPr/>
        </p:nvSpPr>
        <p:spPr>
          <a:xfrm>
            <a:off x="9144000" y="3364956"/>
            <a:ext cx="8933550" cy="1251585"/>
          </a:xfrm>
          <a:prstGeom prst="rect">
            <a:avLst/>
          </a:prstGeom>
        </p:spPr>
        <p:txBody>
          <a:bodyPr lIns="0" tIns="0" rIns="0" bIns="0" rtlCol="0" anchor="t">
            <a:spAutoFit/>
          </a:bodyPr>
          <a:lstStyle/>
          <a:p>
            <a:pPr algn="l">
              <a:lnSpc>
                <a:spcPts val="5039"/>
              </a:lnSpc>
            </a:pPr>
            <a:r>
              <a:rPr lang="en-US" sz="3599" b="1" dirty="0">
                <a:solidFill>
                  <a:srgbClr val="FFFFFF"/>
                </a:solidFill>
                <a:latin typeface="Century Gothic Paneuropean Bold"/>
                <a:ea typeface="Century Gothic Paneuropean Bold"/>
                <a:cs typeface="Century Gothic Paneuropean Bold"/>
                <a:sym typeface="Century Gothic Paneuropean Bold"/>
              </a:rPr>
              <a:t>Tool 5- Perplexity.ai</a:t>
            </a:r>
          </a:p>
          <a:p>
            <a:pPr algn="l">
              <a:lnSpc>
                <a:spcPts val="5039"/>
              </a:lnSpc>
            </a:pPr>
            <a:endParaRPr lang="en-US" sz="3599" b="1" dirty="0">
              <a:solidFill>
                <a:srgbClr val="FFFFFF"/>
              </a:solidFill>
              <a:latin typeface="Century Gothic Paneuropean Bold"/>
              <a:ea typeface="Century Gothic Paneuropean Bold"/>
              <a:cs typeface="Century Gothic Paneuropean Bold"/>
              <a:sym typeface="Century Gothic Paneuropean Bold"/>
            </a:endParaRPr>
          </a:p>
        </p:txBody>
      </p:sp>
      <p:sp>
        <p:nvSpPr>
          <p:cNvPr id="8" name="TextBox 8"/>
          <p:cNvSpPr txBox="1"/>
          <p:nvPr/>
        </p:nvSpPr>
        <p:spPr>
          <a:xfrm>
            <a:off x="8851164" y="4134425"/>
            <a:ext cx="9162149" cy="5889241"/>
          </a:xfrm>
          <a:prstGeom prst="rect">
            <a:avLst/>
          </a:prstGeom>
        </p:spPr>
        <p:txBody>
          <a:bodyPr wrap="square" lIns="0" tIns="0" rIns="0" bIns="0" rtlCol="0" anchor="t">
            <a:spAutoFit/>
          </a:bodyPr>
          <a:lstStyle/>
          <a:p>
            <a:pPr algn="l">
              <a:lnSpc>
                <a:spcPts val="4200"/>
              </a:lnSpc>
            </a:pPr>
            <a:r>
              <a:rPr lang="en-US" sz="3000" b="1" u="sng" dirty="0">
                <a:solidFill>
                  <a:srgbClr val="FFFFFF"/>
                </a:solidFill>
                <a:latin typeface="Century Gothic Paneuropean Bold"/>
                <a:ea typeface="Century Gothic Paneuropean Bold"/>
                <a:cs typeface="Century Gothic Paneuropean Bold"/>
                <a:sym typeface="Century Gothic Paneuropean Bold"/>
              </a:rPr>
              <a:t>What it Does:</a:t>
            </a:r>
          </a:p>
          <a:p>
            <a:pPr algn="l">
              <a:lnSpc>
                <a:spcPts val="4200"/>
              </a:lnSpc>
            </a:pPr>
            <a:r>
              <a:rPr lang="en-GB" sz="3000" b="1" dirty="0">
                <a:solidFill>
                  <a:srgbClr val="FFFFFF"/>
                </a:solidFill>
                <a:latin typeface="Century Gothic Paneuropean Bold"/>
                <a:ea typeface="Century Gothic Paneuropean Bold"/>
                <a:cs typeface="Century Gothic Paneuropean Bold"/>
                <a:sym typeface="Century Gothic Paneuropean Bold"/>
              </a:rPr>
              <a:t>Answers questions using real-time web searches with citations, summarises complex topics, provides quick fact-checks, and helps with research by showing sources.</a:t>
            </a:r>
          </a:p>
          <a:p>
            <a:pPr algn="l">
              <a:lnSpc>
                <a:spcPts val="4200"/>
              </a:lnSpc>
            </a:pPr>
            <a:endParaRPr lang="en-GB" sz="3000" b="1" dirty="0">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GB" sz="3000" b="1" u="sng" dirty="0">
                <a:solidFill>
                  <a:srgbClr val="FFFFFF"/>
                </a:solidFill>
                <a:latin typeface="Century Gothic Paneuropean Bold"/>
                <a:ea typeface="Century Gothic Paneuropean Bold"/>
                <a:cs typeface="Century Gothic Paneuropean Bold"/>
                <a:sym typeface="Century Gothic Paneuropean Bold"/>
              </a:rPr>
              <a:t>How to use:</a:t>
            </a:r>
          </a:p>
          <a:p>
            <a:pPr algn="l">
              <a:lnSpc>
                <a:spcPts val="4200"/>
              </a:lnSpc>
            </a:pPr>
            <a:r>
              <a:rPr lang="en-GB" sz="3000" dirty="0">
                <a:solidFill>
                  <a:srgbClr val="FFFFFF"/>
                </a:solidFill>
                <a:latin typeface="Century Gothic Paneuropean Bold"/>
                <a:ea typeface="Century Gothic Paneuropean Bold"/>
                <a:cs typeface="Century Gothic Paneuropean Bold"/>
                <a:sym typeface="Century Gothic Paneuropean Bold"/>
              </a:rPr>
              <a:t>• Type your question in natural language and it will generate a clear answer with references</a:t>
            </a:r>
          </a:p>
          <a:p>
            <a:pPr algn="l">
              <a:lnSpc>
                <a:spcPts val="4200"/>
              </a:lnSpc>
            </a:pPr>
            <a:r>
              <a:rPr lang="en-GB" sz="3000" dirty="0">
                <a:solidFill>
                  <a:srgbClr val="FFFFFF"/>
                </a:solidFill>
                <a:latin typeface="Century Gothic Paneuropean Bold"/>
                <a:ea typeface="Century Gothic Paneuropean Bold"/>
                <a:cs typeface="Century Gothic Paneuropean Bold"/>
                <a:sym typeface="Century Gothic Paneuropean Bold"/>
              </a:rPr>
              <a:t>• Tip: Use follow-up questions to refine results and always check the cited sources for accuracy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283E1573-1673-8845-D706-1A0F127F746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1F3F83F-7A8C-FF3C-29DA-FF53B485440B}"/>
              </a:ext>
            </a:extLst>
          </p:cNvPr>
          <p:cNvGrpSpPr/>
          <p:nvPr/>
        </p:nvGrpSpPr>
        <p:grpSpPr>
          <a:xfrm>
            <a:off x="8660263" y="2247900"/>
            <a:ext cx="9592568" cy="8039100"/>
            <a:chOff x="0" y="0"/>
            <a:chExt cx="2526438" cy="1877797"/>
          </a:xfrm>
        </p:grpSpPr>
        <p:sp>
          <p:nvSpPr>
            <p:cNvPr id="3" name="Freeform 3">
              <a:extLst>
                <a:ext uri="{FF2B5EF4-FFF2-40B4-BE49-F238E27FC236}">
                  <a16:creationId xmlns:a16="http://schemas.microsoft.com/office/drawing/2014/main" id="{59DF8EC8-8890-5258-DB62-B61BFDF3FE7B}"/>
                </a:ext>
              </a:extLst>
            </p:cNvPr>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a:p>
          </p:txBody>
        </p:sp>
        <p:sp>
          <p:nvSpPr>
            <p:cNvPr id="4" name="TextBox 4">
              <a:extLst>
                <a:ext uri="{FF2B5EF4-FFF2-40B4-BE49-F238E27FC236}">
                  <a16:creationId xmlns:a16="http://schemas.microsoft.com/office/drawing/2014/main" id="{8C898674-3E9E-6F8A-6C42-20F4FD98CCFF}"/>
                </a:ext>
              </a:extLst>
            </p:cNvPr>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a:extLst>
              <a:ext uri="{FF2B5EF4-FFF2-40B4-BE49-F238E27FC236}">
                <a16:creationId xmlns:a16="http://schemas.microsoft.com/office/drawing/2014/main" id="{DD8579B3-9D62-FA74-439E-E76805F53D9D}"/>
              </a:ext>
            </a:extLst>
          </p:cNvPr>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a:p>
        </p:txBody>
      </p:sp>
      <p:sp>
        <p:nvSpPr>
          <p:cNvPr id="6" name="Freeform 6">
            <a:extLst>
              <a:ext uri="{FF2B5EF4-FFF2-40B4-BE49-F238E27FC236}">
                <a16:creationId xmlns:a16="http://schemas.microsoft.com/office/drawing/2014/main" id="{AE9C911E-51CB-ECCC-BEF7-35267C587F0E}"/>
              </a:ext>
            </a:extLst>
          </p:cNvPr>
          <p:cNvSpPr/>
          <p:nvPr/>
        </p:nvSpPr>
        <p:spPr>
          <a:xfrm>
            <a:off x="619079" y="1973479"/>
            <a:ext cx="7610521" cy="4617821"/>
          </a:xfrm>
          <a:custGeom>
            <a:avLst/>
            <a:gdLst/>
            <a:ahLst/>
            <a:cxnLst/>
            <a:rect l="l" t="t" r="r" b="b"/>
            <a:pathLst>
              <a:path w="7433603" h="2042567">
                <a:moveTo>
                  <a:pt x="0" y="0"/>
                </a:moveTo>
                <a:lnTo>
                  <a:pt x="7433604" y="0"/>
                </a:lnTo>
                <a:lnTo>
                  <a:pt x="7433604" y="2042567"/>
                </a:lnTo>
                <a:lnTo>
                  <a:pt x="0" y="2042567"/>
                </a:lnTo>
                <a:lnTo>
                  <a:pt x="0" y="0"/>
                </a:lnTo>
                <a:close/>
              </a:path>
            </a:pathLst>
          </a:custGeom>
          <a:blipFill>
            <a:blip r:embed="rId4">
              <a:extLst>
                <a:ext uri="{28A0092B-C50C-407E-A947-70E740481C1C}">
                  <a14:useLocalDpi xmlns:a14="http://schemas.microsoft.com/office/drawing/2010/main" val="0"/>
                </a:ext>
              </a:extLst>
            </a:blip>
            <a:stretch>
              <a:fillRect/>
            </a:stretch>
          </a:blipFill>
        </p:spPr>
        <p:txBody>
          <a:bodyPr/>
          <a:lstStyle/>
          <a:p>
            <a:endParaRPr lang="en-GB"/>
          </a:p>
        </p:txBody>
      </p:sp>
      <p:sp>
        <p:nvSpPr>
          <p:cNvPr id="7" name="TextBox 7">
            <a:extLst>
              <a:ext uri="{FF2B5EF4-FFF2-40B4-BE49-F238E27FC236}">
                <a16:creationId xmlns:a16="http://schemas.microsoft.com/office/drawing/2014/main" id="{AB0F4F94-E656-D337-E414-09B9CA143480}"/>
              </a:ext>
            </a:extLst>
          </p:cNvPr>
          <p:cNvSpPr txBox="1"/>
          <p:nvPr/>
        </p:nvSpPr>
        <p:spPr>
          <a:xfrm>
            <a:off x="8880231" y="2400300"/>
            <a:ext cx="8933550" cy="1251585"/>
          </a:xfrm>
          <a:prstGeom prst="rect">
            <a:avLst/>
          </a:prstGeom>
        </p:spPr>
        <p:txBody>
          <a:bodyPr lIns="0" tIns="0" rIns="0" bIns="0" rtlCol="0" anchor="t">
            <a:spAutoFit/>
          </a:bodyPr>
          <a:lstStyle/>
          <a:p>
            <a:pPr algn="l">
              <a:lnSpc>
                <a:spcPts val="5039"/>
              </a:lnSpc>
            </a:pPr>
            <a:r>
              <a:rPr lang="en-US" sz="3599" b="1">
                <a:solidFill>
                  <a:srgbClr val="FFFFFF"/>
                </a:solidFill>
                <a:latin typeface="Century Gothic Paneuropean Bold"/>
                <a:ea typeface="Century Gothic Paneuropean Bold"/>
                <a:cs typeface="Century Gothic Paneuropean Bold"/>
                <a:sym typeface="Century Gothic Paneuropean Bold"/>
              </a:rPr>
              <a:t>Tool 6- Claude.ai</a:t>
            </a:r>
          </a:p>
          <a:p>
            <a:pPr algn="l">
              <a:lnSpc>
                <a:spcPts val="5039"/>
              </a:lnSpc>
            </a:pPr>
            <a:endParaRPr lang="en-US" sz="3599" b="1">
              <a:solidFill>
                <a:srgbClr val="FFFFFF"/>
              </a:solidFill>
              <a:latin typeface="Century Gothic Paneuropean Bold"/>
              <a:ea typeface="Century Gothic Paneuropean Bold"/>
              <a:cs typeface="Century Gothic Paneuropean Bold"/>
              <a:sym typeface="Century Gothic Paneuropean Bold"/>
            </a:endParaRPr>
          </a:p>
        </p:txBody>
      </p:sp>
      <p:sp>
        <p:nvSpPr>
          <p:cNvPr id="8" name="TextBox 8">
            <a:extLst>
              <a:ext uri="{FF2B5EF4-FFF2-40B4-BE49-F238E27FC236}">
                <a16:creationId xmlns:a16="http://schemas.microsoft.com/office/drawing/2014/main" id="{672FB822-90F9-4A63-9BF3-060F7C54C33D}"/>
              </a:ext>
            </a:extLst>
          </p:cNvPr>
          <p:cNvSpPr txBox="1"/>
          <p:nvPr/>
        </p:nvSpPr>
        <p:spPr>
          <a:xfrm>
            <a:off x="8856785" y="3521512"/>
            <a:ext cx="9162149" cy="5889241"/>
          </a:xfrm>
          <a:prstGeom prst="rect">
            <a:avLst/>
          </a:prstGeom>
        </p:spPr>
        <p:txBody>
          <a:bodyPr wrap="square" lIns="0" tIns="0" rIns="0" bIns="0" rtlCol="0" anchor="t">
            <a:spAutoFit/>
          </a:bodyPr>
          <a:lstStyle/>
          <a:p>
            <a:pPr algn="l">
              <a:lnSpc>
                <a:spcPts val="4200"/>
              </a:lnSpc>
            </a:pPr>
            <a:r>
              <a:rPr lang="en-US" sz="3000" b="1" u="sng">
                <a:solidFill>
                  <a:srgbClr val="FFFFFF"/>
                </a:solidFill>
                <a:latin typeface="Century Gothic Paneuropean Bold"/>
                <a:ea typeface="Century Gothic Paneuropean Bold"/>
                <a:cs typeface="Century Gothic Paneuropean Bold"/>
                <a:sym typeface="Century Gothic Paneuropean Bold"/>
              </a:rPr>
              <a:t>What is it?:</a:t>
            </a:r>
          </a:p>
          <a:p>
            <a:pPr algn="l">
              <a:lnSpc>
                <a:spcPts val="4200"/>
              </a:lnSpc>
            </a:pPr>
            <a:endParaRPr lang="en-US" sz="3000" b="1">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GB" sz="3000" b="1">
                <a:solidFill>
                  <a:srgbClr val="FFFFFF"/>
                </a:solidFill>
                <a:latin typeface="Century Gothic Paneuropean Bold"/>
                <a:ea typeface="Century Gothic Paneuropean Bold"/>
                <a:cs typeface="Century Gothic Paneuropean Bold"/>
                <a:sym typeface="Century Gothic Paneuropean Bold"/>
              </a:rPr>
              <a:t>Conversational AI platform built by Anthropic. Claude, offers natural, reliable, and ethically-aligned interactions</a:t>
            </a:r>
            <a:endParaRPr lang="en-US" sz="3000" b="1">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endParaRPr lang="en-US" sz="3000" b="1">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GB" sz="3000" b="1">
                <a:solidFill>
                  <a:srgbClr val="FFFFFF"/>
                </a:solidFill>
                <a:latin typeface="Century Gothic Paneuropean Bold"/>
                <a:ea typeface="Century Gothic Paneuropean Bold"/>
                <a:cs typeface="Century Gothic Paneuropean Bold"/>
                <a:sym typeface="Century Gothic Paneuropean Bold"/>
              </a:rPr>
              <a:t>Powerful assistant for writing, research, coding, and math</a:t>
            </a:r>
          </a:p>
          <a:p>
            <a:pPr algn="l">
              <a:lnSpc>
                <a:spcPts val="4200"/>
              </a:lnSpc>
            </a:pPr>
            <a:endParaRPr lang="en-US" sz="3000" b="1">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US" sz="3000" b="1">
                <a:solidFill>
                  <a:srgbClr val="FFFFFF"/>
                </a:solidFill>
                <a:latin typeface="Century Gothic Paneuropean Bold"/>
                <a:ea typeface="Century Gothic Paneuropean Bold"/>
                <a:cs typeface="Century Gothic Paneuropean Bold"/>
                <a:sym typeface="Century Gothic Paneuropean Bold"/>
              </a:rPr>
              <a:t>Example: Great alternative to ChatGPT</a:t>
            </a:r>
          </a:p>
          <a:p>
            <a:pPr algn="l">
              <a:lnSpc>
                <a:spcPts val="4200"/>
              </a:lnSpc>
              <a:spcBef>
                <a:spcPct val="0"/>
              </a:spcBef>
            </a:pPr>
            <a:endParaRPr lang="en-US" sz="3000" b="1">
              <a:solidFill>
                <a:srgbClr val="FFFFFF"/>
              </a:solidFill>
              <a:latin typeface="Century Gothic Paneuropean Bold"/>
              <a:ea typeface="Century Gothic Paneuropean Bold"/>
              <a:cs typeface="Century Gothic Paneuropean Bold"/>
              <a:sym typeface="Century Gothic Paneuropean Bold"/>
            </a:endParaRPr>
          </a:p>
        </p:txBody>
      </p:sp>
    </p:spTree>
    <p:extLst>
      <p:ext uri="{BB962C8B-B14F-4D97-AF65-F5344CB8AC3E}">
        <p14:creationId xmlns:p14="http://schemas.microsoft.com/office/powerpoint/2010/main" val="3798228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0A5D9687-2372-8ED8-98D4-0EB4BA7FC644}"/>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DD510E28-9387-398E-20E8-1369A5FC8DB3}"/>
              </a:ext>
            </a:extLst>
          </p:cNvPr>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a:p>
        </p:txBody>
      </p:sp>
      <p:sp>
        <p:nvSpPr>
          <p:cNvPr id="6" name="Freeform 6">
            <a:extLst>
              <a:ext uri="{FF2B5EF4-FFF2-40B4-BE49-F238E27FC236}">
                <a16:creationId xmlns:a16="http://schemas.microsoft.com/office/drawing/2014/main" id="{A1AE968C-04E9-4F70-825C-13D4E2C1BBC1}"/>
              </a:ext>
            </a:extLst>
          </p:cNvPr>
          <p:cNvSpPr/>
          <p:nvPr/>
        </p:nvSpPr>
        <p:spPr>
          <a:xfrm>
            <a:off x="4095750" y="1553006"/>
            <a:ext cx="10096500" cy="8691088"/>
          </a:xfrm>
          <a:custGeom>
            <a:avLst/>
            <a:gdLst/>
            <a:ahLst/>
            <a:cxnLst/>
            <a:rect l="l" t="t" r="r" b="b"/>
            <a:pathLst>
              <a:path w="7433603" h="2042567">
                <a:moveTo>
                  <a:pt x="0" y="0"/>
                </a:moveTo>
                <a:lnTo>
                  <a:pt x="7433604" y="0"/>
                </a:lnTo>
                <a:lnTo>
                  <a:pt x="7433604" y="2042567"/>
                </a:lnTo>
                <a:lnTo>
                  <a:pt x="0" y="2042567"/>
                </a:lnTo>
                <a:lnTo>
                  <a:pt x="0" y="0"/>
                </a:lnTo>
                <a:close/>
              </a:path>
            </a:pathLst>
          </a:custGeom>
          <a:blipFill>
            <a:blip r:embed="rId4">
              <a:extLst>
                <a:ext uri="{28A0092B-C50C-407E-A947-70E740481C1C}">
                  <a14:useLocalDpi xmlns:a14="http://schemas.microsoft.com/office/drawing/2010/main" val="0"/>
                </a:ext>
              </a:extLst>
            </a:blip>
            <a:stretch>
              <a:fillRect/>
            </a:stretch>
          </a:blipFill>
        </p:spPr>
        <p:txBody>
          <a:bodyPr/>
          <a:lstStyle/>
          <a:p>
            <a:endParaRPr lang="en-GB"/>
          </a:p>
        </p:txBody>
      </p:sp>
      <p:sp>
        <p:nvSpPr>
          <p:cNvPr id="7" name="TextBox 7">
            <a:extLst>
              <a:ext uri="{FF2B5EF4-FFF2-40B4-BE49-F238E27FC236}">
                <a16:creationId xmlns:a16="http://schemas.microsoft.com/office/drawing/2014/main" id="{3F459675-8C7C-D4E5-0B52-09E20C9AABA4}"/>
              </a:ext>
            </a:extLst>
          </p:cNvPr>
          <p:cNvSpPr txBox="1"/>
          <p:nvPr/>
        </p:nvSpPr>
        <p:spPr>
          <a:xfrm>
            <a:off x="8077200" y="647700"/>
            <a:ext cx="2133600" cy="599908"/>
          </a:xfrm>
          <a:prstGeom prst="rect">
            <a:avLst/>
          </a:prstGeom>
        </p:spPr>
        <p:txBody>
          <a:bodyPr wrap="square" lIns="0" tIns="0" rIns="0" bIns="0" rtlCol="0" anchor="t">
            <a:spAutoFit/>
          </a:bodyPr>
          <a:lstStyle/>
          <a:p>
            <a:pPr algn="l">
              <a:lnSpc>
                <a:spcPts val="5039"/>
              </a:lnSpc>
            </a:pPr>
            <a:r>
              <a:rPr lang="en-US" sz="3599" b="1">
                <a:solidFill>
                  <a:srgbClr val="FFFFFF"/>
                </a:solidFill>
                <a:latin typeface="Century Gothic Paneuropean Bold"/>
                <a:ea typeface="Century Gothic Paneuropean Bold"/>
                <a:cs typeface="Century Gothic Paneuropean Bold"/>
                <a:sym typeface="Century Gothic Paneuropean Bold"/>
              </a:rPr>
              <a:t>AI Prism</a:t>
            </a:r>
          </a:p>
        </p:txBody>
      </p:sp>
    </p:spTree>
    <p:extLst>
      <p:ext uri="{BB962C8B-B14F-4D97-AF65-F5344CB8AC3E}">
        <p14:creationId xmlns:p14="http://schemas.microsoft.com/office/powerpoint/2010/main" val="3431179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ABC93F52-E680-7AFA-DDA5-59DC7ED433B4}"/>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2FD20A2F-0BE3-C9BE-007B-653BBC15A950}"/>
              </a:ext>
            </a:extLst>
          </p:cNvPr>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a:p>
        </p:txBody>
      </p:sp>
      <p:sp>
        <p:nvSpPr>
          <p:cNvPr id="7" name="TextBox 7">
            <a:extLst>
              <a:ext uri="{FF2B5EF4-FFF2-40B4-BE49-F238E27FC236}">
                <a16:creationId xmlns:a16="http://schemas.microsoft.com/office/drawing/2014/main" id="{596C7176-DD40-33BC-5C28-80AA60F892F4}"/>
              </a:ext>
            </a:extLst>
          </p:cNvPr>
          <p:cNvSpPr txBox="1"/>
          <p:nvPr/>
        </p:nvSpPr>
        <p:spPr>
          <a:xfrm>
            <a:off x="12490253" y="2095500"/>
            <a:ext cx="5188147" cy="1241109"/>
          </a:xfrm>
          <a:prstGeom prst="rect">
            <a:avLst/>
          </a:prstGeom>
        </p:spPr>
        <p:txBody>
          <a:bodyPr wrap="square" lIns="0" tIns="0" rIns="0" bIns="0" rtlCol="0" anchor="t">
            <a:spAutoFit/>
          </a:bodyPr>
          <a:lstStyle/>
          <a:p>
            <a:pPr algn="l">
              <a:lnSpc>
                <a:spcPts val="5039"/>
              </a:lnSpc>
            </a:pPr>
            <a:r>
              <a:rPr lang="en-US" sz="3599" b="1">
                <a:solidFill>
                  <a:srgbClr val="FFFFFF"/>
                </a:solidFill>
                <a:latin typeface="Century Gothic Paneuropean Bold"/>
                <a:ea typeface="Century Gothic Paneuropean Bold"/>
                <a:cs typeface="Century Gothic Paneuropean Bold"/>
                <a:sym typeface="Century Gothic Paneuropean Bold"/>
              </a:rPr>
              <a:t>What are your recent experiences using AI?</a:t>
            </a:r>
          </a:p>
        </p:txBody>
      </p:sp>
      <p:grpSp>
        <p:nvGrpSpPr>
          <p:cNvPr id="9" name="Group 2">
            <a:extLst>
              <a:ext uri="{FF2B5EF4-FFF2-40B4-BE49-F238E27FC236}">
                <a16:creationId xmlns:a16="http://schemas.microsoft.com/office/drawing/2014/main" id="{5DFA7F3B-C03B-6E56-0810-D3169BEC1625}"/>
              </a:ext>
            </a:extLst>
          </p:cNvPr>
          <p:cNvGrpSpPr/>
          <p:nvPr/>
        </p:nvGrpSpPr>
        <p:grpSpPr>
          <a:xfrm>
            <a:off x="1" y="1563674"/>
            <a:ext cx="5542546" cy="8723326"/>
            <a:chOff x="0" y="0"/>
            <a:chExt cx="610395" cy="815751"/>
          </a:xfrm>
        </p:grpSpPr>
        <p:sp>
          <p:nvSpPr>
            <p:cNvPr id="10" name="Freeform 3">
              <a:extLst>
                <a:ext uri="{FF2B5EF4-FFF2-40B4-BE49-F238E27FC236}">
                  <a16:creationId xmlns:a16="http://schemas.microsoft.com/office/drawing/2014/main" id="{93F92F41-5155-C000-0197-8D438AFCA947}"/>
                </a:ext>
              </a:extLst>
            </p:cNvPr>
            <p:cNvSpPr/>
            <p:nvPr/>
          </p:nvSpPr>
          <p:spPr>
            <a:xfrm>
              <a:off x="0" y="0"/>
              <a:ext cx="610395" cy="815751"/>
            </a:xfrm>
            <a:custGeom>
              <a:avLst/>
              <a:gdLst/>
              <a:ahLst/>
              <a:cxnLst/>
              <a:rect l="l" t="t" r="r" b="b"/>
              <a:pathLst>
                <a:path w="610395" h="815751">
                  <a:moveTo>
                    <a:pt x="0" y="0"/>
                  </a:moveTo>
                  <a:lnTo>
                    <a:pt x="610395" y="0"/>
                  </a:lnTo>
                  <a:lnTo>
                    <a:pt x="610395" y="815751"/>
                  </a:lnTo>
                  <a:lnTo>
                    <a:pt x="0" y="815751"/>
                  </a:lnTo>
                  <a:close/>
                </a:path>
              </a:pathLst>
            </a:custGeom>
            <a:blipFill>
              <a:blip r:embed="rId4"/>
              <a:stretch>
                <a:fillRect l="-82320" r="-82320"/>
              </a:stretch>
            </a:blipFill>
          </p:spPr>
          <p:txBody>
            <a:bodyPr/>
            <a:lstStyle/>
            <a:p>
              <a:endParaRPr lang="en-GB"/>
            </a:p>
          </p:txBody>
        </p:sp>
      </p:grpSp>
      <p:sp>
        <p:nvSpPr>
          <p:cNvPr id="4" name="Freeform 3">
            <a:extLst>
              <a:ext uri="{FF2B5EF4-FFF2-40B4-BE49-F238E27FC236}">
                <a16:creationId xmlns:a16="http://schemas.microsoft.com/office/drawing/2014/main" id="{1AAF698D-1A47-C372-D685-9BB61DCCBFF3}"/>
              </a:ext>
            </a:extLst>
          </p:cNvPr>
          <p:cNvSpPr/>
          <p:nvPr/>
        </p:nvSpPr>
        <p:spPr>
          <a:xfrm>
            <a:off x="4658520" y="1601774"/>
            <a:ext cx="7335608" cy="8301435"/>
          </a:xfrm>
          <a:custGeom>
            <a:avLst/>
            <a:gdLst/>
            <a:ahLst/>
            <a:cxnLst/>
            <a:rect l="l" t="t" r="r" b="b"/>
            <a:pathLst>
              <a:path w="885641" h="815751">
                <a:moveTo>
                  <a:pt x="0" y="0"/>
                </a:moveTo>
                <a:lnTo>
                  <a:pt x="885641" y="0"/>
                </a:lnTo>
                <a:lnTo>
                  <a:pt x="885641" y="815751"/>
                </a:lnTo>
                <a:lnTo>
                  <a:pt x="0" y="815751"/>
                </a:lnTo>
                <a:close/>
              </a:path>
            </a:pathLst>
          </a:custGeom>
          <a:blipFill>
            <a:blip r:embed="rId5"/>
            <a:stretch>
              <a:fillRect l="-34625" t="-8494" r="-22041" b="-4828"/>
            </a:stretch>
          </a:blipFill>
        </p:spPr>
        <p:txBody>
          <a:bodyPr/>
          <a:lstStyle/>
          <a:p>
            <a:endParaRPr lang="en-GB"/>
          </a:p>
        </p:txBody>
      </p:sp>
      <p:grpSp>
        <p:nvGrpSpPr>
          <p:cNvPr id="11" name="Group 4">
            <a:extLst>
              <a:ext uri="{FF2B5EF4-FFF2-40B4-BE49-F238E27FC236}">
                <a16:creationId xmlns:a16="http://schemas.microsoft.com/office/drawing/2014/main" id="{612A93A2-CD50-4738-1261-F2AB9D47E250}"/>
              </a:ext>
            </a:extLst>
          </p:cNvPr>
          <p:cNvGrpSpPr/>
          <p:nvPr/>
        </p:nvGrpSpPr>
        <p:grpSpPr>
          <a:xfrm rot="-10800000">
            <a:off x="748413" y="1179883"/>
            <a:ext cx="5066920" cy="8723326"/>
            <a:chOff x="0" y="0"/>
            <a:chExt cx="1853320" cy="2709333"/>
          </a:xfrm>
        </p:grpSpPr>
        <p:sp>
          <p:nvSpPr>
            <p:cNvPr id="12" name="Freeform 5">
              <a:extLst>
                <a:ext uri="{FF2B5EF4-FFF2-40B4-BE49-F238E27FC236}">
                  <a16:creationId xmlns:a16="http://schemas.microsoft.com/office/drawing/2014/main" id="{B20774F6-05EF-0B5B-3055-2393298CBF5C}"/>
                </a:ext>
              </a:extLst>
            </p:cNvPr>
            <p:cNvSpPr/>
            <p:nvPr/>
          </p:nvSpPr>
          <p:spPr>
            <a:xfrm>
              <a:off x="0" y="0"/>
              <a:ext cx="1853320" cy="2709333"/>
            </a:xfrm>
            <a:custGeom>
              <a:avLst/>
              <a:gdLst/>
              <a:ahLst/>
              <a:cxnLst/>
              <a:rect l="l" t="t" r="r" b="b"/>
              <a:pathLst>
                <a:path w="1853320" h="2709333">
                  <a:moveTo>
                    <a:pt x="0" y="0"/>
                  </a:moveTo>
                  <a:lnTo>
                    <a:pt x="1853320" y="0"/>
                  </a:lnTo>
                  <a:lnTo>
                    <a:pt x="1853320" y="2709333"/>
                  </a:lnTo>
                  <a:lnTo>
                    <a:pt x="0" y="2709333"/>
                  </a:lnTo>
                  <a:close/>
                </a:path>
              </a:pathLst>
            </a:custGeom>
            <a:gradFill rotWithShape="1">
              <a:gsLst>
                <a:gs pos="0">
                  <a:srgbClr val="000000">
                    <a:alpha val="100000"/>
                  </a:srgbClr>
                </a:gs>
                <a:gs pos="33333">
                  <a:srgbClr val="000000">
                    <a:alpha val="87000"/>
                  </a:srgbClr>
                </a:gs>
                <a:gs pos="66667">
                  <a:srgbClr val="000000">
                    <a:alpha val="59000"/>
                  </a:srgbClr>
                </a:gs>
                <a:gs pos="100000">
                  <a:srgbClr val="000000">
                    <a:alpha val="0"/>
                  </a:srgbClr>
                </a:gs>
              </a:gsLst>
              <a:lin ang="0"/>
            </a:gradFill>
          </p:spPr>
          <p:txBody>
            <a:bodyPr/>
            <a:lstStyle/>
            <a:p>
              <a:endParaRPr lang="en-GB"/>
            </a:p>
          </p:txBody>
        </p:sp>
        <p:sp>
          <p:nvSpPr>
            <p:cNvPr id="13" name="TextBox 6">
              <a:extLst>
                <a:ext uri="{FF2B5EF4-FFF2-40B4-BE49-F238E27FC236}">
                  <a16:creationId xmlns:a16="http://schemas.microsoft.com/office/drawing/2014/main" id="{D573EB9D-0312-DAC4-0946-A59266B03417}"/>
                </a:ext>
              </a:extLst>
            </p:cNvPr>
            <p:cNvSpPr txBox="1"/>
            <p:nvPr/>
          </p:nvSpPr>
          <p:spPr>
            <a:xfrm>
              <a:off x="0" y="-38100"/>
              <a:ext cx="1853320" cy="2747433"/>
            </a:xfrm>
            <a:prstGeom prst="rect">
              <a:avLst/>
            </a:prstGeom>
          </p:spPr>
          <p:txBody>
            <a:bodyPr lIns="50800" tIns="50800" rIns="50800" bIns="50800" rtlCol="0" anchor="ctr"/>
            <a:lstStyle/>
            <a:p>
              <a:pPr algn="ctr">
                <a:lnSpc>
                  <a:spcPts val="2659"/>
                </a:lnSpc>
                <a:spcBef>
                  <a:spcPct val="0"/>
                </a:spcBef>
              </a:pPr>
              <a:endParaRPr/>
            </a:p>
          </p:txBody>
        </p:sp>
      </p:grpSp>
      <p:sp>
        <p:nvSpPr>
          <p:cNvPr id="14" name="TextBox 7">
            <a:extLst>
              <a:ext uri="{FF2B5EF4-FFF2-40B4-BE49-F238E27FC236}">
                <a16:creationId xmlns:a16="http://schemas.microsoft.com/office/drawing/2014/main" id="{86BDCCAE-AD90-F6E5-5734-1005B2E83E8D}"/>
              </a:ext>
            </a:extLst>
          </p:cNvPr>
          <p:cNvSpPr txBox="1"/>
          <p:nvPr/>
        </p:nvSpPr>
        <p:spPr>
          <a:xfrm>
            <a:off x="12728241" y="5131936"/>
            <a:ext cx="5188147" cy="1241109"/>
          </a:xfrm>
          <a:prstGeom prst="rect">
            <a:avLst/>
          </a:prstGeom>
        </p:spPr>
        <p:txBody>
          <a:bodyPr wrap="square" lIns="0" tIns="0" rIns="0" bIns="0" rtlCol="0" anchor="t">
            <a:spAutoFit/>
          </a:bodyPr>
          <a:lstStyle/>
          <a:p>
            <a:pPr algn="l">
              <a:lnSpc>
                <a:spcPts val="5039"/>
              </a:lnSpc>
            </a:pPr>
            <a:r>
              <a:rPr lang="en-US" sz="3599" b="1">
                <a:solidFill>
                  <a:srgbClr val="FFFFFF"/>
                </a:solidFill>
                <a:latin typeface="Century Gothic Paneuropean Bold"/>
                <a:ea typeface="Century Gothic Paneuropean Bold"/>
                <a:cs typeface="Century Gothic Paneuropean Bold"/>
                <a:sym typeface="Century Gothic Paneuropean Bold"/>
              </a:rPr>
              <a:t>Group Question to share with the room</a:t>
            </a:r>
          </a:p>
        </p:txBody>
      </p:sp>
    </p:spTree>
    <p:extLst>
      <p:ext uri="{BB962C8B-B14F-4D97-AF65-F5344CB8AC3E}">
        <p14:creationId xmlns:p14="http://schemas.microsoft.com/office/powerpoint/2010/main" val="798575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61412"/>
            <a:ext cx="18288000" cy="10648412"/>
          </a:xfrm>
          <a:custGeom>
            <a:avLst/>
            <a:gdLst/>
            <a:ahLst/>
            <a:cxnLst/>
            <a:rect l="l" t="t" r="r" b="b"/>
            <a:pathLst>
              <a:path w="18288000" h="10648412">
                <a:moveTo>
                  <a:pt x="0" y="0"/>
                </a:moveTo>
                <a:lnTo>
                  <a:pt x="18288000" y="0"/>
                </a:lnTo>
                <a:lnTo>
                  <a:pt x="18288000" y="10648412"/>
                </a:lnTo>
                <a:lnTo>
                  <a:pt x="0" y="10648412"/>
                </a:lnTo>
                <a:lnTo>
                  <a:pt x="0" y="0"/>
                </a:lnTo>
                <a:close/>
              </a:path>
            </a:pathLst>
          </a:custGeom>
          <a:blipFill>
            <a:blip r:embed="rId3"/>
            <a:stretch>
              <a:fillRect t="-12042" b="-2381"/>
            </a:stretch>
          </a:blipFill>
        </p:spPr>
        <p:txBody>
          <a:bodyPr/>
          <a:lstStyle/>
          <a:p>
            <a:endParaRPr lang="en-GB"/>
          </a:p>
        </p:txBody>
      </p:sp>
      <p:sp>
        <p:nvSpPr>
          <p:cNvPr id="3" name="Freeform 3"/>
          <p:cNvSpPr/>
          <p:nvPr/>
        </p:nvSpPr>
        <p:spPr>
          <a:xfrm>
            <a:off x="12122462" y="431801"/>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4"/>
            <a:stretch>
              <a:fillRect/>
            </a:stretch>
          </a:blipFill>
        </p:spPr>
        <p:txBody>
          <a:bodyPr/>
          <a:lstStyle/>
          <a:p>
            <a:endParaRPr lang="en-GB"/>
          </a:p>
        </p:txBody>
      </p:sp>
      <p:sp>
        <p:nvSpPr>
          <p:cNvPr id="4" name="TextBox 4"/>
          <p:cNvSpPr txBox="1"/>
          <p:nvPr/>
        </p:nvSpPr>
        <p:spPr>
          <a:xfrm>
            <a:off x="271341" y="8997164"/>
            <a:ext cx="17745318" cy="1062315"/>
          </a:xfrm>
          <a:prstGeom prst="rect">
            <a:avLst/>
          </a:prstGeom>
        </p:spPr>
        <p:txBody>
          <a:bodyPr lIns="0" tIns="0" rIns="0" bIns="0" rtlCol="0" anchor="t">
            <a:spAutoFit/>
          </a:bodyPr>
          <a:lstStyle/>
          <a:p>
            <a:pPr algn="ctr">
              <a:lnSpc>
                <a:spcPts val="8647"/>
              </a:lnSpc>
              <a:spcBef>
                <a:spcPct val="0"/>
              </a:spcBef>
            </a:pPr>
            <a:r>
              <a:rPr lang="en-US" sz="6176" b="1">
                <a:solidFill>
                  <a:srgbClr val="383E48"/>
                </a:solidFill>
                <a:latin typeface="Century Gothic Paneuropean Bold"/>
                <a:ea typeface="Century Gothic Paneuropean Bold"/>
                <a:cs typeface="Century Gothic Paneuropean Bold"/>
                <a:sym typeface="Century Gothic Paneuropean Bold"/>
              </a:rPr>
              <a:t>AI - GDPR and Copyright considerations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695432" y="3119138"/>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a:p>
        </p:txBody>
      </p:sp>
      <p:sp>
        <p:nvSpPr>
          <p:cNvPr id="6" name="Freeform 6"/>
          <p:cNvSpPr/>
          <p:nvPr/>
        </p:nvSpPr>
        <p:spPr>
          <a:xfrm>
            <a:off x="1889055" y="1563674"/>
            <a:ext cx="3480153" cy="4114800"/>
          </a:xfrm>
          <a:custGeom>
            <a:avLst/>
            <a:gdLst/>
            <a:ahLst/>
            <a:cxnLst/>
            <a:rect l="l" t="t" r="r" b="b"/>
            <a:pathLst>
              <a:path w="3480153" h="4114800">
                <a:moveTo>
                  <a:pt x="0" y="0"/>
                </a:moveTo>
                <a:lnTo>
                  <a:pt x="3480153" y="0"/>
                </a:lnTo>
                <a:lnTo>
                  <a:pt x="348015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TextBox 7"/>
          <p:cNvSpPr txBox="1"/>
          <p:nvPr/>
        </p:nvSpPr>
        <p:spPr>
          <a:xfrm>
            <a:off x="9144000" y="3364956"/>
            <a:ext cx="8933550" cy="613410"/>
          </a:xfrm>
          <a:prstGeom prst="rect">
            <a:avLst/>
          </a:prstGeom>
        </p:spPr>
        <p:txBody>
          <a:bodyPr lIns="0" tIns="0" rIns="0" bIns="0" rtlCol="0" anchor="t">
            <a:spAutoFit/>
          </a:bodyPr>
          <a:lstStyle/>
          <a:p>
            <a:pPr algn="l">
              <a:lnSpc>
                <a:spcPts val="5039"/>
              </a:lnSpc>
            </a:pPr>
            <a:r>
              <a:rPr lang="en-US" sz="3599" b="1">
                <a:solidFill>
                  <a:srgbClr val="FFFFFF"/>
                </a:solidFill>
                <a:latin typeface="Century Gothic Paneuropean Bold"/>
                <a:ea typeface="Century Gothic Paneuropean Bold"/>
                <a:cs typeface="Century Gothic Paneuropean Bold"/>
                <a:sym typeface="Century Gothic Paneuropean Bold"/>
              </a:rPr>
              <a:t>GDPR- What You Must Know</a:t>
            </a:r>
          </a:p>
        </p:txBody>
      </p:sp>
      <p:sp>
        <p:nvSpPr>
          <p:cNvPr id="8" name="TextBox 8"/>
          <p:cNvSpPr txBox="1"/>
          <p:nvPr/>
        </p:nvSpPr>
        <p:spPr>
          <a:xfrm>
            <a:off x="8953260" y="4756184"/>
            <a:ext cx="9124289" cy="5314950"/>
          </a:xfrm>
          <a:prstGeom prst="rect">
            <a:avLst/>
          </a:prstGeom>
        </p:spPr>
        <p:txBody>
          <a:bodyPr lIns="0" tIns="0" rIns="0" bIns="0" rtlCol="0" anchor="t">
            <a:spAutoFit/>
          </a:bodyPr>
          <a:lstStyle/>
          <a:p>
            <a:pPr algn="l">
              <a:lnSpc>
                <a:spcPts val="4200"/>
              </a:lnSpc>
            </a:pPr>
            <a:r>
              <a:rPr lang="en-US" sz="3000" b="1" u="sng">
                <a:solidFill>
                  <a:srgbClr val="FFFFFF"/>
                </a:solidFill>
                <a:latin typeface="Century Gothic Paneuropean Bold"/>
                <a:ea typeface="Century Gothic Paneuropean Bold"/>
                <a:cs typeface="Century Gothic Paneuropean Bold"/>
                <a:sym typeface="Century Gothic Paneuropean Bold"/>
              </a:rPr>
              <a:t>DOs:</a:t>
            </a:r>
          </a:p>
          <a:p>
            <a:pPr algn="l">
              <a:lnSpc>
                <a:spcPts val="4200"/>
              </a:lnSpc>
            </a:pPr>
            <a:r>
              <a:rPr lang="en-US" sz="3000" b="1">
                <a:solidFill>
                  <a:srgbClr val="FFFFFF"/>
                </a:solidFill>
                <a:latin typeface="Century Gothic Paneuropean Bold"/>
                <a:ea typeface="Century Gothic Paneuropean Bold"/>
                <a:cs typeface="Century Gothic Paneuropean Bold"/>
                <a:sym typeface="Century Gothic Paneuropean Bold"/>
              </a:rPr>
              <a:t>• Use AI only for anonymous/business data</a:t>
            </a:r>
          </a:p>
          <a:p>
            <a:pPr algn="l">
              <a:lnSpc>
                <a:spcPts val="4200"/>
              </a:lnSpc>
            </a:pPr>
            <a:r>
              <a:rPr lang="en-US" sz="3000" b="1">
                <a:solidFill>
                  <a:srgbClr val="FFFFFF"/>
                </a:solidFill>
                <a:latin typeface="Century Gothic Paneuropean Bold"/>
                <a:ea typeface="Century Gothic Paneuropean Bold"/>
                <a:cs typeface="Century Gothic Paneuropean Bold"/>
                <a:sym typeface="Century Gothic Paneuropean Bold"/>
              </a:rPr>
              <a:t>• Use GDPR-compliant apps</a:t>
            </a:r>
          </a:p>
          <a:p>
            <a:pPr algn="l">
              <a:lnSpc>
                <a:spcPts val="4200"/>
              </a:lnSpc>
            </a:pPr>
            <a:endParaRPr lang="en-US" sz="3000" b="1">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US" sz="3000" b="1" u="sng">
                <a:solidFill>
                  <a:srgbClr val="FFFFFF"/>
                </a:solidFill>
                <a:latin typeface="Century Gothic Paneuropean Bold"/>
                <a:ea typeface="Century Gothic Paneuropean Bold"/>
                <a:cs typeface="Century Gothic Paneuropean Bold"/>
                <a:sym typeface="Century Gothic Paneuropean Bold"/>
              </a:rPr>
              <a:t>DON’Ts:</a:t>
            </a:r>
          </a:p>
          <a:p>
            <a:pPr algn="l">
              <a:lnSpc>
                <a:spcPts val="4200"/>
              </a:lnSpc>
            </a:pPr>
            <a:r>
              <a:rPr lang="en-US" sz="3000" b="1">
                <a:solidFill>
                  <a:srgbClr val="FFFFFF"/>
                </a:solidFill>
                <a:latin typeface="Century Gothic Paneuropean Bold"/>
                <a:ea typeface="Century Gothic Paneuropean Bold"/>
                <a:cs typeface="Century Gothic Paneuropean Bold"/>
                <a:sym typeface="Century Gothic Paneuropean Bold"/>
              </a:rPr>
              <a:t>• Input client names, emails, health info</a:t>
            </a:r>
          </a:p>
          <a:p>
            <a:pPr algn="l">
              <a:lnSpc>
                <a:spcPts val="4200"/>
              </a:lnSpc>
            </a:pPr>
            <a:endParaRPr lang="en-US" sz="3000" b="1">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US" sz="3000" b="1" u="sng">
                <a:solidFill>
                  <a:srgbClr val="FFFFFF"/>
                </a:solidFill>
                <a:latin typeface="Century Gothic Paneuropean Bold"/>
                <a:ea typeface="Century Gothic Paneuropean Bold"/>
                <a:cs typeface="Century Gothic Paneuropean Bold"/>
                <a:sym typeface="Century Gothic Paneuropean Bold"/>
              </a:rPr>
              <a:t>Tip:</a:t>
            </a:r>
            <a:r>
              <a:rPr lang="en-US" sz="3000" b="1">
                <a:solidFill>
                  <a:srgbClr val="FFFFFF"/>
                </a:solidFill>
                <a:latin typeface="Century Gothic Paneuropean Bold"/>
                <a:ea typeface="Century Gothic Paneuropean Bold"/>
                <a:cs typeface="Century Gothic Paneuropean Bold"/>
                <a:sym typeface="Century Gothic Paneuropean Bold"/>
              </a:rPr>
              <a:t> Write anonymized prompts: 'A customer in Brighton...'</a:t>
            </a:r>
          </a:p>
          <a:p>
            <a:pPr algn="l">
              <a:lnSpc>
                <a:spcPts val="4200"/>
              </a:lnSpc>
              <a:spcBef>
                <a:spcPct val="0"/>
              </a:spcBef>
            </a:pPr>
            <a:endParaRPr lang="en-US" sz="3000" b="1">
              <a:solidFill>
                <a:srgbClr val="FFFFFF"/>
              </a:solidFill>
              <a:latin typeface="Century Gothic Paneuropean Bold"/>
              <a:ea typeface="Century Gothic Paneuropean Bold"/>
              <a:cs typeface="Century Gothic Paneuropean Bold"/>
              <a:sym typeface="Century Gothic Paneuropean 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667284" y="3157238"/>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a:p>
        </p:txBody>
      </p:sp>
      <p:sp>
        <p:nvSpPr>
          <p:cNvPr id="6" name="Freeform 6"/>
          <p:cNvSpPr/>
          <p:nvPr/>
        </p:nvSpPr>
        <p:spPr>
          <a:xfrm>
            <a:off x="1889055" y="1563674"/>
            <a:ext cx="3480153" cy="4114800"/>
          </a:xfrm>
          <a:custGeom>
            <a:avLst/>
            <a:gdLst/>
            <a:ahLst/>
            <a:cxnLst/>
            <a:rect l="l" t="t" r="r" b="b"/>
            <a:pathLst>
              <a:path w="3480153" h="4114800">
                <a:moveTo>
                  <a:pt x="0" y="0"/>
                </a:moveTo>
                <a:lnTo>
                  <a:pt x="3480153" y="0"/>
                </a:lnTo>
                <a:lnTo>
                  <a:pt x="348015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TextBox 7"/>
          <p:cNvSpPr txBox="1"/>
          <p:nvPr/>
        </p:nvSpPr>
        <p:spPr>
          <a:xfrm>
            <a:off x="9144000" y="3364956"/>
            <a:ext cx="8933550" cy="613410"/>
          </a:xfrm>
          <a:prstGeom prst="rect">
            <a:avLst/>
          </a:prstGeom>
        </p:spPr>
        <p:txBody>
          <a:bodyPr lIns="0" tIns="0" rIns="0" bIns="0" rtlCol="0" anchor="t">
            <a:spAutoFit/>
          </a:bodyPr>
          <a:lstStyle/>
          <a:p>
            <a:pPr algn="l">
              <a:lnSpc>
                <a:spcPts val="5039"/>
              </a:lnSpc>
            </a:pPr>
            <a:r>
              <a:rPr lang="en-US" sz="3599" b="1" dirty="0">
                <a:solidFill>
                  <a:srgbClr val="FFFFFF"/>
                </a:solidFill>
                <a:latin typeface="Century Gothic Paneuropean Bold"/>
                <a:ea typeface="Century Gothic Paneuropean Bold"/>
                <a:cs typeface="Century Gothic Paneuropean Bold"/>
                <a:sym typeface="Century Gothic Paneuropean Bold"/>
              </a:rPr>
              <a:t>GDPR- Real Risks for SMEs</a:t>
            </a:r>
          </a:p>
        </p:txBody>
      </p:sp>
      <p:sp>
        <p:nvSpPr>
          <p:cNvPr id="8" name="TextBox 8"/>
          <p:cNvSpPr txBox="1"/>
          <p:nvPr/>
        </p:nvSpPr>
        <p:spPr>
          <a:xfrm>
            <a:off x="8901423" y="4186084"/>
            <a:ext cx="9124289" cy="5350632"/>
          </a:xfrm>
          <a:prstGeom prst="rect">
            <a:avLst/>
          </a:prstGeom>
        </p:spPr>
        <p:txBody>
          <a:bodyPr lIns="0" tIns="0" rIns="0" bIns="0" rtlCol="0" anchor="t">
            <a:spAutoFit/>
          </a:bodyPr>
          <a:lstStyle/>
          <a:p>
            <a:pPr algn="l">
              <a:lnSpc>
                <a:spcPts val="4200"/>
              </a:lnSpc>
            </a:pPr>
            <a:r>
              <a:rPr lang="en-US" sz="3000" b="1" u="sng" dirty="0">
                <a:solidFill>
                  <a:srgbClr val="FFFFFF"/>
                </a:solidFill>
                <a:latin typeface="Century Gothic Paneuropean Bold"/>
                <a:ea typeface="Century Gothic Paneuropean Bold"/>
                <a:cs typeface="Century Gothic Paneuropean Bold"/>
                <a:sym typeface="Century Gothic Paneuropean Bold"/>
              </a:rPr>
              <a:t>Breaches may lead to:</a:t>
            </a:r>
          </a:p>
          <a:p>
            <a:pPr algn="l">
              <a:lnSpc>
                <a:spcPts val="4200"/>
              </a:lnSpc>
            </a:pPr>
            <a:r>
              <a:rPr lang="en-US" sz="3000" b="1" dirty="0">
                <a:solidFill>
                  <a:srgbClr val="FFFFFF"/>
                </a:solidFill>
                <a:latin typeface="Century Gothic Paneuropean Bold"/>
                <a:ea typeface="Century Gothic Paneuropean Bold"/>
                <a:cs typeface="Century Gothic Paneuropean Bold"/>
                <a:sym typeface="Century Gothic Paneuropean Bold"/>
              </a:rPr>
              <a:t>- ICO investigations (Information Commissioners Office)</a:t>
            </a:r>
          </a:p>
          <a:p>
            <a:pPr algn="l">
              <a:lnSpc>
                <a:spcPts val="4200"/>
              </a:lnSpc>
            </a:pPr>
            <a:r>
              <a:rPr lang="en-US" sz="3000" b="1" dirty="0">
                <a:solidFill>
                  <a:srgbClr val="FFFFFF"/>
                </a:solidFill>
                <a:latin typeface="Century Gothic Paneuropean Bold"/>
                <a:ea typeface="Century Gothic Paneuropean Bold"/>
                <a:cs typeface="Century Gothic Paneuropean Bold"/>
                <a:sym typeface="Century Gothic Paneuropean Bold"/>
              </a:rPr>
              <a:t>- Customer trust loss</a:t>
            </a:r>
          </a:p>
          <a:p>
            <a:pPr algn="l">
              <a:lnSpc>
                <a:spcPts val="4200"/>
              </a:lnSpc>
            </a:pPr>
            <a:endParaRPr lang="en-US" sz="3000" b="1" dirty="0">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US" sz="3000" b="1" u="sng" dirty="0">
                <a:solidFill>
                  <a:srgbClr val="FFFFFF"/>
                </a:solidFill>
                <a:latin typeface="Century Gothic Paneuropean Bold"/>
                <a:ea typeface="Century Gothic Paneuropean Bold"/>
                <a:cs typeface="Century Gothic Paneuropean Bold"/>
                <a:sym typeface="Century Gothic Paneuropean Bold"/>
              </a:rPr>
              <a:t>Safe Tools:</a:t>
            </a:r>
          </a:p>
          <a:p>
            <a:pPr algn="l">
              <a:lnSpc>
                <a:spcPts val="4200"/>
              </a:lnSpc>
            </a:pPr>
            <a:r>
              <a:rPr lang="en-US" sz="3000" b="1" dirty="0">
                <a:solidFill>
                  <a:srgbClr val="FFFFFF"/>
                </a:solidFill>
                <a:latin typeface="Century Gothic Paneuropean Bold"/>
                <a:ea typeface="Century Gothic Paneuropean Bold"/>
                <a:cs typeface="Century Gothic Paneuropean Bold"/>
                <a:sym typeface="Century Gothic Paneuropean Bold"/>
              </a:rPr>
              <a:t>ChatGPT (Primary servers in the US) </a:t>
            </a:r>
          </a:p>
          <a:p>
            <a:pPr algn="l">
              <a:lnSpc>
                <a:spcPts val="4200"/>
              </a:lnSpc>
            </a:pPr>
            <a:r>
              <a:rPr lang="en-US" sz="3000" b="1" dirty="0">
                <a:solidFill>
                  <a:srgbClr val="FFFFFF"/>
                </a:solidFill>
                <a:latin typeface="Century Gothic Paneuropean Bold"/>
                <a:ea typeface="Century Gothic Paneuropean Bold"/>
                <a:cs typeface="Century Gothic Paneuropean Bold"/>
                <a:sym typeface="Century Gothic Paneuropean Bold"/>
              </a:rPr>
              <a:t>Google</a:t>
            </a:r>
          </a:p>
          <a:p>
            <a:pPr algn="l">
              <a:lnSpc>
                <a:spcPts val="4200"/>
              </a:lnSpc>
            </a:pPr>
            <a:r>
              <a:rPr lang="en-US" sz="3000" b="1" dirty="0">
                <a:solidFill>
                  <a:srgbClr val="FFFFFF"/>
                </a:solidFill>
                <a:latin typeface="Century Gothic Paneuropean Bold"/>
                <a:ea typeface="Century Gothic Paneuropean Bold"/>
                <a:cs typeface="Century Gothic Paneuropean Bold"/>
                <a:sym typeface="Century Gothic Paneuropean Bold"/>
              </a:rPr>
              <a:t>Notion AI (EU servers)</a:t>
            </a:r>
          </a:p>
          <a:p>
            <a:pPr algn="l">
              <a:lnSpc>
                <a:spcPts val="4200"/>
              </a:lnSpc>
              <a:spcBef>
                <a:spcPct val="0"/>
              </a:spcBef>
            </a:pPr>
            <a:endParaRPr lang="en-US" sz="3000" b="1" dirty="0">
              <a:solidFill>
                <a:srgbClr val="FFFFFF"/>
              </a:solidFill>
              <a:latin typeface="Century Gothic Paneuropean Bold"/>
              <a:ea typeface="Century Gothic Paneuropean Bold"/>
              <a:cs typeface="Century Gothic Paneuropean Bold"/>
              <a:sym typeface="Century Gothic Paneuropean Bo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719120" y="3119138"/>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a:p>
        </p:txBody>
      </p:sp>
      <p:sp>
        <p:nvSpPr>
          <p:cNvPr id="6" name="Freeform 6"/>
          <p:cNvSpPr/>
          <p:nvPr/>
        </p:nvSpPr>
        <p:spPr>
          <a:xfrm>
            <a:off x="1517289" y="1764430"/>
            <a:ext cx="3317731" cy="3334403"/>
          </a:xfrm>
          <a:custGeom>
            <a:avLst/>
            <a:gdLst/>
            <a:ahLst/>
            <a:cxnLst/>
            <a:rect l="l" t="t" r="r" b="b"/>
            <a:pathLst>
              <a:path w="3317731" h="3334403">
                <a:moveTo>
                  <a:pt x="0" y="0"/>
                </a:moveTo>
                <a:lnTo>
                  <a:pt x="3317731" y="0"/>
                </a:lnTo>
                <a:lnTo>
                  <a:pt x="3317731" y="3334403"/>
                </a:lnTo>
                <a:lnTo>
                  <a:pt x="0" y="3334403"/>
                </a:lnTo>
                <a:lnTo>
                  <a:pt x="0" y="0"/>
                </a:lnTo>
                <a:close/>
              </a:path>
            </a:pathLst>
          </a:custGeom>
          <a:blipFill>
            <a:blip r:embed="rId4"/>
            <a:stretch>
              <a:fillRect/>
            </a:stretch>
          </a:blipFill>
        </p:spPr>
        <p:txBody>
          <a:bodyPr/>
          <a:lstStyle/>
          <a:p>
            <a:endParaRPr lang="en-GB"/>
          </a:p>
        </p:txBody>
      </p:sp>
      <p:sp>
        <p:nvSpPr>
          <p:cNvPr id="7" name="TextBox 7"/>
          <p:cNvSpPr txBox="1"/>
          <p:nvPr/>
        </p:nvSpPr>
        <p:spPr>
          <a:xfrm>
            <a:off x="8953260" y="3279876"/>
            <a:ext cx="8933550" cy="1251585"/>
          </a:xfrm>
          <a:prstGeom prst="rect">
            <a:avLst/>
          </a:prstGeom>
        </p:spPr>
        <p:txBody>
          <a:bodyPr lIns="0" tIns="0" rIns="0" bIns="0" rtlCol="0" anchor="t">
            <a:spAutoFit/>
          </a:bodyPr>
          <a:lstStyle/>
          <a:p>
            <a:pPr algn="l">
              <a:lnSpc>
                <a:spcPts val="5039"/>
              </a:lnSpc>
            </a:pPr>
            <a:r>
              <a:rPr lang="en-US" sz="3599" b="1">
                <a:solidFill>
                  <a:srgbClr val="FFFFFF"/>
                </a:solidFill>
                <a:latin typeface="Century Gothic Paneuropean Bold"/>
                <a:ea typeface="Century Gothic Paneuropean Bold"/>
                <a:cs typeface="Century Gothic Paneuropean Bold"/>
                <a:sym typeface="Century Gothic Paneuropean Bold"/>
              </a:rPr>
              <a:t>Copyright &amp; Intellectual Property:</a:t>
            </a:r>
          </a:p>
          <a:p>
            <a:pPr algn="l">
              <a:lnSpc>
                <a:spcPts val="5039"/>
              </a:lnSpc>
            </a:pPr>
            <a:r>
              <a:rPr lang="en-US" sz="3599" b="1">
                <a:solidFill>
                  <a:srgbClr val="FFFFFF"/>
                </a:solidFill>
                <a:latin typeface="Century Gothic Paneuropean Bold"/>
                <a:ea typeface="Century Gothic Paneuropean Bold"/>
                <a:cs typeface="Century Gothic Paneuropean Bold"/>
                <a:sym typeface="Century Gothic Paneuropean Bold"/>
              </a:rPr>
              <a:t>What You Own</a:t>
            </a:r>
          </a:p>
        </p:txBody>
      </p:sp>
      <p:sp>
        <p:nvSpPr>
          <p:cNvPr id="8" name="TextBox 8"/>
          <p:cNvSpPr txBox="1"/>
          <p:nvPr/>
        </p:nvSpPr>
        <p:spPr>
          <a:xfrm>
            <a:off x="8929814" y="5115059"/>
            <a:ext cx="9124289" cy="4781550"/>
          </a:xfrm>
          <a:prstGeom prst="rect">
            <a:avLst/>
          </a:prstGeom>
        </p:spPr>
        <p:txBody>
          <a:bodyPr lIns="0" tIns="0" rIns="0" bIns="0" rtlCol="0" anchor="t">
            <a:spAutoFit/>
          </a:bodyPr>
          <a:lstStyle/>
          <a:p>
            <a:pPr algn="l">
              <a:lnSpc>
                <a:spcPts val="4200"/>
              </a:lnSpc>
            </a:pPr>
            <a:r>
              <a:rPr lang="en-US" sz="3000" b="1">
                <a:solidFill>
                  <a:srgbClr val="FFFFFF"/>
                </a:solidFill>
                <a:latin typeface="Century Gothic Paneuropean Bold"/>
                <a:ea typeface="Century Gothic Paneuropean Bold"/>
                <a:cs typeface="Century Gothic Paneuropean Bold"/>
                <a:sym typeface="Century Gothic Paneuropean Bold"/>
              </a:rPr>
              <a:t>AI-generated content may not be fully protected</a:t>
            </a:r>
          </a:p>
          <a:p>
            <a:pPr algn="l">
              <a:lnSpc>
                <a:spcPts val="4200"/>
              </a:lnSpc>
            </a:pPr>
            <a:endParaRPr lang="en-US" sz="3000" b="1">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US" sz="3000" b="1">
                <a:solidFill>
                  <a:srgbClr val="FFFFFF"/>
                </a:solidFill>
                <a:latin typeface="Century Gothic Paneuropean Bold"/>
                <a:ea typeface="Century Gothic Paneuropean Bold"/>
                <a:cs typeface="Century Gothic Paneuropean Bold"/>
                <a:sym typeface="Century Gothic Paneuropean Bold"/>
              </a:rPr>
              <a:t>Logos from Canva? May be reused elsewhere</a:t>
            </a:r>
          </a:p>
          <a:p>
            <a:pPr algn="l">
              <a:lnSpc>
                <a:spcPts val="4200"/>
              </a:lnSpc>
            </a:pPr>
            <a:endParaRPr lang="en-US" sz="3000" b="1">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US" sz="3000" b="1">
                <a:solidFill>
                  <a:srgbClr val="FFFFFF"/>
                </a:solidFill>
                <a:latin typeface="Century Gothic Paneuropean Bold"/>
                <a:ea typeface="Century Gothic Paneuropean Bold"/>
                <a:cs typeface="Century Gothic Paneuropean Bold"/>
                <a:sym typeface="Century Gothic Paneuropean Bold"/>
              </a:rPr>
              <a:t>Music/imagery from AI? Check license</a:t>
            </a:r>
          </a:p>
          <a:p>
            <a:pPr algn="l">
              <a:lnSpc>
                <a:spcPts val="4200"/>
              </a:lnSpc>
            </a:pPr>
            <a:endParaRPr lang="en-US" sz="3000" b="1">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US" sz="3000" b="1" u="sng">
                <a:solidFill>
                  <a:srgbClr val="FFFFFF"/>
                </a:solidFill>
                <a:latin typeface="Century Gothic Paneuropean Bold"/>
                <a:ea typeface="Century Gothic Paneuropean Bold"/>
                <a:cs typeface="Century Gothic Paneuropean Bold"/>
                <a:sym typeface="Century Gothic Paneuropean Bold"/>
              </a:rPr>
              <a:t>Tip:</a:t>
            </a:r>
            <a:r>
              <a:rPr lang="en-US" sz="3000" b="1">
                <a:solidFill>
                  <a:srgbClr val="FFFFFF"/>
                </a:solidFill>
                <a:latin typeface="Century Gothic Paneuropean Bold"/>
                <a:ea typeface="Century Gothic Paneuropean Bold"/>
                <a:cs typeface="Century Gothic Paneuropean Bold"/>
                <a:sym typeface="Century Gothic Paneuropean Bold"/>
              </a:rPr>
              <a:t> Always add human input. Use Creative Commons search tools</a:t>
            </a:r>
          </a:p>
          <a:p>
            <a:pPr algn="l">
              <a:lnSpc>
                <a:spcPts val="4200"/>
              </a:lnSpc>
              <a:spcBef>
                <a:spcPct val="0"/>
              </a:spcBef>
            </a:pPr>
            <a:endParaRPr lang="en-US" sz="3000" b="1">
              <a:solidFill>
                <a:srgbClr val="FFFFFF"/>
              </a:solidFill>
              <a:latin typeface="Century Gothic Paneuropean Bold"/>
              <a:ea typeface="Century Gothic Paneuropean Bold"/>
              <a:cs typeface="Century Gothic Paneuropean Bold"/>
              <a:sym typeface="Century Gothic Paneuropean 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GB"/>
          </a:p>
        </p:txBody>
      </p:sp>
      <p:grpSp>
        <p:nvGrpSpPr>
          <p:cNvPr id="3" name="Group 3"/>
          <p:cNvGrpSpPr/>
          <p:nvPr/>
        </p:nvGrpSpPr>
        <p:grpSpPr>
          <a:xfrm>
            <a:off x="32598" y="0"/>
            <a:ext cx="15856012" cy="10493663"/>
            <a:chOff x="0" y="0"/>
            <a:chExt cx="21141350" cy="13991551"/>
          </a:xfrm>
        </p:grpSpPr>
        <p:pic>
          <p:nvPicPr>
            <p:cNvPr id="4" name="Picture 4"/>
            <p:cNvPicPr>
              <a:picLocks noChangeAspect="1"/>
            </p:cNvPicPr>
            <p:nvPr/>
          </p:nvPicPr>
          <p:blipFill>
            <a:blip r:embed="rId4"/>
            <a:srcRect l="20557" r="20557"/>
            <a:stretch>
              <a:fillRect/>
            </a:stretch>
          </p:blipFill>
          <p:spPr>
            <a:xfrm>
              <a:off x="0" y="0"/>
              <a:ext cx="21141350" cy="13991551"/>
            </a:xfrm>
            <a:prstGeom prst="rect">
              <a:avLst/>
            </a:prstGeom>
          </p:spPr>
        </p:pic>
      </p:grpSp>
      <p:grpSp>
        <p:nvGrpSpPr>
          <p:cNvPr id="5" name="Group 5"/>
          <p:cNvGrpSpPr/>
          <p:nvPr/>
        </p:nvGrpSpPr>
        <p:grpSpPr>
          <a:xfrm>
            <a:off x="2626577" y="0"/>
            <a:ext cx="6298623" cy="10287000"/>
            <a:chOff x="0" y="0"/>
            <a:chExt cx="1658897" cy="2709333"/>
          </a:xfrm>
        </p:grpSpPr>
        <p:sp>
          <p:nvSpPr>
            <p:cNvPr id="6" name="Freeform 6"/>
            <p:cNvSpPr/>
            <p:nvPr/>
          </p:nvSpPr>
          <p:spPr>
            <a:xfrm>
              <a:off x="0" y="0"/>
              <a:ext cx="1658897" cy="2709333"/>
            </a:xfrm>
            <a:custGeom>
              <a:avLst/>
              <a:gdLst/>
              <a:ahLst/>
              <a:cxnLst/>
              <a:rect l="l" t="t" r="r" b="b"/>
              <a:pathLst>
                <a:path w="1658897" h="2709333">
                  <a:moveTo>
                    <a:pt x="0" y="0"/>
                  </a:moveTo>
                  <a:lnTo>
                    <a:pt x="1658897" y="0"/>
                  </a:lnTo>
                  <a:lnTo>
                    <a:pt x="1658897" y="2709333"/>
                  </a:lnTo>
                  <a:lnTo>
                    <a:pt x="0" y="2709333"/>
                  </a:lnTo>
                  <a:close/>
                </a:path>
              </a:pathLst>
            </a:custGeom>
            <a:solidFill>
              <a:srgbClr val="3294D0"/>
            </a:solidFill>
          </p:spPr>
          <p:txBody>
            <a:bodyPr/>
            <a:lstStyle/>
            <a:p>
              <a:endParaRPr lang="en-GB"/>
            </a:p>
          </p:txBody>
        </p:sp>
        <p:sp>
          <p:nvSpPr>
            <p:cNvPr id="7" name="TextBox 7"/>
            <p:cNvSpPr txBox="1"/>
            <p:nvPr/>
          </p:nvSpPr>
          <p:spPr>
            <a:xfrm>
              <a:off x="0" y="-38100"/>
              <a:ext cx="1658897" cy="2747433"/>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207090" y="9258300"/>
            <a:ext cx="2266356" cy="548630"/>
          </a:xfrm>
          <a:custGeom>
            <a:avLst/>
            <a:gdLst/>
            <a:ahLst/>
            <a:cxnLst/>
            <a:rect l="l" t="t" r="r" b="b"/>
            <a:pathLst>
              <a:path w="2266356" h="548630">
                <a:moveTo>
                  <a:pt x="0" y="0"/>
                </a:moveTo>
                <a:lnTo>
                  <a:pt x="2266356" y="0"/>
                </a:lnTo>
                <a:lnTo>
                  <a:pt x="2266356" y="548630"/>
                </a:lnTo>
                <a:lnTo>
                  <a:pt x="0" y="548630"/>
                </a:lnTo>
                <a:lnTo>
                  <a:pt x="0" y="0"/>
                </a:lnTo>
                <a:close/>
              </a:path>
            </a:pathLst>
          </a:custGeom>
          <a:blipFill>
            <a:blip r:embed="rId5"/>
            <a:stretch>
              <a:fillRect l="-5193" r="-5193"/>
            </a:stretch>
          </a:blipFill>
        </p:spPr>
        <p:txBody>
          <a:bodyPr/>
          <a:lstStyle/>
          <a:p>
            <a:endParaRPr lang="en-GB"/>
          </a:p>
        </p:txBody>
      </p:sp>
      <p:sp>
        <p:nvSpPr>
          <p:cNvPr id="9" name="Freeform 9"/>
          <p:cNvSpPr/>
          <p:nvPr/>
        </p:nvSpPr>
        <p:spPr>
          <a:xfrm>
            <a:off x="32598" y="18336"/>
            <a:ext cx="18255402" cy="10268664"/>
          </a:xfrm>
          <a:custGeom>
            <a:avLst/>
            <a:gdLst/>
            <a:ahLst/>
            <a:cxnLst/>
            <a:rect l="l" t="t" r="r" b="b"/>
            <a:pathLst>
              <a:path w="18255402" h="10268664">
                <a:moveTo>
                  <a:pt x="0" y="0"/>
                </a:moveTo>
                <a:lnTo>
                  <a:pt x="18255402" y="0"/>
                </a:lnTo>
                <a:lnTo>
                  <a:pt x="18255402" y="10268664"/>
                </a:lnTo>
                <a:lnTo>
                  <a:pt x="0" y="10268664"/>
                </a:lnTo>
                <a:lnTo>
                  <a:pt x="0" y="0"/>
                </a:lnTo>
                <a:close/>
              </a:path>
            </a:pathLst>
          </a:custGeom>
          <a:blipFill>
            <a:blip r:embed="rId6"/>
            <a:stretch>
              <a:fillRect/>
            </a:stretch>
          </a:blipFill>
        </p:spPr>
        <p:txBody>
          <a:bodyPr/>
          <a:lstStyle/>
          <a:p>
            <a:endParaRPr lang="en-GB"/>
          </a:p>
        </p:txBody>
      </p:sp>
      <p:sp>
        <p:nvSpPr>
          <p:cNvPr id="10" name="Freeform 10"/>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5"/>
            <a:stretch>
              <a:fillRect/>
            </a:stretch>
          </a:blipFill>
        </p:spPr>
        <p:txBody>
          <a:bodyPr/>
          <a:lstStyle/>
          <a:p>
            <a:endParaRPr lang="en-GB"/>
          </a:p>
        </p:txBody>
      </p:sp>
      <p:sp>
        <p:nvSpPr>
          <p:cNvPr id="11" name="Freeform 11"/>
          <p:cNvSpPr/>
          <p:nvPr/>
        </p:nvSpPr>
        <p:spPr>
          <a:xfrm>
            <a:off x="11967342" y="4232384"/>
            <a:ext cx="6124149" cy="5574546"/>
          </a:xfrm>
          <a:custGeom>
            <a:avLst/>
            <a:gdLst/>
            <a:ahLst/>
            <a:cxnLst/>
            <a:rect l="l" t="t" r="r" b="b"/>
            <a:pathLst>
              <a:path w="6124149" h="5574546">
                <a:moveTo>
                  <a:pt x="0" y="0"/>
                </a:moveTo>
                <a:lnTo>
                  <a:pt x="6124149" y="0"/>
                </a:lnTo>
                <a:lnTo>
                  <a:pt x="6124149" y="5574546"/>
                </a:lnTo>
                <a:lnTo>
                  <a:pt x="0" y="5574546"/>
                </a:lnTo>
                <a:lnTo>
                  <a:pt x="0" y="0"/>
                </a:lnTo>
                <a:close/>
              </a:path>
            </a:pathLst>
          </a:custGeom>
          <a:blipFill>
            <a:blip r:embed="rId7"/>
            <a:stretch>
              <a:fillRect/>
            </a:stretch>
          </a:blipFill>
        </p:spPr>
        <p:txBody>
          <a:bodyPr/>
          <a:lstStyle/>
          <a:p>
            <a:endParaRPr lang="en-GB"/>
          </a:p>
        </p:txBody>
      </p:sp>
      <p:sp>
        <p:nvSpPr>
          <p:cNvPr id="12" name="TextBox 12"/>
          <p:cNvSpPr txBox="1"/>
          <p:nvPr/>
        </p:nvSpPr>
        <p:spPr>
          <a:xfrm>
            <a:off x="1028700" y="456398"/>
            <a:ext cx="9853258" cy="1078972"/>
          </a:xfrm>
          <a:prstGeom prst="rect">
            <a:avLst/>
          </a:prstGeom>
        </p:spPr>
        <p:txBody>
          <a:bodyPr lIns="0" tIns="0" rIns="0" bIns="0" rtlCol="0" anchor="t">
            <a:spAutoFit/>
          </a:bodyPr>
          <a:lstStyle/>
          <a:p>
            <a:pPr algn="l">
              <a:lnSpc>
                <a:spcPts val="8864"/>
              </a:lnSpc>
            </a:pPr>
            <a:r>
              <a:rPr lang="en-US" sz="6331">
                <a:solidFill>
                  <a:srgbClr val="FFFFFF"/>
                </a:solidFill>
                <a:latin typeface="Century Gothic Paneuropean Light"/>
                <a:ea typeface="Century Gothic Paneuropean Light"/>
                <a:cs typeface="Century Gothic Paneuropean Light"/>
                <a:sym typeface="Century Gothic Paneuropean Light"/>
              </a:rPr>
              <a:t>Ways of Working</a:t>
            </a:r>
          </a:p>
        </p:txBody>
      </p:sp>
      <p:sp>
        <p:nvSpPr>
          <p:cNvPr id="13" name="TextBox 13"/>
          <p:cNvSpPr txBox="1"/>
          <p:nvPr/>
        </p:nvSpPr>
        <p:spPr>
          <a:xfrm>
            <a:off x="1028700" y="1516049"/>
            <a:ext cx="10938642" cy="8877300"/>
          </a:xfrm>
          <a:prstGeom prst="rect">
            <a:avLst/>
          </a:prstGeom>
        </p:spPr>
        <p:txBody>
          <a:bodyPr lIns="0" tIns="0" rIns="0" bIns="0" rtlCol="0" anchor="t">
            <a:spAutoFit/>
          </a:bodyPr>
          <a:lstStyle/>
          <a:p>
            <a:pPr algn="l">
              <a:lnSpc>
                <a:spcPts val="4199"/>
              </a:lnSpc>
            </a:pPr>
            <a:r>
              <a:rPr lang="en-US" sz="2999" i="1">
                <a:solidFill>
                  <a:srgbClr val="FFFFFF"/>
                </a:solidFill>
                <a:latin typeface="Century Gothic Paneuropean Italics"/>
                <a:ea typeface="Century Gothic Paneuropean Italics"/>
                <a:cs typeface="Century Gothic Paneuropean Italics"/>
                <a:sym typeface="Century Gothic Paneuropean Italics"/>
              </a:rPr>
              <a:t> </a:t>
            </a:r>
          </a:p>
          <a:p>
            <a:pPr algn="l">
              <a:lnSpc>
                <a:spcPts val="4199"/>
              </a:lnSpc>
            </a:pPr>
            <a:r>
              <a:rPr lang="en-US" sz="2999">
                <a:solidFill>
                  <a:srgbClr val="FFFFFF"/>
                </a:solidFill>
                <a:latin typeface="Century Gothic Paneuropean"/>
                <a:ea typeface="Century Gothic Paneuropean"/>
                <a:cs typeface="Century Gothic Paneuropean"/>
                <a:sym typeface="Century Gothic Paneuropean"/>
              </a:rPr>
              <a:t>100% confidentiality</a:t>
            </a:r>
          </a:p>
          <a:p>
            <a:pPr algn="l">
              <a:lnSpc>
                <a:spcPts val="4199"/>
              </a:lnSpc>
            </a:pPr>
            <a:r>
              <a:rPr lang="en-US" sz="2999">
                <a:solidFill>
                  <a:srgbClr val="FFFFFF"/>
                </a:solidFill>
                <a:latin typeface="Century Gothic Paneuropean"/>
                <a:ea typeface="Century Gothic Paneuropean"/>
                <a:cs typeface="Century Gothic Paneuropean"/>
                <a:sym typeface="Century Gothic Paneuropean"/>
              </a:rPr>
              <a:t>No multi-tasking – be fully present</a:t>
            </a:r>
          </a:p>
          <a:p>
            <a:pPr algn="l">
              <a:lnSpc>
                <a:spcPts val="4199"/>
              </a:lnSpc>
            </a:pPr>
            <a:r>
              <a:rPr lang="en-US" sz="2999">
                <a:solidFill>
                  <a:srgbClr val="FFFFFF"/>
                </a:solidFill>
                <a:latin typeface="Century Gothic Paneuropean"/>
                <a:ea typeface="Century Gothic Paneuropean"/>
                <a:cs typeface="Century Gothic Paneuropean"/>
                <a:sym typeface="Century Gothic Paneuropean"/>
              </a:rPr>
              <a:t>Arrive on time and stay for the whole meeting</a:t>
            </a:r>
          </a:p>
          <a:p>
            <a:pPr algn="l">
              <a:lnSpc>
                <a:spcPts val="4199"/>
              </a:lnSpc>
            </a:pPr>
            <a:r>
              <a:rPr lang="en-US" sz="2999">
                <a:solidFill>
                  <a:srgbClr val="FFFFFF"/>
                </a:solidFill>
                <a:latin typeface="Century Gothic Paneuropean"/>
                <a:ea typeface="Century Gothic Paneuropean"/>
                <a:cs typeface="Century Gothic Paneuropean"/>
                <a:sym typeface="Century Gothic Paneuropean"/>
              </a:rPr>
              <a:t>Commit to asking questions, listening &amp; being </a:t>
            </a:r>
            <a:r>
              <a:rPr lang="en-US" sz="2999" err="1">
                <a:solidFill>
                  <a:srgbClr val="FFFFFF"/>
                </a:solidFill>
                <a:latin typeface="Century Gothic Paneuropean"/>
                <a:ea typeface="Century Gothic Paneuropean"/>
                <a:cs typeface="Century Gothic Paneuropean"/>
                <a:sym typeface="Century Gothic Paneuropean"/>
              </a:rPr>
              <a:t>non-judgemental</a:t>
            </a:r>
            <a:endParaRPr lang="en-US" sz="2999">
              <a:solidFill>
                <a:srgbClr val="FFFFFF"/>
              </a:solidFill>
              <a:latin typeface="Century Gothic Paneuropean"/>
              <a:ea typeface="Century Gothic Paneuropean"/>
              <a:cs typeface="Century Gothic Paneuropean"/>
              <a:sym typeface="Century Gothic Paneuropean"/>
            </a:endParaRPr>
          </a:p>
          <a:p>
            <a:pPr algn="l">
              <a:lnSpc>
                <a:spcPts val="4199"/>
              </a:lnSpc>
            </a:pPr>
            <a:r>
              <a:rPr lang="en-US" sz="2999">
                <a:solidFill>
                  <a:srgbClr val="FFFFFF"/>
                </a:solidFill>
                <a:latin typeface="Century Gothic Paneuropean"/>
                <a:ea typeface="Century Gothic Paneuropean"/>
                <a:cs typeface="Century Gothic Paneuropean"/>
                <a:sym typeface="Century Gothic Paneuropean"/>
              </a:rPr>
              <a:t>Sharing the air space</a:t>
            </a:r>
          </a:p>
          <a:p>
            <a:pPr algn="l">
              <a:lnSpc>
                <a:spcPts val="4199"/>
              </a:lnSpc>
            </a:pPr>
            <a:r>
              <a:rPr lang="en-US" sz="2999">
                <a:solidFill>
                  <a:srgbClr val="FFFFFF"/>
                </a:solidFill>
                <a:latin typeface="Century Gothic Paneuropean"/>
                <a:ea typeface="Century Gothic Paneuropean"/>
                <a:cs typeface="Century Gothic Paneuropean"/>
                <a:sym typeface="Century Gothic Paneuropean"/>
              </a:rPr>
              <a:t>Implement agreed actions (Do what you say you will do)</a:t>
            </a:r>
          </a:p>
          <a:p>
            <a:pPr algn="l">
              <a:lnSpc>
                <a:spcPts val="4199"/>
              </a:lnSpc>
            </a:pPr>
            <a:r>
              <a:rPr lang="en-US" sz="2999">
                <a:solidFill>
                  <a:srgbClr val="FFFFFF"/>
                </a:solidFill>
                <a:latin typeface="Century Gothic Paneuropean"/>
                <a:ea typeface="Century Gothic Paneuropean"/>
                <a:cs typeface="Century Gothic Paneuropean"/>
                <a:sym typeface="Century Gothic Paneuropean"/>
              </a:rPr>
              <a:t>Feedback at the following session</a:t>
            </a:r>
          </a:p>
          <a:p>
            <a:pPr algn="l">
              <a:lnSpc>
                <a:spcPts val="4199"/>
              </a:lnSpc>
            </a:pPr>
            <a:r>
              <a:rPr lang="en-US" sz="2999">
                <a:solidFill>
                  <a:srgbClr val="FFFFFF"/>
                </a:solidFill>
                <a:latin typeface="Century Gothic Paneuropean"/>
                <a:ea typeface="Century Gothic Paneuropean"/>
                <a:cs typeface="Century Gothic Paneuropean"/>
                <a:sym typeface="Century Gothic Paneuropean"/>
              </a:rPr>
              <a:t>Complete all participant surveys at the end of each session</a:t>
            </a:r>
          </a:p>
          <a:p>
            <a:pPr algn="l">
              <a:lnSpc>
                <a:spcPts val="4199"/>
              </a:lnSpc>
            </a:pPr>
            <a:r>
              <a:rPr lang="en-US" sz="2999">
                <a:solidFill>
                  <a:srgbClr val="FFFFFF"/>
                </a:solidFill>
                <a:latin typeface="Century Gothic Paneuropean"/>
                <a:ea typeface="Century Gothic Paneuropean"/>
                <a:cs typeface="Century Gothic Paneuropean"/>
                <a:sym typeface="Century Gothic Paneuropean"/>
              </a:rPr>
              <a:t>Philosophy – </a:t>
            </a:r>
          </a:p>
          <a:p>
            <a:pPr algn="l">
              <a:lnSpc>
                <a:spcPts val="4199"/>
              </a:lnSpc>
            </a:pPr>
            <a:r>
              <a:rPr lang="en-US" sz="2999">
                <a:solidFill>
                  <a:srgbClr val="FFFFFF"/>
                </a:solidFill>
                <a:latin typeface="Century Gothic Paneuropean"/>
                <a:ea typeface="Century Gothic Paneuropean"/>
                <a:cs typeface="Century Gothic Paneuropean"/>
                <a:sym typeface="Century Gothic Paneuropean"/>
              </a:rPr>
              <a:t>“The knowledge is in the room, let’s learn from others and share” </a:t>
            </a:r>
          </a:p>
          <a:p>
            <a:pPr algn="l">
              <a:lnSpc>
                <a:spcPts val="4199"/>
              </a:lnSpc>
            </a:pPr>
            <a:endParaRPr lang="en-US" sz="2999">
              <a:solidFill>
                <a:srgbClr val="FFFFFF"/>
              </a:solidFill>
              <a:latin typeface="Century Gothic Paneuropean"/>
              <a:ea typeface="Century Gothic Paneuropean"/>
              <a:cs typeface="Century Gothic Paneuropean"/>
              <a:sym typeface="Century Gothic Paneuropean"/>
            </a:endParaRPr>
          </a:p>
          <a:p>
            <a:pPr algn="l">
              <a:lnSpc>
                <a:spcPts val="4199"/>
              </a:lnSpc>
            </a:pPr>
            <a:endParaRPr lang="en-US" sz="2999">
              <a:solidFill>
                <a:srgbClr val="FFFFFF"/>
              </a:solidFill>
              <a:latin typeface="Century Gothic Paneuropean"/>
              <a:ea typeface="Century Gothic Paneuropean"/>
              <a:cs typeface="Century Gothic Paneuropean"/>
              <a:sym typeface="Century Gothic Paneuropean"/>
            </a:endParaRPr>
          </a:p>
          <a:p>
            <a:pPr algn="l">
              <a:lnSpc>
                <a:spcPts val="4199"/>
              </a:lnSpc>
            </a:pPr>
            <a:endParaRPr lang="en-US" sz="2999">
              <a:solidFill>
                <a:srgbClr val="FFFFFF"/>
              </a:solidFill>
              <a:latin typeface="Century Gothic Paneuropean"/>
              <a:ea typeface="Century Gothic Paneuropean"/>
              <a:cs typeface="Century Gothic Paneuropean"/>
              <a:sym typeface="Century Gothic Paneuropea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722405" y="3142584"/>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a:p>
        </p:txBody>
      </p:sp>
      <p:sp>
        <p:nvSpPr>
          <p:cNvPr id="6" name="Freeform 6"/>
          <p:cNvSpPr/>
          <p:nvPr/>
        </p:nvSpPr>
        <p:spPr>
          <a:xfrm>
            <a:off x="1517289" y="1764430"/>
            <a:ext cx="3317731" cy="3334403"/>
          </a:xfrm>
          <a:custGeom>
            <a:avLst/>
            <a:gdLst/>
            <a:ahLst/>
            <a:cxnLst/>
            <a:rect l="l" t="t" r="r" b="b"/>
            <a:pathLst>
              <a:path w="3317731" h="3334403">
                <a:moveTo>
                  <a:pt x="0" y="0"/>
                </a:moveTo>
                <a:lnTo>
                  <a:pt x="3317731" y="0"/>
                </a:lnTo>
                <a:lnTo>
                  <a:pt x="3317731" y="3334403"/>
                </a:lnTo>
                <a:lnTo>
                  <a:pt x="0" y="3334403"/>
                </a:lnTo>
                <a:lnTo>
                  <a:pt x="0" y="0"/>
                </a:lnTo>
                <a:close/>
              </a:path>
            </a:pathLst>
          </a:custGeom>
          <a:blipFill>
            <a:blip r:embed="rId4"/>
            <a:stretch>
              <a:fillRect/>
            </a:stretch>
          </a:blipFill>
        </p:spPr>
        <p:txBody>
          <a:bodyPr/>
          <a:lstStyle/>
          <a:p>
            <a:endParaRPr lang="en-GB"/>
          </a:p>
        </p:txBody>
      </p:sp>
      <p:sp>
        <p:nvSpPr>
          <p:cNvPr id="7" name="TextBox 7"/>
          <p:cNvSpPr txBox="1"/>
          <p:nvPr/>
        </p:nvSpPr>
        <p:spPr>
          <a:xfrm>
            <a:off x="9144000" y="3364956"/>
            <a:ext cx="8933550" cy="613410"/>
          </a:xfrm>
          <a:prstGeom prst="rect">
            <a:avLst/>
          </a:prstGeom>
        </p:spPr>
        <p:txBody>
          <a:bodyPr lIns="0" tIns="0" rIns="0" bIns="0" rtlCol="0" anchor="t">
            <a:spAutoFit/>
          </a:bodyPr>
          <a:lstStyle/>
          <a:p>
            <a:pPr algn="l">
              <a:lnSpc>
                <a:spcPts val="5039"/>
              </a:lnSpc>
            </a:pPr>
            <a:r>
              <a:rPr lang="en-US" sz="3599" b="1">
                <a:solidFill>
                  <a:srgbClr val="FFFFFF"/>
                </a:solidFill>
                <a:latin typeface="Century Gothic Paneuropean Bold"/>
                <a:ea typeface="Century Gothic Paneuropean Bold"/>
                <a:cs typeface="Century Gothic Paneuropean Bold"/>
                <a:sym typeface="Century Gothic Paneuropean Bold"/>
              </a:rPr>
              <a:t>Avoiding Infringement- Practical Tips</a:t>
            </a:r>
          </a:p>
        </p:txBody>
      </p:sp>
      <p:sp>
        <p:nvSpPr>
          <p:cNvPr id="8" name="TextBox 8"/>
          <p:cNvSpPr txBox="1"/>
          <p:nvPr/>
        </p:nvSpPr>
        <p:spPr>
          <a:xfrm>
            <a:off x="8953260" y="4756184"/>
            <a:ext cx="9124289" cy="4248150"/>
          </a:xfrm>
          <a:prstGeom prst="rect">
            <a:avLst/>
          </a:prstGeom>
        </p:spPr>
        <p:txBody>
          <a:bodyPr lIns="0" tIns="0" rIns="0" bIns="0" rtlCol="0" anchor="t">
            <a:spAutoFit/>
          </a:bodyPr>
          <a:lstStyle/>
          <a:p>
            <a:pPr algn="l">
              <a:lnSpc>
                <a:spcPts val="4200"/>
              </a:lnSpc>
            </a:pPr>
            <a:r>
              <a:rPr lang="en-US" sz="3000" b="1">
                <a:solidFill>
                  <a:srgbClr val="FFFFFF"/>
                </a:solidFill>
                <a:latin typeface="Century Gothic Paneuropean Bold"/>
                <a:ea typeface="Century Gothic Paneuropean Bold"/>
                <a:cs typeface="Century Gothic Paneuropean Bold"/>
                <a:sym typeface="Century Gothic Paneuropean Bold"/>
              </a:rPr>
              <a:t>✔️ Avoid uploading full client documents</a:t>
            </a:r>
          </a:p>
          <a:p>
            <a:pPr algn="l">
              <a:lnSpc>
                <a:spcPts val="4200"/>
              </a:lnSpc>
            </a:pPr>
            <a:endParaRPr lang="en-US" sz="3000" b="1">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US" sz="3000" b="1">
                <a:solidFill>
                  <a:srgbClr val="FFFFFF"/>
                </a:solidFill>
                <a:latin typeface="Century Gothic Paneuropean Bold"/>
                <a:ea typeface="Century Gothic Paneuropean Bold"/>
                <a:cs typeface="Century Gothic Paneuropean Bold"/>
                <a:sym typeface="Century Gothic Paneuropean Bold"/>
              </a:rPr>
              <a:t>✔️ Don’t use AI to copy competitors’ content</a:t>
            </a:r>
          </a:p>
          <a:p>
            <a:pPr algn="l">
              <a:lnSpc>
                <a:spcPts val="4200"/>
              </a:lnSpc>
            </a:pPr>
            <a:endParaRPr lang="en-US" sz="3000" b="1">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US" sz="3000" b="1">
                <a:solidFill>
                  <a:srgbClr val="FFFFFF"/>
                </a:solidFill>
                <a:latin typeface="Century Gothic Paneuropean Bold"/>
                <a:ea typeface="Century Gothic Paneuropean Bold"/>
                <a:cs typeface="Century Gothic Paneuropean Bold"/>
                <a:sym typeface="Century Gothic Paneuropean Bold"/>
              </a:rPr>
              <a:t>✔️ Don’t reuse AI logos as-is for trademarks</a:t>
            </a:r>
          </a:p>
          <a:p>
            <a:pPr algn="l">
              <a:lnSpc>
                <a:spcPts val="4200"/>
              </a:lnSpc>
            </a:pPr>
            <a:endParaRPr lang="en-US" sz="3000" b="1">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US" sz="3000" b="1">
                <a:solidFill>
                  <a:srgbClr val="FFFFFF"/>
                </a:solidFill>
                <a:latin typeface="Century Gothic Paneuropean Bold"/>
                <a:ea typeface="Century Gothic Paneuropean Bold"/>
                <a:cs typeface="Century Gothic Paneuropean Bold"/>
                <a:sym typeface="Century Gothic Paneuropean Bold"/>
              </a:rPr>
              <a:t>✔️ Log prompts and edits as proof of authorship</a:t>
            </a:r>
          </a:p>
          <a:p>
            <a:pPr algn="l">
              <a:lnSpc>
                <a:spcPts val="4200"/>
              </a:lnSpc>
              <a:spcBef>
                <a:spcPct val="0"/>
              </a:spcBef>
            </a:pPr>
            <a:endParaRPr lang="en-US" sz="3000" b="1">
              <a:solidFill>
                <a:srgbClr val="FFFFFF"/>
              </a:solidFill>
              <a:latin typeface="Century Gothic Paneuropean Bold"/>
              <a:ea typeface="Century Gothic Paneuropean Bold"/>
              <a:cs typeface="Century Gothic Paneuropean Bold"/>
              <a:sym typeface="Century Gothic Paneuropean Bo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695432" y="3130861"/>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a:p>
        </p:txBody>
      </p:sp>
      <p:sp>
        <p:nvSpPr>
          <p:cNvPr id="6" name="Freeform 6"/>
          <p:cNvSpPr/>
          <p:nvPr/>
        </p:nvSpPr>
        <p:spPr>
          <a:xfrm>
            <a:off x="1512056" y="1774541"/>
            <a:ext cx="3254433" cy="4114800"/>
          </a:xfrm>
          <a:custGeom>
            <a:avLst/>
            <a:gdLst/>
            <a:ahLst/>
            <a:cxnLst/>
            <a:rect l="l" t="t" r="r" b="b"/>
            <a:pathLst>
              <a:path w="3254433" h="4114800">
                <a:moveTo>
                  <a:pt x="0" y="0"/>
                </a:moveTo>
                <a:lnTo>
                  <a:pt x="3254433" y="0"/>
                </a:lnTo>
                <a:lnTo>
                  <a:pt x="325443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TextBox 7"/>
          <p:cNvSpPr txBox="1"/>
          <p:nvPr/>
        </p:nvSpPr>
        <p:spPr>
          <a:xfrm>
            <a:off x="9144000" y="3364956"/>
            <a:ext cx="8933550" cy="613410"/>
          </a:xfrm>
          <a:prstGeom prst="rect">
            <a:avLst/>
          </a:prstGeom>
        </p:spPr>
        <p:txBody>
          <a:bodyPr lIns="0" tIns="0" rIns="0" bIns="0" rtlCol="0" anchor="t">
            <a:spAutoFit/>
          </a:bodyPr>
          <a:lstStyle/>
          <a:p>
            <a:pPr algn="l">
              <a:lnSpc>
                <a:spcPts val="5039"/>
              </a:lnSpc>
            </a:pPr>
            <a:r>
              <a:rPr lang="en-US" sz="3599" b="1">
                <a:solidFill>
                  <a:srgbClr val="FFFFFF"/>
                </a:solidFill>
                <a:latin typeface="Century Gothic Paneuropean Bold"/>
                <a:ea typeface="Century Gothic Paneuropean Bold"/>
                <a:cs typeface="Century Gothic Paneuropean Bold"/>
                <a:sym typeface="Century Gothic Paneuropean Bold"/>
              </a:rPr>
              <a:t>Ethical AI Use For Small Business</a:t>
            </a:r>
          </a:p>
        </p:txBody>
      </p:sp>
      <p:sp>
        <p:nvSpPr>
          <p:cNvPr id="8" name="TextBox 8"/>
          <p:cNvSpPr txBox="1"/>
          <p:nvPr/>
        </p:nvSpPr>
        <p:spPr>
          <a:xfrm>
            <a:off x="8953260" y="4756184"/>
            <a:ext cx="9124289" cy="4248150"/>
          </a:xfrm>
          <a:prstGeom prst="rect">
            <a:avLst/>
          </a:prstGeom>
        </p:spPr>
        <p:txBody>
          <a:bodyPr lIns="0" tIns="0" rIns="0" bIns="0" rtlCol="0" anchor="t">
            <a:spAutoFit/>
          </a:bodyPr>
          <a:lstStyle/>
          <a:p>
            <a:pPr algn="l">
              <a:lnSpc>
                <a:spcPts val="4200"/>
              </a:lnSpc>
            </a:pPr>
            <a:r>
              <a:rPr lang="en-US" sz="3000" b="1">
                <a:solidFill>
                  <a:srgbClr val="FFFFFF"/>
                </a:solidFill>
                <a:latin typeface="Century Gothic Paneuropean Bold"/>
                <a:ea typeface="Century Gothic Paneuropean Bold"/>
                <a:cs typeface="Century Gothic Paneuropean Bold"/>
                <a:sym typeface="Century Gothic Paneuropean Bold"/>
              </a:rPr>
              <a:t>✔️Be honest: disclose AI-generated content</a:t>
            </a:r>
          </a:p>
          <a:p>
            <a:pPr algn="l">
              <a:lnSpc>
                <a:spcPts val="4200"/>
              </a:lnSpc>
            </a:pPr>
            <a:endParaRPr lang="en-US" sz="3000" b="1">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US" sz="3000" b="1">
                <a:solidFill>
                  <a:srgbClr val="FFFFFF"/>
                </a:solidFill>
                <a:latin typeface="Century Gothic Paneuropean Bold"/>
                <a:ea typeface="Century Gothic Paneuropean Bold"/>
                <a:cs typeface="Century Gothic Paneuropean Bold"/>
                <a:sym typeface="Century Gothic Paneuropean Bold"/>
              </a:rPr>
              <a:t>✔️Avoid deepfakes or misleading posts</a:t>
            </a:r>
          </a:p>
          <a:p>
            <a:pPr algn="l">
              <a:lnSpc>
                <a:spcPts val="4200"/>
              </a:lnSpc>
            </a:pPr>
            <a:endParaRPr lang="en-US" sz="3000" b="1">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US" sz="3000" b="1">
                <a:solidFill>
                  <a:srgbClr val="FFFFFF"/>
                </a:solidFill>
                <a:latin typeface="Century Gothic Paneuropean Bold"/>
                <a:ea typeface="Century Gothic Paneuropean Bold"/>
                <a:cs typeface="Century Gothic Paneuropean Bold"/>
                <a:sym typeface="Century Gothic Paneuropean Bold"/>
              </a:rPr>
              <a:t>✔️Set clear boundaries for your team</a:t>
            </a:r>
          </a:p>
          <a:p>
            <a:pPr algn="l">
              <a:lnSpc>
                <a:spcPts val="4200"/>
              </a:lnSpc>
            </a:pPr>
            <a:endParaRPr lang="en-US" sz="3000" b="1">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US" sz="3000" b="1">
                <a:solidFill>
                  <a:srgbClr val="FFFFFF"/>
                </a:solidFill>
                <a:latin typeface="Century Gothic Paneuropean Bold"/>
                <a:ea typeface="Century Gothic Paneuropean Bold"/>
                <a:cs typeface="Century Gothic Paneuropean Bold"/>
                <a:sym typeface="Century Gothic Paneuropean Bold"/>
              </a:rPr>
              <a:t>✔️Think: Does this build trust or harm it?</a:t>
            </a:r>
          </a:p>
          <a:p>
            <a:pPr algn="l">
              <a:lnSpc>
                <a:spcPts val="4200"/>
              </a:lnSpc>
              <a:spcBef>
                <a:spcPct val="0"/>
              </a:spcBef>
            </a:pPr>
            <a:r>
              <a:rPr lang="en-US" sz="3000" b="1">
                <a:solidFill>
                  <a:srgbClr val="FFFFFF"/>
                </a:solidFill>
                <a:latin typeface="Century Gothic Paneuropean Bold"/>
                <a:ea typeface="Century Gothic Paneuropean Bold"/>
                <a:cs typeface="Century Gothic Paneuropean Bold"/>
                <a:sym typeface="Century Gothic Paneuropean Bold"/>
              </a:rPr>
              <a: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Freeform 2"/>
          <p:cNvSpPr/>
          <p:nvPr/>
        </p:nvSpPr>
        <p:spPr>
          <a:xfrm>
            <a:off x="12122462" y="431801"/>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a:p>
        </p:txBody>
      </p:sp>
      <p:pic>
        <p:nvPicPr>
          <p:cNvPr id="3" name="Picture 3"/>
          <p:cNvPicPr>
            <a:picLocks noChangeAspect="1"/>
          </p:cNvPicPr>
          <p:nvPr/>
        </p:nvPicPr>
        <p:blipFill>
          <a:blip r:embed="rId4"/>
          <a:srcRect/>
          <a:stretch>
            <a:fillRect/>
          </a:stretch>
        </p:blipFill>
        <p:spPr>
          <a:xfrm>
            <a:off x="4789714" y="1028700"/>
            <a:ext cx="8708571" cy="82296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9F8D8B0E-2071-D707-FDAE-04E7C7C99111}"/>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B0EDC2F5-D266-581F-FB98-6A5F8FC3AB3A}"/>
              </a:ext>
            </a:extLst>
          </p:cNvPr>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a:p>
        </p:txBody>
      </p:sp>
      <p:sp>
        <p:nvSpPr>
          <p:cNvPr id="7" name="TextBox 7">
            <a:extLst>
              <a:ext uri="{FF2B5EF4-FFF2-40B4-BE49-F238E27FC236}">
                <a16:creationId xmlns:a16="http://schemas.microsoft.com/office/drawing/2014/main" id="{82BCE333-E4E7-E0E3-3F4D-5ECA720B1B44}"/>
              </a:ext>
            </a:extLst>
          </p:cNvPr>
          <p:cNvSpPr txBox="1"/>
          <p:nvPr/>
        </p:nvSpPr>
        <p:spPr>
          <a:xfrm>
            <a:off x="9525002" y="2019300"/>
            <a:ext cx="6477000" cy="599908"/>
          </a:xfrm>
          <a:prstGeom prst="rect">
            <a:avLst/>
          </a:prstGeom>
        </p:spPr>
        <p:txBody>
          <a:bodyPr wrap="square" lIns="0" tIns="0" rIns="0" bIns="0" rtlCol="0" anchor="t">
            <a:spAutoFit/>
          </a:bodyPr>
          <a:lstStyle/>
          <a:p>
            <a:pPr algn="l">
              <a:lnSpc>
                <a:spcPts val="5039"/>
              </a:lnSpc>
            </a:pPr>
            <a:r>
              <a:rPr lang="en-US" sz="3599" b="1">
                <a:solidFill>
                  <a:srgbClr val="FFFFFF"/>
                </a:solidFill>
                <a:latin typeface="Century Gothic Paneuropean Bold"/>
                <a:ea typeface="Century Gothic Paneuropean Bold"/>
                <a:cs typeface="Century Gothic Paneuropean Bold"/>
                <a:sym typeface="Century Gothic Paneuropean Bold"/>
              </a:rPr>
              <a:t>“You don’t ask you don’t get”</a:t>
            </a:r>
          </a:p>
        </p:txBody>
      </p:sp>
      <p:sp>
        <p:nvSpPr>
          <p:cNvPr id="4" name="Freeform 3">
            <a:extLst>
              <a:ext uri="{FF2B5EF4-FFF2-40B4-BE49-F238E27FC236}">
                <a16:creationId xmlns:a16="http://schemas.microsoft.com/office/drawing/2014/main" id="{36AD9CF4-93BE-C9D0-E727-AA994BBF96A7}"/>
              </a:ext>
            </a:extLst>
          </p:cNvPr>
          <p:cNvSpPr/>
          <p:nvPr/>
        </p:nvSpPr>
        <p:spPr>
          <a:xfrm>
            <a:off x="351292" y="992782"/>
            <a:ext cx="8411708" cy="9027518"/>
          </a:xfrm>
          <a:custGeom>
            <a:avLst/>
            <a:gdLst/>
            <a:ahLst/>
            <a:cxnLst/>
            <a:rect l="l" t="t" r="r" b="b"/>
            <a:pathLst>
              <a:path w="885641" h="815751">
                <a:moveTo>
                  <a:pt x="0" y="0"/>
                </a:moveTo>
                <a:lnTo>
                  <a:pt x="885641" y="0"/>
                </a:lnTo>
                <a:lnTo>
                  <a:pt x="885641" y="815751"/>
                </a:lnTo>
                <a:lnTo>
                  <a:pt x="0" y="815751"/>
                </a:lnTo>
                <a:close/>
              </a:path>
            </a:pathLst>
          </a:custGeom>
          <a:blipFill>
            <a:blip r:embed="rId4">
              <a:extLst>
                <a:ext uri="{28A0092B-C50C-407E-A947-70E740481C1C}">
                  <a14:useLocalDpi xmlns:a14="http://schemas.microsoft.com/office/drawing/2010/main" val="0"/>
                </a:ext>
              </a:extLst>
            </a:blip>
            <a:stretch>
              <a:fillRect/>
            </a:stretch>
          </a:blipFill>
        </p:spPr>
        <p:txBody>
          <a:bodyPr/>
          <a:lstStyle/>
          <a:p>
            <a:endParaRPr lang="en-GB"/>
          </a:p>
        </p:txBody>
      </p:sp>
      <p:sp>
        <p:nvSpPr>
          <p:cNvPr id="14" name="TextBox 7">
            <a:extLst>
              <a:ext uri="{FF2B5EF4-FFF2-40B4-BE49-F238E27FC236}">
                <a16:creationId xmlns:a16="http://schemas.microsoft.com/office/drawing/2014/main" id="{659473AE-0128-B973-A505-C909A9A3BC05}"/>
              </a:ext>
            </a:extLst>
          </p:cNvPr>
          <p:cNvSpPr txBox="1"/>
          <p:nvPr/>
        </p:nvSpPr>
        <p:spPr>
          <a:xfrm>
            <a:off x="10134600" y="4202345"/>
            <a:ext cx="5638799" cy="1882310"/>
          </a:xfrm>
          <a:prstGeom prst="rect">
            <a:avLst/>
          </a:prstGeom>
        </p:spPr>
        <p:txBody>
          <a:bodyPr wrap="square" lIns="0" tIns="0" rIns="0" bIns="0" rtlCol="0" anchor="t">
            <a:spAutoFit/>
          </a:bodyPr>
          <a:lstStyle/>
          <a:p>
            <a:pPr algn="l">
              <a:lnSpc>
                <a:spcPts val="5039"/>
              </a:lnSpc>
            </a:pPr>
            <a:r>
              <a:rPr lang="en-US" sz="3599" b="1">
                <a:solidFill>
                  <a:srgbClr val="FFFFFF"/>
                </a:solidFill>
                <a:latin typeface="Century Gothic Paneuropean Bold"/>
                <a:ea typeface="Century Gothic Paneuropean Bold"/>
                <a:cs typeface="Century Gothic Paneuropean Bold"/>
                <a:sym typeface="Century Gothic Paneuropean Bold"/>
              </a:rPr>
              <a:t>The importance of ‘prompts’ and appropriate questioning</a:t>
            </a:r>
          </a:p>
        </p:txBody>
      </p:sp>
    </p:spTree>
    <p:extLst>
      <p:ext uri="{BB962C8B-B14F-4D97-AF65-F5344CB8AC3E}">
        <p14:creationId xmlns:p14="http://schemas.microsoft.com/office/powerpoint/2010/main" val="2874756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AF52DA71-298A-157F-EC31-FBFF1A458584}"/>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F1248A1B-BD09-1690-CB02-348AD5A471F7}"/>
              </a:ext>
            </a:extLst>
          </p:cNvPr>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a:p>
        </p:txBody>
      </p:sp>
      <p:sp>
        <p:nvSpPr>
          <p:cNvPr id="7" name="TextBox 7">
            <a:extLst>
              <a:ext uri="{FF2B5EF4-FFF2-40B4-BE49-F238E27FC236}">
                <a16:creationId xmlns:a16="http://schemas.microsoft.com/office/drawing/2014/main" id="{39561C92-BB51-84DB-0666-C8AA19B833F4}"/>
              </a:ext>
            </a:extLst>
          </p:cNvPr>
          <p:cNvSpPr txBox="1"/>
          <p:nvPr/>
        </p:nvSpPr>
        <p:spPr>
          <a:xfrm>
            <a:off x="4343400" y="646174"/>
            <a:ext cx="7467600" cy="641201"/>
          </a:xfrm>
          <a:prstGeom prst="rect">
            <a:avLst/>
          </a:prstGeom>
        </p:spPr>
        <p:txBody>
          <a:bodyPr wrap="square" lIns="0" tIns="0" rIns="0" bIns="0" rtlCol="0" anchor="t">
            <a:spAutoFit/>
          </a:bodyPr>
          <a:lstStyle/>
          <a:p>
            <a:pPr algn="ctr">
              <a:lnSpc>
                <a:spcPts val="5039"/>
              </a:lnSpc>
            </a:pPr>
            <a:r>
              <a:rPr lang="en-US" sz="4400" b="1">
                <a:solidFill>
                  <a:srgbClr val="FFFFFF"/>
                </a:solidFill>
                <a:latin typeface="Century Gothic Paneuropean Bold"/>
                <a:ea typeface="Century Gothic Paneuropean Bold"/>
                <a:cs typeface="Century Gothic Paneuropean Bold"/>
                <a:sym typeface="Century Gothic Paneuropean Bold"/>
              </a:rPr>
              <a:t>Prompts – Good Practices</a:t>
            </a:r>
          </a:p>
        </p:txBody>
      </p:sp>
      <p:grpSp>
        <p:nvGrpSpPr>
          <p:cNvPr id="2" name="Group 2">
            <a:extLst>
              <a:ext uri="{FF2B5EF4-FFF2-40B4-BE49-F238E27FC236}">
                <a16:creationId xmlns:a16="http://schemas.microsoft.com/office/drawing/2014/main" id="{1C71ABB5-5A9C-9F42-CB34-CE36A69ADC6E}"/>
              </a:ext>
            </a:extLst>
          </p:cNvPr>
          <p:cNvGrpSpPr/>
          <p:nvPr/>
        </p:nvGrpSpPr>
        <p:grpSpPr>
          <a:xfrm>
            <a:off x="856976" y="1783080"/>
            <a:ext cx="5029200" cy="2819400"/>
            <a:chOff x="0" y="0"/>
            <a:chExt cx="2526438" cy="1877797"/>
          </a:xfrm>
        </p:grpSpPr>
        <p:sp>
          <p:nvSpPr>
            <p:cNvPr id="3" name="Freeform 3">
              <a:extLst>
                <a:ext uri="{FF2B5EF4-FFF2-40B4-BE49-F238E27FC236}">
                  <a16:creationId xmlns:a16="http://schemas.microsoft.com/office/drawing/2014/main" id="{922BAE6C-9FC6-76A3-2574-A52DB285DC56}"/>
                </a:ext>
              </a:extLst>
            </p:cNvPr>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nchor="ctr"/>
            <a:lstStyle/>
            <a:p>
              <a:pPr algn="ctr"/>
              <a:r>
                <a:rPr lang="en-GB" sz="4000" b="1">
                  <a:solidFill>
                    <a:schemeClr val="bg1"/>
                  </a:solidFill>
                  <a:latin typeface="Century Gothic" panose="020B0502020202020204" pitchFamily="34" charset="0"/>
                </a:rPr>
                <a:t>Role</a:t>
              </a:r>
            </a:p>
          </p:txBody>
        </p:sp>
        <p:sp>
          <p:nvSpPr>
            <p:cNvPr id="4" name="TextBox 4">
              <a:extLst>
                <a:ext uri="{FF2B5EF4-FFF2-40B4-BE49-F238E27FC236}">
                  <a16:creationId xmlns:a16="http://schemas.microsoft.com/office/drawing/2014/main" id="{47144534-DDE6-120D-8CDC-D9A525C45D87}"/>
                </a:ext>
              </a:extLst>
            </p:cNvPr>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3">
            <a:extLst>
              <a:ext uri="{FF2B5EF4-FFF2-40B4-BE49-F238E27FC236}">
                <a16:creationId xmlns:a16="http://schemas.microsoft.com/office/drawing/2014/main" id="{0243194C-509F-13E1-535A-B5EBA4EA403D}"/>
              </a:ext>
            </a:extLst>
          </p:cNvPr>
          <p:cNvSpPr/>
          <p:nvPr/>
        </p:nvSpPr>
        <p:spPr>
          <a:xfrm>
            <a:off x="6664822" y="1783079"/>
            <a:ext cx="5029200" cy="2819401"/>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nchor="ctr"/>
          <a:lstStyle/>
          <a:p>
            <a:pPr algn="ctr"/>
            <a:r>
              <a:rPr lang="en-GB" sz="4000" b="1">
                <a:solidFill>
                  <a:schemeClr val="bg1"/>
                </a:solidFill>
                <a:latin typeface="Century Gothic" panose="020B0502020202020204" pitchFamily="34" charset="0"/>
              </a:rPr>
              <a:t>Context</a:t>
            </a:r>
          </a:p>
        </p:txBody>
      </p:sp>
      <p:sp>
        <p:nvSpPr>
          <p:cNvPr id="8" name="Freeform 3">
            <a:extLst>
              <a:ext uri="{FF2B5EF4-FFF2-40B4-BE49-F238E27FC236}">
                <a16:creationId xmlns:a16="http://schemas.microsoft.com/office/drawing/2014/main" id="{2DAD121A-45C5-C2A7-B582-DD1FEFAE252D}"/>
              </a:ext>
            </a:extLst>
          </p:cNvPr>
          <p:cNvSpPr/>
          <p:nvPr/>
        </p:nvSpPr>
        <p:spPr>
          <a:xfrm>
            <a:off x="12472668" y="1783079"/>
            <a:ext cx="5029200" cy="2819401"/>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nchor="ctr"/>
          <a:lstStyle/>
          <a:p>
            <a:pPr algn="ctr"/>
            <a:r>
              <a:rPr lang="en-GB" sz="4000" b="1">
                <a:solidFill>
                  <a:schemeClr val="bg1"/>
                </a:solidFill>
                <a:latin typeface="Century Gothic" panose="020B0502020202020204" pitchFamily="34" charset="0"/>
              </a:rPr>
              <a:t>Instructions</a:t>
            </a:r>
          </a:p>
        </p:txBody>
      </p:sp>
      <p:grpSp>
        <p:nvGrpSpPr>
          <p:cNvPr id="14" name="Group 2">
            <a:extLst>
              <a:ext uri="{FF2B5EF4-FFF2-40B4-BE49-F238E27FC236}">
                <a16:creationId xmlns:a16="http://schemas.microsoft.com/office/drawing/2014/main" id="{74FFBFD5-214C-16B2-960D-499843C34882}"/>
              </a:ext>
            </a:extLst>
          </p:cNvPr>
          <p:cNvGrpSpPr/>
          <p:nvPr/>
        </p:nvGrpSpPr>
        <p:grpSpPr>
          <a:xfrm>
            <a:off x="856976" y="5128260"/>
            <a:ext cx="5029200" cy="2819400"/>
            <a:chOff x="0" y="0"/>
            <a:chExt cx="2526438" cy="1877797"/>
          </a:xfrm>
        </p:grpSpPr>
        <p:sp>
          <p:nvSpPr>
            <p:cNvPr id="15" name="Freeform 3">
              <a:extLst>
                <a:ext uri="{FF2B5EF4-FFF2-40B4-BE49-F238E27FC236}">
                  <a16:creationId xmlns:a16="http://schemas.microsoft.com/office/drawing/2014/main" id="{5AE48407-3CC8-9997-AC58-4B1B823DB2A0}"/>
                </a:ext>
              </a:extLst>
            </p:cNvPr>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nchor="ctr"/>
            <a:lstStyle/>
            <a:p>
              <a:pPr algn="ctr"/>
              <a:r>
                <a:rPr lang="en-GB" sz="4000" b="1">
                  <a:solidFill>
                    <a:schemeClr val="bg1"/>
                  </a:solidFill>
                  <a:latin typeface="Century Gothic" panose="020B0502020202020204" pitchFamily="34" charset="0"/>
                </a:rPr>
                <a:t>Constraints</a:t>
              </a:r>
            </a:p>
          </p:txBody>
        </p:sp>
        <p:sp>
          <p:nvSpPr>
            <p:cNvPr id="16" name="TextBox 4">
              <a:extLst>
                <a:ext uri="{FF2B5EF4-FFF2-40B4-BE49-F238E27FC236}">
                  <a16:creationId xmlns:a16="http://schemas.microsoft.com/office/drawing/2014/main" id="{C756AD8C-F011-CA11-928C-1510D1538F69}"/>
                </a:ext>
              </a:extLst>
            </p:cNvPr>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3">
            <a:extLst>
              <a:ext uri="{FF2B5EF4-FFF2-40B4-BE49-F238E27FC236}">
                <a16:creationId xmlns:a16="http://schemas.microsoft.com/office/drawing/2014/main" id="{2E3A33B5-C069-FD57-57DD-FD73B903FCAE}"/>
              </a:ext>
            </a:extLst>
          </p:cNvPr>
          <p:cNvSpPr/>
          <p:nvPr/>
        </p:nvSpPr>
        <p:spPr>
          <a:xfrm>
            <a:off x="6664822" y="5135880"/>
            <a:ext cx="5029200" cy="2819401"/>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nchor="ctr"/>
          <a:lstStyle/>
          <a:p>
            <a:pPr algn="ctr"/>
            <a:r>
              <a:rPr lang="en-GB" sz="4000" b="1">
                <a:solidFill>
                  <a:schemeClr val="bg1"/>
                </a:solidFill>
                <a:latin typeface="Century Gothic" panose="020B0502020202020204" pitchFamily="34" charset="0"/>
              </a:rPr>
              <a:t>Output Format</a:t>
            </a:r>
          </a:p>
        </p:txBody>
      </p:sp>
      <p:sp>
        <p:nvSpPr>
          <p:cNvPr id="18" name="Freeform 3">
            <a:extLst>
              <a:ext uri="{FF2B5EF4-FFF2-40B4-BE49-F238E27FC236}">
                <a16:creationId xmlns:a16="http://schemas.microsoft.com/office/drawing/2014/main" id="{1C154A66-3D04-16ED-4FBF-2C214DB3A745}"/>
              </a:ext>
            </a:extLst>
          </p:cNvPr>
          <p:cNvSpPr/>
          <p:nvPr/>
        </p:nvSpPr>
        <p:spPr>
          <a:xfrm>
            <a:off x="12472668" y="5143500"/>
            <a:ext cx="5029200" cy="2819401"/>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nchor="ctr"/>
          <a:lstStyle/>
          <a:p>
            <a:pPr algn="ctr"/>
            <a:r>
              <a:rPr lang="en-GB" sz="4000" b="1">
                <a:solidFill>
                  <a:schemeClr val="bg1"/>
                </a:solidFill>
                <a:latin typeface="Century Gothic" panose="020B0502020202020204" pitchFamily="34" charset="0"/>
              </a:rPr>
              <a:t>Reasoning</a:t>
            </a:r>
          </a:p>
        </p:txBody>
      </p:sp>
      <p:grpSp>
        <p:nvGrpSpPr>
          <p:cNvPr id="19" name="Group 2">
            <a:extLst>
              <a:ext uri="{FF2B5EF4-FFF2-40B4-BE49-F238E27FC236}">
                <a16:creationId xmlns:a16="http://schemas.microsoft.com/office/drawing/2014/main" id="{D062B6D0-389E-70DA-F92C-0062B480C7A9}"/>
              </a:ext>
            </a:extLst>
          </p:cNvPr>
          <p:cNvGrpSpPr/>
          <p:nvPr/>
        </p:nvGrpSpPr>
        <p:grpSpPr>
          <a:xfrm>
            <a:off x="856976" y="8416235"/>
            <a:ext cx="16644892" cy="1310640"/>
            <a:chOff x="0" y="0"/>
            <a:chExt cx="2526438" cy="1877797"/>
          </a:xfrm>
        </p:grpSpPr>
        <p:sp>
          <p:nvSpPr>
            <p:cNvPr id="20" name="Freeform 3">
              <a:extLst>
                <a:ext uri="{FF2B5EF4-FFF2-40B4-BE49-F238E27FC236}">
                  <a16:creationId xmlns:a16="http://schemas.microsoft.com/office/drawing/2014/main" id="{929F4A0E-D5AA-4A8B-9EF3-A60FE9724C4C}"/>
                </a:ext>
              </a:extLst>
            </p:cNvPr>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chemeClr val="bg1"/>
            </a:solidFill>
            <a:ln w="76200">
              <a:solidFill>
                <a:srgbClr val="0070C0"/>
              </a:solidFill>
            </a:ln>
          </p:spPr>
          <p:txBody>
            <a:bodyPr anchor="ctr"/>
            <a:lstStyle/>
            <a:p>
              <a:pPr algn="ctr"/>
              <a:r>
                <a:rPr lang="en-GB" sz="4000" b="1">
                  <a:latin typeface="Century Gothic" panose="020B0502020202020204" pitchFamily="34" charset="0"/>
                </a:rPr>
                <a:t>User Input</a:t>
              </a:r>
            </a:p>
          </p:txBody>
        </p:sp>
        <p:sp>
          <p:nvSpPr>
            <p:cNvPr id="21" name="TextBox 4">
              <a:extLst>
                <a:ext uri="{FF2B5EF4-FFF2-40B4-BE49-F238E27FC236}">
                  <a16:creationId xmlns:a16="http://schemas.microsoft.com/office/drawing/2014/main" id="{2AE1EA1F-8158-FD72-F2BD-03BC14D519B9}"/>
                </a:ext>
              </a:extLst>
            </p:cNvPr>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a:p>
          </p:txBody>
        </p:sp>
      </p:grpSp>
      <p:sp>
        <p:nvSpPr>
          <p:cNvPr id="22" name="Arrow: Right 21">
            <a:extLst>
              <a:ext uri="{FF2B5EF4-FFF2-40B4-BE49-F238E27FC236}">
                <a16:creationId xmlns:a16="http://schemas.microsoft.com/office/drawing/2014/main" id="{B81EAA3A-1568-2D3C-4C33-34A1604C7E5B}"/>
              </a:ext>
            </a:extLst>
          </p:cNvPr>
          <p:cNvSpPr/>
          <p:nvPr/>
        </p:nvSpPr>
        <p:spPr>
          <a:xfrm>
            <a:off x="6019800" y="3162300"/>
            <a:ext cx="533400" cy="304800"/>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Arrow: Right 22">
            <a:extLst>
              <a:ext uri="{FF2B5EF4-FFF2-40B4-BE49-F238E27FC236}">
                <a16:creationId xmlns:a16="http://schemas.microsoft.com/office/drawing/2014/main" id="{46ACAB5F-9886-CD9D-25EA-88DD23DB633C}"/>
              </a:ext>
            </a:extLst>
          </p:cNvPr>
          <p:cNvSpPr/>
          <p:nvPr/>
        </p:nvSpPr>
        <p:spPr>
          <a:xfrm>
            <a:off x="11862365" y="3162300"/>
            <a:ext cx="533400" cy="304800"/>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Arrow: Right 23">
            <a:extLst>
              <a:ext uri="{FF2B5EF4-FFF2-40B4-BE49-F238E27FC236}">
                <a16:creationId xmlns:a16="http://schemas.microsoft.com/office/drawing/2014/main" id="{59DF7C97-A199-9F44-1167-4844D02D2492}"/>
              </a:ext>
            </a:extLst>
          </p:cNvPr>
          <p:cNvSpPr/>
          <p:nvPr/>
        </p:nvSpPr>
        <p:spPr>
          <a:xfrm>
            <a:off x="6019800" y="6400800"/>
            <a:ext cx="533400" cy="304800"/>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rrow: Right 24">
            <a:extLst>
              <a:ext uri="{FF2B5EF4-FFF2-40B4-BE49-F238E27FC236}">
                <a16:creationId xmlns:a16="http://schemas.microsoft.com/office/drawing/2014/main" id="{57FC0D59-690D-8CC0-E99B-D6DA25B8994C}"/>
              </a:ext>
            </a:extLst>
          </p:cNvPr>
          <p:cNvSpPr/>
          <p:nvPr/>
        </p:nvSpPr>
        <p:spPr>
          <a:xfrm>
            <a:off x="11841769" y="6393180"/>
            <a:ext cx="533400" cy="304800"/>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72929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1B4B8268-F136-AD83-D534-9647287379EC}"/>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341729DB-1F63-EBF8-2BDC-44D4012A40E4}"/>
              </a:ext>
            </a:extLst>
          </p:cNvPr>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a:p>
        </p:txBody>
      </p:sp>
      <p:sp>
        <p:nvSpPr>
          <p:cNvPr id="7" name="TextBox 7">
            <a:extLst>
              <a:ext uri="{FF2B5EF4-FFF2-40B4-BE49-F238E27FC236}">
                <a16:creationId xmlns:a16="http://schemas.microsoft.com/office/drawing/2014/main" id="{1534B6A6-7300-666D-9FA5-B544D69A25A5}"/>
              </a:ext>
            </a:extLst>
          </p:cNvPr>
          <p:cNvSpPr txBox="1"/>
          <p:nvPr/>
        </p:nvSpPr>
        <p:spPr>
          <a:xfrm>
            <a:off x="609600" y="666821"/>
            <a:ext cx="7086598" cy="599908"/>
          </a:xfrm>
          <a:prstGeom prst="rect">
            <a:avLst/>
          </a:prstGeom>
        </p:spPr>
        <p:txBody>
          <a:bodyPr wrap="square" lIns="0" tIns="0" rIns="0" bIns="0" rtlCol="0" anchor="t">
            <a:spAutoFit/>
          </a:bodyPr>
          <a:lstStyle/>
          <a:p>
            <a:pPr algn="l">
              <a:lnSpc>
                <a:spcPts val="5039"/>
              </a:lnSpc>
            </a:pPr>
            <a:r>
              <a:rPr lang="en-US" sz="3599" b="1">
                <a:solidFill>
                  <a:srgbClr val="FFFFFF"/>
                </a:solidFill>
                <a:latin typeface="Century Gothic Paneuropean Bold"/>
                <a:ea typeface="Century Gothic Paneuropean Bold"/>
                <a:cs typeface="Century Gothic Paneuropean Bold"/>
                <a:sym typeface="Century Gothic Paneuropean Bold"/>
              </a:rPr>
              <a:t>Example of the prompt in use:</a:t>
            </a:r>
          </a:p>
        </p:txBody>
      </p:sp>
      <p:sp>
        <p:nvSpPr>
          <p:cNvPr id="14" name="TextBox 7">
            <a:extLst>
              <a:ext uri="{FF2B5EF4-FFF2-40B4-BE49-F238E27FC236}">
                <a16:creationId xmlns:a16="http://schemas.microsoft.com/office/drawing/2014/main" id="{DAE561CC-B071-C328-BDC3-208401C2ACB3}"/>
              </a:ext>
            </a:extLst>
          </p:cNvPr>
          <p:cNvSpPr txBox="1"/>
          <p:nvPr/>
        </p:nvSpPr>
        <p:spPr>
          <a:xfrm>
            <a:off x="609600" y="1540814"/>
            <a:ext cx="16916400" cy="8402300"/>
          </a:xfrm>
          <a:prstGeom prst="rect">
            <a:avLst/>
          </a:prstGeom>
        </p:spPr>
        <p:txBody>
          <a:bodyPr wrap="square" lIns="0" tIns="0" rIns="0" bIns="0" rtlCol="0" anchor="t">
            <a:spAutoFit/>
          </a:bodyPr>
          <a:lstStyle/>
          <a:p>
            <a:r>
              <a:rPr lang="en-GB" sz="2600" b="1">
                <a:solidFill>
                  <a:schemeClr val="bg1"/>
                </a:solidFill>
              </a:rPr>
              <a:t>Email Professional-</a:t>
            </a:r>
            <a:r>
              <a:rPr lang="en-GB" sz="2600" b="1" err="1">
                <a:solidFill>
                  <a:schemeClr val="bg1"/>
                </a:solidFill>
              </a:rPr>
              <a:t>iser</a:t>
            </a:r>
            <a:endParaRPr lang="en-GB" sz="2600" b="1">
              <a:solidFill>
                <a:schemeClr val="bg1"/>
              </a:solidFill>
            </a:endParaRPr>
          </a:p>
          <a:p>
            <a:pPr marL="514350" indent="-514350">
              <a:buAutoNum type="arabicPeriod"/>
            </a:pPr>
            <a:endParaRPr lang="en-GB" sz="2600">
              <a:solidFill>
                <a:schemeClr val="bg1"/>
              </a:solidFill>
            </a:endParaRPr>
          </a:p>
          <a:p>
            <a:r>
              <a:rPr lang="en-GB" sz="2600" b="1">
                <a:solidFill>
                  <a:schemeClr val="bg1"/>
                </a:solidFill>
              </a:rPr>
              <a:t>Role:</a:t>
            </a:r>
            <a:r>
              <a:rPr lang="en-GB" sz="2600">
                <a:solidFill>
                  <a:schemeClr val="bg1"/>
                </a:solidFill>
              </a:rPr>
              <a:t> You are a professional communication specialist with 10+ years of corporate writing experience.</a:t>
            </a:r>
          </a:p>
          <a:p>
            <a:endParaRPr lang="en-GB" sz="2600" b="1">
              <a:solidFill>
                <a:schemeClr val="bg1"/>
              </a:solidFill>
            </a:endParaRPr>
          </a:p>
          <a:p>
            <a:r>
              <a:rPr lang="en-GB" sz="2600" b="1">
                <a:solidFill>
                  <a:schemeClr val="bg1"/>
                </a:solidFill>
              </a:rPr>
              <a:t>Context:</a:t>
            </a:r>
            <a:r>
              <a:rPr lang="en-GB" sz="2600">
                <a:solidFill>
                  <a:schemeClr val="bg1"/>
                </a:solidFill>
              </a:rPr>
              <a:t> You are helping transform casual messages into polished, workplace-appropriate emails.</a:t>
            </a:r>
          </a:p>
          <a:p>
            <a:endParaRPr lang="en-GB" sz="2600" b="1">
              <a:solidFill>
                <a:schemeClr val="bg1"/>
              </a:solidFill>
            </a:endParaRPr>
          </a:p>
          <a:p>
            <a:r>
              <a:rPr lang="en-GB" sz="2600" b="1">
                <a:solidFill>
                  <a:schemeClr val="bg1"/>
                </a:solidFill>
              </a:rPr>
              <a:t>Instructions:</a:t>
            </a:r>
            <a:r>
              <a:rPr lang="en-GB" sz="2600">
                <a:solidFill>
                  <a:schemeClr val="bg1"/>
                </a:solidFill>
              </a:rPr>
              <a:t> Rewrite the provided message to be professional, clear, and appropriately formal while maintaining the original intent and key information.</a:t>
            </a:r>
          </a:p>
          <a:p>
            <a:endParaRPr lang="en-GB" sz="2600" b="1">
              <a:solidFill>
                <a:schemeClr val="bg1"/>
              </a:solidFill>
            </a:endParaRPr>
          </a:p>
          <a:p>
            <a:r>
              <a:rPr lang="en-GB" sz="2600" b="1">
                <a:solidFill>
                  <a:schemeClr val="bg1"/>
                </a:solidFill>
              </a:rPr>
              <a:t>Constraints:</a:t>
            </a:r>
            <a:endParaRPr lang="en-GB" sz="2600">
              <a:solidFill>
                <a:schemeClr val="bg1"/>
              </a:solidFill>
            </a:endParaRPr>
          </a:p>
          <a:p>
            <a:pPr lvl="0"/>
            <a:r>
              <a:rPr lang="en-GB" sz="2600">
                <a:solidFill>
                  <a:schemeClr val="bg1"/>
                </a:solidFill>
              </a:rPr>
              <a:t>Keep the same core message and requests</a:t>
            </a:r>
          </a:p>
          <a:p>
            <a:pPr lvl="0"/>
            <a:r>
              <a:rPr lang="en-GB" sz="2600">
                <a:solidFill>
                  <a:schemeClr val="bg1"/>
                </a:solidFill>
              </a:rPr>
              <a:t>Use professional tone without being overly formal</a:t>
            </a:r>
          </a:p>
          <a:p>
            <a:pPr lvl="0"/>
            <a:r>
              <a:rPr lang="en-GB" sz="2600">
                <a:solidFill>
                  <a:schemeClr val="bg1"/>
                </a:solidFill>
              </a:rPr>
              <a:t>Maintain any deadlines or specific details mentioned</a:t>
            </a:r>
          </a:p>
          <a:p>
            <a:pPr lvl="0"/>
            <a:r>
              <a:rPr lang="en-GB" sz="2600">
                <a:solidFill>
                  <a:schemeClr val="bg1"/>
                </a:solidFill>
              </a:rPr>
              <a:t>Stay under 200 words unless the original is longer</a:t>
            </a:r>
          </a:p>
          <a:p>
            <a:endParaRPr lang="en-GB" sz="2600" b="1">
              <a:solidFill>
                <a:schemeClr val="bg1"/>
              </a:solidFill>
            </a:endParaRPr>
          </a:p>
          <a:p>
            <a:r>
              <a:rPr lang="en-GB" sz="2600" b="1">
                <a:solidFill>
                  <a:schemeClr val="bg1"/>
                </a:solidFill>
              </a:rPr>
              <a:t>Output Format:</a:t>
            </a:r>
            <a:r>
              <a:rPr lang="en-GB" sz="2600">
                <a:solidFill>
                  <a:schemeClr val="bg1"/>
                </a:solidFill>
              </a:rPr>
              <a:t> Provide the rewritten email with subject line suggestion in brackets at the top.</a:t>
            </a:r>
          </a:p>
          <a:p>
            <a:endParaRPr lang="en-GB" sz="2600" b="1">
              <a:solidFill>
                <a:schemeClr val="bg1"/>
              </a:solidFill>
            </a:endParaRPr>
          </a:p>
          <a:p>
            <a:r>
              <a:rPr lang="en-GB" sz="2600" b="1">
                <a:solidFill>
                  <a:schemeClr val="bg1"/>
                </a:solidFill>
              </a:rPr>
              <a:t>Reasoning:</a:t>
            </a:r>
            <a:r>
              <a:rPr lang="en-GB" sz="2600">
                <a:solidFill>
                  <a:schemeClr val="bg1"/>
                </a:solidFill>
              </a:rPr>
              <a:t> Use step-by-step transformation - first identify the core message, then apply professional language patterns, finally verify tone appropriateness.</a:t>
            </a:r>
          </a:p>
          <a:p>
            <a:endParaRPr lang="en-GB" sz="2600" b="1">
              <a:solidFill>
                <a:schemeClr val="bg1"/>
              </a:solidFill>
            </a:endParaRPr>
          </a:p>
          <a:p>
            <a:r>
              <a:rPr lang="en-GB" sz="2600" b="1">
                <a:solidFill>
                  <a:schemeClr val="bg1"/>
                </a:solidFill>
              </a:rPr>
              <a:t>User Input: </a:t>
            </a:r>
            <a:r>
              <a:rPr lang="en-GB" sz="2600" b="1">
                <a:solidFill>
                  <a:srgbClr val="00B0F0"/>
                </a:solidFill>
              </a:rPr>
              <a:t>Your message here</a:t>
            </a:r>
            <a:endParaRPr lang="en-US" sz="2600">
              <a:solidFill>
                <a:srgbClr val="00B0F0"/>
              </a:solidFill>
              <a:latin typeface="Century Gothic Paneuropean Bold"/>
              <a:ea typeface="Century Gothic Paneuropean Bold"/>
              <a:cs typeface="Century Gothic Paneuropean Bold"/>
              <a:sym typeface="Century Gothic Paneuropean Bold"/>
            </a:endParaRPr>
          </a:p>
        </p:txBody>
      </p:sp>
    </p:spTree>
    <p:extLst>
      <p:ext uri="{BB962C8B-B14F-4D97-AF65-F5344CB8AC3E}">
        <p14:creationId xmlns:p14="http://schemas.microsoft.com/office/powerpoint/2010/main" val="42563135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197D3DA9-E02A-D857-15DC-F5702C4BB66D}"/>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2AA69E0B-0946-E06B-2D6A-5CFED35B7800}"/>
              </a:ext>
            </a:extLst>
          </p:cNvPr>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a:p>
        </p:txBody>
      </p:sp>
      <p:sp>
        <p:nvSpPr>
          <p:cNvPr id="7" name="TextBox 7">
            <a:extLst>
              <a:ext uri="{FF2B5EF4-FFF2-40B4-BE49-F238E27FC236}">
                <a16:creationId xmlns:a16="http://schemas.microsoft.com/office/drawing/2014/main" id="{B1E5C738-996E-2A2C-87B0-0A63D70981C9}"/>
              </a:ext>
            </a:extLst>
          </p:cNvPr>
          <p:cNvSpPr txBox="1"/>
          <p:nvPr/>
        </p:nvSpPr>
        <p:spPr>
          <a:xfrm>
            <a:off x="10287000" y="1866900"/>
            <a:ext cx="6248400" cy="1241109"/>
          </a:xfrm>
          <a:prstGeom prst="rect">
            <a:avLst/>
          </a:prstGeom>
        </p:spPr>
        <p:txBody>
          <a:bodyPr wrap="square" lIns="0" tIns="0" rIns="0" bIns="0" rtlCol="0" anchor="t">
            <a:spAutoFit/>
          </a:bodyPr>
          <a:lstStyle/>
          <a:p>
            <a:pPr algn="l">
              <a:lnSpc>
                <a:spcPts val="5039"/>
              </a:lnSpc>
            </a:pPr>
            <a:r>
              <a:rPr lang="en-US" sz="3599" b="1">
                <a:solidFill>
                  <a:srgbClr val="FFFFFF"/>
                </a:solidFill>
                <a:latin typeface="Century Gothic Paneuropean Bold"/>
                <a:ea typeface="Century Gothic Paneuropean Bold"/>
                <a:cs typeface="Century Gothic Paneuropean Bold"/>
                <a:sym typeface="Century Gothic Paneuropean Bold"/>
              </a:rPr>
              <a:t>They say a picture speaks 1000 words</a:t>
            </a:r>
          </a:p>
        </p:txBody>
      </p:sp>
      <p:sp>
        <p:nvSpPr>
          <p:cNvPr id="4" name="Freeform 3" descr="People painting on the wall">
            <a:extLst>
              <a:ext uri="{FF2B5EF4-FFF2-40B4-BE49-F238E27FC236}">
                <a16:creationId xmlns:a16="http://schemas.microsoft.com/office/drawing/2014/main" id="{93FFF944-97DB-FD20-265D-B67185339721}"/>
              </a:ext>
            </a:extLst>
          </p:cNvPr>
          <p:cNvSpPr/>
          <p:nvPr/>
        </p:nvSpPr>
        <p:spPr>
          <a:xfrm>
            <a:off x="351292" y="992782"/>
            <a:ext cx="9173710" cy="9027518"/>
          </a:xfrm>
          <a:custGeom>
            <a:avLst/>
            <a:gdLst/>
            <a:ahLst/>
            <a:cxnLst/>
            <a:rect l="l" t="t" r="r" b="b"/>
            <a:pathLst>
              <a:path w="885641" h="815751">
                <a:moveTo>
                  <a:pt x="0" y="0"/>
                </a:moveTo>
                <a:lnTo>
                  <a:pt x="885641" y="0"/>
                </a:lnTo>
                <a:lnTo>
                  <a:pt x="885641" y="815751"/>
                </a:lnTo>
                <a:lnTo>
                  <a:pt x="0" y="815751"/>
                </a:lnTo>
                <a:close/>
              </a:path>
            </a:pathLst>
          </a:custGeom>
          <a:blipFill>
            <a:blip r:embed="rId4" cstate="print">
              <a:extLst>
                <a:ext uri="{28A0092B-C50C-407E-A947-70E740481C1C}">
                  <a14:useLocalDpi xmlns:a14="http://schemas.microsoft.com/office/drawing/2010/main" val="0"/>
                </a:ext>
              </a:extLst>
            </a:blip>
            <a:stretch>
              <a:fillRect/>
            </a:stretch>
          </a:blipFill>
        </p:spPr>
        <p:txBody>
          <a:bodyPr/>
          <a:lstStyle/>
          <a:p>
            <a:endParaRPr lang="en-GB"/>
          </a:p>
        </p:txBody>
      </p:sp>
      <p:sp>
        <p:nvSpPr>
          <p:cNvPr id="14" name="TextBox 7">
            <a:extLst>
              <a:ext uri="{FF2B5EF4-FFF2-40B4-BE49-F238E27FC236}">
                <a16:creationId xmlns:a16="http://schemas.microsoft.com/office/drawing/2014/main" id="{67FAAC20-33D6-9569-8B36-9881193701D9}"/>
              </a:ext>
            </a:extLst>
          </p:cNvPr>
          <p:cNvSpPr txBox="1"/>
          <p:nvPr/>
        </p:nvSpPr>
        <p:spPr>
          <a:xfrm>
            <a:off x="10134600" y="4202345"/>
            <a:ext cx="5638799" cy="2523511"/>
          </a:xfrm>
          <a:prstGeom prst="rect">
            <a:avLst/>
          </a:prstGeom>
        </p:spPr>
        <p:txBody>
          <a:bodyPr wrap="square" lIns="0" tIns="0" rIns="0" bIns="0" rtlCol="0" anchor="t">
            <a:spAutoFit/>
          </a:bodyPr>
          <a:lstStyle/>
          <a:p>
            <a:pPr algn="l">
              <a:lnSpc>
                <a:spcPts val="5039"/>
              </a:lnSpc>
            </a:pPr>
            <a:r>
              <a:rPr lang="en-US" sz="3599" b="1">
                <a:solidFill>
                  <a:srgbClr val="FFFFFF"/>
                </a:solidFill>
                <a:latin typeface="Century Gothic Paneuropean Bold"/>
                <a:ea typeface="Century Gothic Paneuropean Bold"/>
                <a:cs typeface="Century Gothic Paneuropean Bold"/>
                <a:sym typeface="Century Gothic Paneuropean Bold"/>
              </a:rPr>
              <a:t>So it’s up to us to paint a picture for AI, to give us the best chance of getting a quality output</a:t>
            </a:r>
          </a:p>
        </p:txBody>
      </p:sp>
    </p:spTree>
    <p:extLst>
      <p:ext uri="{BB962C8B-B14F-4D97-AF65-F5344CB8AC3E}">
        <p14:creationId xmlns:p14="http://schemas.microsoft.com/office/powerpoint/2010/main" val="32508612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D28D5A91-986F-94D5-CB60-7D27B09EC7D9}"/>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F4A1FAEE-1D5E-62D6-A540-CFC9983B859F}"/>
              </a:ext>
            </a:extLst>
          </p:cNvPr>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a:p>
        </p:txBody>
      </p:sp>
      <p:sp>
        <p:nvSpPr>
          <p:cNvPr id="4" name="Freeform 3" descr="People painting on the wall">
            <a:extLst>
              <a:ext uri="{FF2B5EF4-FFF2-40B4-BE49-F238E27FC236}">
                <a16:creationId xmlns:a16="http://schemas.microsoft.com/office/drawing/2014/main" id="{52583665-FE61-E646-A13C-544C2220C694}"/>
              </a:ext>
            </a:extLst>
          </p:cNvPr>
          <p:cNvSpPr/>
          <p:nvPr/>
        </p:nvSpPr>
        <p:spPr>
          <a:xfrm>
            <a:off x="351292" y="992782"/>
            <a:ext cx="9173710" cy="9027518"/>
          </a:xfrm>
          <a:custGeom>
            <a:avLst/>
            <a:gdLst/>
            <a:ahLst/>
            <a:cxnLst/>
            <a:rect l="l" t="t" r="r" b="b"/>
            <a:pathLst>
              <a:path w="885641" h="815751">
                <a:moveTo>
                  <a:pt x="0" y="0"/>
                </a:moveTo>
                <a:lnTo>
                  <a:pt x="885641" y="0"/>
                </a:lnTo>
                <a:lnTo>
                  <a:pt x="885641" y="815751"/>
                </a:lnTo>
                <a:lnTo>
                  <a:pt x="0" y="815751"/>
                </a:lnTo>
                <a:close/>
              </a:path>
            </a:pathLst>
          </a:custGeom>
          <a:blipFill>
            <a:blip r:embed="rId4" cstate="print">
              <a:extLst>
                <a:ext uri="{28A0092B-C50C-407E-A947-70E740481C1C}">
                  <a14:useLocalDpi xmlns:a14="http://schemas.microsoft.com/office/drawing/2010/main" val="0"/>
                </a:ext>
              </a:extLst>
            </a:blip>
            <a:stretch>
              <a:fillRect/>
            </a:stretch>
          </a:blipFill>
        </p:spPr>
        <p:txBody>
          <a:bodyPr/>
          <a:lstStyle/>
          <a:p>
            <a:endParaRPr lang="en-GB"/>
          </a:p>
        </p:txBody>
      </p:sp>
      <p:sp>
        <p:nvSpPr>
          <p:cNvPr id="14" name="TextBox 7">
            <a:extLst>
              <a:ext uri="{FF2B5EF4-FFF2-40B4-BE49-F238E27FC236}">
                <a16:creationId xmlns:a16="http://schemas.microsoft.com/office/drawing/2014/main" id="{A5ADCBE1-FA22-A68B-1554-8433BF8A2FC3}"/>
              </a:ext>
            </a:extLst>
          </p:cNvPr>
          <p:cNvSpPr txBox="1"/>
          <p:nvPr/>
        </p:nvSpPr>
        <p:spPr>
          <a:xfrm>
            <a:off x="10134600" y="4202345"/>
            <a:ext cx="5638799" cy="1241109"/>
          </a:xfrm>
          <a:prstGeom prst="rect">
            <a:avLst/>
          </a:prstGeom>
        </p:spPr>
        <p:txBody>
          <a:bodyPr wrap="square" lIns="0" tIns="0" rIns="0" bIns="0" rtlCol="0" anchor="t">
            <a:spAutoFit/>
          </a:bodyPr>
          <a:lstStyle/>
          <a:p>
            <a:pPr algn="l">
              <a:lnSpc>
                <a:spcPts val="5039"/>
              </a:lnSpc>
            </a:pPr>
            <a:r>
              <a:rPr lang="en-US" sz="3599" b="1">
                <a:solidFill>
                  <a:srgbClr val="FFFFFF"/>
                </a:solidFill>
                <a:latin typeface="Century Gothic Paneuropean Bold"/>
                <a:ea typeface="Century Gothic Paneuropean Bold"/>
                <a:cs typeface="Century Gothic Paneuropean Bold"/>
                <a:sym typeface="Century Gothic Paneuropean Bold"/>
              </a:rPr>
              <a:t>Let’s take a look at some examples…</a:t>
            </a:r>
          </a:p>
        </p:txBody>
      </p:sp>
    </p:spTree>
    <p:extLst>
      <p:ext uri="{BB962C8B-B14F-4D97-AF65-F5344CB8AC3E}">
        <p14:creationId xmlns:p14="http://schemas.microsoft.com/office/powerpoint/2010/main" val="25119035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333" b="-9333"/>
            </a:stretch>
          </a:blipFill>
        </p:spPr>
        <p:txBody>
          <a:bodyPr/>
          <a:lstStyle/>
          <a:p>
            <a:endParaRPr lang="en-GB"/>
          </a:p>
        </p:txBody>
      </p:sp>
      <p:sp>
        <p:nvSpPr>
          <p:cNvPr id="3" name="Freeform 3"/>
          <p:cNvSpPr/>
          <p:nvPr/>
        </p:nvSpPr>
        <p:spPr>
          <a:xfrm>
            <a:off x="12122462" y="431801"/>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4"/>
            <a:stretch>
              <a:fillRect/>
            </a:stretch>
          </a:blipFill>
        </p:spPr>
        <p:txBody>
          <a:bodyPr/>
          <a:lstStyle/>
          <a:p>
            <a:endParaRPr lang="en-GB"/>
          </a:p>
        </p:txBody>
      </p:sp>
      <p:sp>
        <p:nvSpPr>
          <p:cNvPr id="4" name="TextBox 4"/>
          <p:cNvSpPr txBox="1"/>
          <p:nvPr/>
        </p:nvSpPr>
        <p:spPr>
          <a:xfrm>
            <a:off x="144926" y="2802814"/>
            <a:ext cx="17745318" cy="1062315"/>
          </a:xfrm>
          <a:prstGeom prst="rect">
            <a:avLst/>
          </a:prstGeom>
        </p:spPr>
        <p:txBody>
          <a:bodyPr lIns="0" tIns="0" rIns="0" bIns="0" rtlCol="0" anchor="t">
            <a:spAutoFit/>
          </a:bodyPr>
          <a:lstStyle/>
          <a:p>
            <a:pPr algn="ctr">
              <a:lnSpc>
                <a:spcPts val="8647"/>
              </a:lnSpc>
              <a:spcBef>
                <a:spcPct val="0"/>
              </a:spcBef>
            </a:pPr>
            <a:r>
              <a:rPr lang="en-US" sz="6176" b="1">
                <a:solidFill>
                  <a:srgbClr val="FFFFFF"/>
                </a:solidFill>
                <a:latin typeface="Century Gothic Paneuropean Bold"/>
                <a:ea typeface="Century Gothic Paneuropean Bold"/>
                <a:cs typeface="Century Gothic Paneuropean Bold"/>
                <a:sym typeface="Century Gothic Paneuropean Bold"/>
              </a:rPr>
              <a:t>AI Across 18 Business Areas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695432" y="3157238"/>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a:p>
        </p:txBody>
      </p:sp>
      <p:sp>
        <p:nvSpPr>
          <p:cNvPr id="6" name="Freeform 6"/>
          <p:cNvSpPr/>
          <p:nvPr/>
        </p:nvSpPr>
        <p:spPr>
          <a:xfrm>
            <a:off x="1289849" y="1374231"/>
            <a:ext cx="5847907" cy="4114800"/>
          </a:xfrm>
          <a:custGeom>
            <a:avLst/>
            <a:gdLst/>
            <a:ahLst/>
            <a:cxnLst/>
            <a:rect l="l" t="t" r="r" b="b"/>
            <a:pathLst>
              <a:path w="5847907" h="4114800">
                <a:moveTo>
                  <a:pt x="0" y="0"/>
                </a:moveTo>
                <a:lnTo>
                  <a:pt x="5847907" y="0"/>
                </a:lnTo>
                <a:lnTo>
                  <a:pt x="584790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TextBox 7"/>
          <p:cNvSpPr txBox="1"/>
          <p:nvPr/>
        </p:nvSpPr>
        <p:spPr>
          <a:xfrm>
            <a:off x="9144000" y="3364956"/>
            <a:ext cx="8933550" cy="613410"/>
          </a:xfrm>
          <a:prstGeom prst="rect">
            <a:avLst/>
          </a:prstGeom>
        </p:spPr>
        <p:txBody>
          <a:bodyPr lIns="0" tIns="0" rIns="0" bIns="0" rtlCol="0" anchor="t">
            <a:spAutoFit/>
          </a:bodyPr>
          <a:lstStyle/>
          <a:p>
            <a:pPr algn="l">
              <a:lnSpc>
                <a:spcPts val="5039"/>
              </a:lnSpc>
            </a:pPr>
            <a:r>
              <a:rPr lang="en-US" sz="3599" b="1">
                <a:solidFill>
                  <a:srgbClr val="FFFFFF"/>
                </a:solidFill>
                <a:latin typeface="Century Gothic Paneuropean Bold"/>
                <a:ea typeface="Century Gothic Paneuropean Bold"/>
                <a:cs typeface="Century Gothic Paneuropean Bold"/>
                <a:sym typeface="Century Gothic Paneuropean Bold"/>
              </a:rPr>
              <a:t>AI Across 18 Business Areas – Part 1</a:t>
            </a:r>
          </a:p>
        </p:txBody>
      </p:sp>
      <p:sp>
        <p:nvSpPr>
          <p:cNvPr id="8" name="TextBox 8"/>
          <p:cNvSpPr txBox="1"/>
          <p:nvPr/>
        </p:nvSpPr>
        <p:spPr>
          <a:xfrm>
            <a:off x="8953260" y="4756184"/>
            <a:ext cx="9124289" cy="4248150"/>
          </a:xfrm>
          <a:prstGeom prst="rect">
            <a:avLst/>
          </a:prstGeom>
        </p:spPr>
        <p:txBody>
          <a:bodyPr lIns="0" tIns="0" rIns="0" bIns="0" rtlCol="0" anchor="t">
            <a:spAutoFit/>
          </a:bodyPr>
          <a:lstStyle/>
          <a:p>
            <a:pPr algn="l">
              <a:lnSpc>
                <a:spcPts val="4200"/>
              </a:lnSpc>
            </a:pPr>
            <a:r>
              <a:rPr lang="en-US" sz="3000" b="1">
                <a:solidFill>
                  <a:srgbClr val="FFFFFF"/>
                </a:solidFill>
                <a:latin typeface="Century Gothic Paneuropean Bold"/>
                <a:ea typeface="Century Gothic Paneuropean Bold"/>
                <a:cs typeface="Century Gothic Paneuropean Bold"/>
                <a:sym typeface="Century Gothic Paneuropean Bold"/>
              </a:rPr>
              <a:t>Business Appraisal – SWOT via ChatGPT</a:t>
            </a:r>
          </a:p>
          <a:p>
            <a:pPr algn="l">
              <a:lnSpc>
                <a:spcPts val="4200"/>
              </a:lnSpc>
            </a:pPr>
            <a:endParaRPr lang="en-US" sz="3000" b="1">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US" sz="3000" b="1">
                <a:solidFill>
                  <a:srgbClr val="FFFFFF"/>
                </a:solidFill>
                <a:latin typeface="Century Gothic Paneuropean Bold"/>
                <a:ea typeface="Century Gothic Paneuropean Bold"/>
                <a:cs typeface="Century Gothic Paneuropean Bold"/>
                <a:sym typeface="Century Gothic Paneuropean Bold"/>
              </a:rPr>
              <a:t>Networking – Event prep, email templates</a:t>
            </a:r>
          </a:p>
          <a:p>
            <a:pPr algn="l">
              <a:lnSpc>
                <a:spcPts val="4200"/>
              </a:lnSpc>
            </a:pPr>
            <a:endParaRPr lang="en-US" sz="3000" b="1">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US" sz="3000" b="1">
                <a:solidFill>
                  <a:srgbClr val="FFFFFF"/>
                </a:solidFill>
                <a:latin typeface="Century Gothic Paneuropean Bold"/>
                <a:ea typeface="Century Gothic Paneuropean Bold"/>
                <a:cs typeface="Century Gothic Paneuropean Bold"/>
                <a:sym typeface="Century Gothic Paneuropean Bold"/>
              </a:rPr>
              <a:t>Finance – Budget sheets via Sheets AI</a:t>
            </a:r>
          </a:p>
          <a:p>
            <a:pPr algn="l">
              <a:lnSpc>
                <a:spcPts val="4200"/>
              </a:lnSpc>
            </a:pPr>
            <a:endParaRPr lang="en-US" sz="3000" b="1">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US" sz="3000" b="1">
                <a:solidFill>
                  <a:srgbClr val="FFFFFF"/>
                </a:solidFill>
                <a:latin typeface="Century Gothic Paneuropean Bold"/>
                <a:ea typeface="Century Gothic Paneuropean Bold"/>
                <a:cs typeface="Century Gothic Paneuropean Bold"/>
                <a:sym typeface="Century Gothic Paneuropean Bold"/>
              </a:rPr>
              <a:t>Market Research – Perplexity, Polls</a:t>
            </a:r>
          </a:p>
          <a:p>
            <a:pPr algn="l">
              <a:lnSpc>
                <a:spcPts val="4200"/>
              </a:lnSpc>
              <a:spcBef>
                <a:spcPct val="0"/>
              </a:spcBef>
            </a:pPr>
            <a:endParaRPr lang="en-US" sz="3000" b="1">
              <a:solidFill>
                <a:srgbClr val="FFFFFF"/>
              </a:solidFill>
              <a:latin typeface="Century Gothic Paneuropean Bold"/>
              <a:ea typeface="Century Gothic Paneuropean Bold"/>
              <a:cs typeface="Century Gothic Paneuropean Bold"/>
              <a:sym typeface="Century Gothic Paneuropean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0"/>
            <a:ext cx="18288000" cy="10287000"/>
            <a:chOff x="0" y="0"/>
            <a:chExt cx="22165145" cy="12556187"/>
          </a:xfrm>
        </p:grpSpPr>
        <p:pic>
          <p:nvPicPr>
            <p:cNvPr id="3" name="Picture 3"/>
            <p:cNvPicPr>
              <a:picLocks noChangeAspect="1"/>
            </p:cNvPicPr>
            <p:nvPr/>
          </p:nvPicPr>
          <p:blipFill>
            <a:blip r:embed="rId3"/>
            <a:srcRect t="12234" b="12234"/>
            <a:stretch>
              <a:fillRect/>
            </a:stretch>
          </p:blipFill>
          <p:spPr>
            <a:xfrm>
              <a:off x="0" y="0"/>
              <a:ext cx="22165145" cy="12556187"/>
            </a:xfrm>
            <a:prstGeom prst="rect">
              <a:avLst/>
            </a:prstGeom>
          </p:spPr>
        </p:pic>
      </p:grpSp>
      <p:grpSp>
        <p:nvGrpSpPr>
          <p:cNvPr id="4" name="Group 4"/>
          <p:cNvGrpSpPr/>
          <p:nvPr/>
        </p:nvGrpSpPr>
        <p:grpSpPr>
          <a:xfrm>
            <a:off x="9249969" y="2171700"/>
            <a:ext cx="9030410" cy="7936403"/>
            <a:chOff x="0" y="0"/>
            <a:chExt cx="2922073" cy="1452264"/>
          </a:xfrm>
        </p:grpSpPr>
        <p:sp>
          <p:nvSpPr>
            <p:cNvPr id="5" name="Freeform 5"/>
            <p:cNvSpPr/>
            <p:nvPr/>
          </p:nvSpPr>
          <p:spPr>
            <a:xfrm>
              <a:off x="0" y="0"/>
              <a:ext cx="2922073" cy="1452264"/>
            </a:xfrm>
            <a:custGeom>
              <a:avLst/>
              <a:gdLst/>
              <a:ahLst/>
              <a:cxnLst/>
              <a:rect l="l" t="t" r="r" b="b"/>
              <a:pathLst>
                <a:path w="2922073" h="1452264">
                  <a:moveTo>
                    <a:pt x="0" y="0"/>
                  </a:moveTo>
                  <a:lnTo>
                    <a:pt x="2922073" y="0"/>
                  </a:lnTo>
                  <a:lnTo>
                    <a:pt x="2922073" y="1452264"/>
                  </a:lnTo>
                  <a:lnTo>
                    <a:pt x="0" y="1452264"/>
                  </a:lnTo>
                  <a:close/>
                </a:path>
              </a:pathLst>
            </a:custGeom>
            <a:solidFill>
              <a:srgbClr val="3294D0"/>
            </a:solidFill>
          </p:spPr>
          <p:txBody>
            <a:bodyPr/>
            <a:lstStyle/>
            <a:p>
              <a:endParaRPr lang="en-GB"/>
            </a:p>
          </p:txBody>
        </p:sp>
        <p:sp>
          <p:nvSpPr>
            <p:cNvPr id="6" name="TextBox 6"/>
            <p:cNvSpPr txBox="1"/>
            <p:nvPr/>
          </p:nvSpPr>
          <p:spPr>
            <a:xfrm>
              <a:off x="0" y="-38100"/>
              <a:ext cx="2922073" cy="1490364"/>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10775570" y="1223743"/>
            <a:ext cx="5867949" cy="1000274"/>
          </a:xfrm>
          <a:prstGeom prst="rect">
            <a:avLst/>
          </a:prstGeom>
          <a:solidFill>
            <a:schemeClr val="tx1"/>
          </a:solidFill>
          <a:ln>
            <a:solidFill>
              <a:schemeClr val="tx1"/>
            </a:solidFill>
          </a:ln>
        </p:spPr>
        <p:txBody>
          <a:bodyPr lIns="0" tIns="0" rIns="0" bIns="0" rtlCol="0" anchor="t">
            <a:spAutoFit/>
          </a:bodyPr>
          <a:lstStyle/>
          <a:p>
            <a:pPr algn="ctr">
              <a:lnSpc>
                <a:spcPts val="7840"/>
              </a:lnSpc>
            </a:pPr>
            <a:r>
              <a:rPr lang="en-US" sz="7200" b="1">
                <a:solidFill>
                  <a:srgbClr val="FFFFFF"/>
                </a:solidFill>
                <a:latin typeface="Century Gothic" panose="020B0502020202020204" pitchFamily="34" charset="0"/>
              </a:rPr>
              <a:t>Disclaimer</a:t>
            </a:r>
          </a:p>
        </p:txBody>
      </p:sp>
      <p:sp>
        <p:nvSpPr>
          <p:cNvPr id="8" name="TextBox 8"/>
          <p:cNvSpPr txBox="1"/>
          <p:nvPr/>
        </p:nvSpPr>
        <p:spPr>
          <a:xfrm>
            <a:off x="9318429" y="2184782"/>
            <a:ext cx="8850691" cy="8402300"/>
          </a:xfrm>
          <a:prstGeom prst="rect">
            <a:avLst/>
          </a:prstGeom>
        </p:spPr>
        <p:txBody>
          <a:bodyPr wrap="square" lIns="0" tIns="0" rIns="0" bIns="0" rtlCol="0" anchor="t">
            <a:spAutoFit/>
          </a:bodyPr>
          <a:lstStyle/>
          <a:p>
            <a:r>
              <a:rPr lang="en-US" sz="1950">
                <a:solidFill>
                  <a:srgbClr val="FFFFFF"/>
                </a:solidFill>
                <a:latin typeface="Century Gothic" panose="020B0502020202020204" pitchFamily="34" charset="0"/>
              </a:rPr>
              <a:t>The information provided in this presentation is based on our own knowledge and research from various sources on the internet. While we have made every effort to ensure that the information presented is accurate and up-to-date, we cannot guarantee that it is completely error-free or that it will remain accurate over time. Therefore, we cannot be held liable for any errors, omissions, or inaccuracies in the information presented in this presentation. We encourage you to do your own research and verify the information presented before making any decisions based on it.</a:t>
            </a:r>
          </a:p>
          <a:p>
            <a:endParaRPr lang="en-US" sz="1950">
              <a:solidFill>
                <a:srgbClr val="FFFFFF"/>
              </a:solidFill>
              <a:latin typeface="Century Gothic" panose="020B0502020202020204" pitchFamily="34" charset="0"/>
            </a:endParaRPr>
          </a:p>
          <a:p>
            <a:r>
              <a:rPr lang="en-GB" sz="1950">
                <a:solidFill>
                  <a:srgbClr val="FFFFFF"/>
                </a:solidFill>
                <a:latin typeface="Century Gothic" panose="020B0502020202020204" pitchFamily="34" charset="0"/>
              </a:rPr>
              <a:t>We are business advisers, not AI specialists. The content we share today is for educational and demonstration purposes only. Information is drawn from personal experience, anecdotal insights, and publicly available sources. While we aim to provide useful guidance, the AI landscape evolves rapidly, and details may change quickly. Some examples or tools shown may already be out of date, altered, or discontinued. Certain features we mention may only be available in paid versions of software, or may later become restricted. Free tools and services can also change their terms, pricing, or availability without notice. Nothing in this workshop should be taken as absolute fact, legal advice, or technical instruction. We encourage all participants to conduct their own research and verify information independently. Before making decisions for your business, always double-check details with trusted, up-to-date sources. The aim of this workshop is to spark ideas, build awareness, and encourage exploration—not to provide final answers. Responsibility for how you apply these insights rests with you as the business owner or decision-maker.</a:t>
            </a:r>
            <a:endParaRPr lang="en-US" sz="1950">
              <a:solidFill>
                <a:srgbClr val="FFFFFF"/>
              </a:solidFill>
              <a:latin typeface="Century Gothic" panose="020B0502020202020204" pitchFamily="34" charset="0"/>
            </a:endParaRPr>
          </a:p>
          <a:p>
            <a:endParaRPr lang="en-US" sz="1950">
              <a:solidFill>
                <a:srgbClr val="FFFFFF"/>
              </a:solidFill>
              <a:latin typeface="Century Gothic" panose="020B0502020202020204" pitchFamily="34" charset="0"/>
            </a:endParaRPr>
          </a:p>
        </p:txBody>
      </p:sp>
      <p:sp>
        <p:nvSpPr>
          <p:cNvPr id="9" name="Freeform 3">
            <a:extLst>
              <a:ext uri="{FF2B5EF4-FFF2-40B4-BE49-F238E27FC236}">
                <a16:creationId xmlns:a16="http://schemas.microsoft.com/office/drawing/2014/main" id="{4E21E028-1CE0-1ECC-55B4-22F3EA0EEAFA}"/>
              </a:ext>
            </a:extLst>
          </p:cNvPr>
          <p:cNvSpPr/>
          <p:nvPr/>
        </p:nvSpPr>
        <p:spPr>
          <a:xfrm>
            <a:off x="13487400" y="114300"/>
            <a:ext cx="4681720" cy="942975"/>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4"/>
            <a:stretch>
              <a:fillRect/>
            </a:stretch>
          </a:blipFill>
        </p:spPr>
        <p:txBody>
          <a:bodyPr/>
          <a:lstStyle/>
          <a:p>
            <a:endParaRPr lang="en-GB"/>
          </a:p>
        </p:txBody>
      </p:sp>
      <p:grpSp>
        <p:nvGrpSpPr>
          <p:cNvPr id="10" name="Group 3">
            <a:extLst>
              <a:ext uri="{FF2B5EF4-FFF2-40B4-BE49-F238E27FC236}">
                <a16:creationId xmlns:a16="http://schemas.microsoft.com/office/drawing/2014/main" id="{67C85687-8E45-08FE-7348-2657AE5FF51C}"/>
              </a:ext>
            </a:extLst>
          </p:cNvPr>
          <p:cNvGrpSpPr/>
          <p:nvPr/>
        </p:nvGrpSpPr>
        <p:grpSpPr>
          <a:xfrm>
            <a:off x="-114901" y="0"/>
            <a:ext cx="9411302" cy="6896100"/>
            <a:chOff x="0" y="0"/>
            <a:chExt cx="970277" cy="698500"/>
          </a:xfrm>
        </p:grpSpPr>
        <p:sp>
          <p:nvSpPr>
            <p:cNvPr id="11" name="Freeform 4">
              <a:extLst>
                <a:ext uri="{FF2B5EF4-FFF2-40B4-BE49-F238E27FC236}">
                  <a16:creationId xmlns:a16="http://schemas.microsoft.com/office/drawing/2014/main" id="{B019FA63-B12B-05CA-52CC-8C870A6FBC52}"/>
                </a:ext>
              </a:extLst>
            </p:cNvPr>
            <p:cNvSpPr/>
            <p:nvPr/>
          </p:nvSpPr>
          <p:spPr>
            <a:xfrm>
              <a:off x="4788" y="0"/>
              <a:ext cx="960702" cy="698500"/>
            </a:xfrm>
            <a:custGeom>
              <a:avLst/>
              <a:gdLst/>
              <a:ahLst/>
              <a:cxnLst/>
              <a:rect l="l" t="t" r="r" b="b"/>
              <a:pathLst>
                <a:path w="960702" h="698500">
                  <a:moveTo>
                    <a:pt x="952951" y="370800"/>
                  </a:moveTo>
                  <a:lnTo>
                    <a:pt x="774827" y="676950"/>
                  </a:lnTo>
                  <a:cubicBezTo>
                    <a:pt x="767064" y="690292"/>
                    <a:pt x="752793" y="698500"/>
                    <a:pt x="737356" y="698500"/>
                  </a:cubicBezTo>
                  <a:lnTo>
                    <a:pt x="223344" y="698500"/>
                  </a:lnTo>
                  <a:cubicBezTo>
                    <a:pt x="207908" y="698500"/>
                    <a:pt x="193636" y="690292"/>
                    <a:pt x="185874" y="676950"/>
                  </a:cubicBezTo>
                  <a:lnTo>
                    <a:pt x="7750" y="370800"/>
                  </a:lnTo>
                  <a:cubicBezTo>
                    <a:pt x="0" y="357479"/>
                    <a:pt x="0" y="341021"/>
                    <a:pt x="7750" y="327700"/>
                  </a:cubicBezTo>
                  <a:lnTo>
                    <a:pt x="185874" y="21550"/>
                  </a:lnTo>
                  <a:cubicBezTo>
                    <a:pt x="193636" y="8208"/>
                    <a:pt x="207908" y="0"/>
                    <a:pt x="223344" y="0"/>
                  </a:cubicBezTo>
                  <a:lnTo>
                    <a:pt x="737356" y="0"/>
                  </a:lnTo>
                  <a:cubicBezTo>
                    <a:pt x="752793" y="0"/>
                    <a:pt x="767064" y="8208"/>
                    <a:pt x="774827" y="21550"/>
                  </a:cubicBezTo>
                  <a:lnTo>
                    <a:pt x="952951" y="327700"/>
                  </a:lnTo>
                  <a:cubicBezTo>
                    <a:pt x="960701" y="341021"/>
                    <a:pt x="960701" y="357479"/>
                    <a:pt x="952951" y="370800"/>
                  </a:cubicBezTo>
                  <a:close/>
                </a:path>
              </a:pathLst>
            </a:custGeom>
            <a:blipFill>
              <a:blip r:embed="rId5"/>
              <a:stretch>
                <a:fillRect l="-4785" r="-4785"/>
              </a:stretch>
            </a:blipFill>
          </p:spPr>
          <p:txBody>
            <a:bodyPr/>
            <a:lstStyle/>
            <a:p>
              <a:endParaRPr lang="en-GB"/>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695432" y="315430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a:p>
        </p:txBody>
      </p:sp>
      <p:sp>
        <p:nvSpPr>
          <p:cNvPr id="6" name="Freeform 6"/>
          <p:cNvSpPr/>
          <p:nvPr/>
        </p:nvSpPr>
        <p:spPr>
          <a:xfrm>
            <a:off x="1318901" y="137423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TextBox 7"/>
          <p:cNvSpPr txBox="1"/>
          <p:nvPr/>
        </p:nvSpPr>
        <p:spPr>
          <a:xfrm>
            <a:off x="9144000" y="3364956"/>
            <a:ext cx="8933550" cy="613410"/>
          </a:xfrm>
          <a:prstGeom prst="rect">
            <a:avLst/>
          </a:prstGeom>
        </p:spPr>
        <p:txBody>
          <a:bodyPr lIns="0" tIns="0" rIns="0" bIns="0" rtlCol="0" anchor="t">
            <a:spAutoFit/>
          </a:bodyPr>
          <a:lstStyle/>
          <a:p>
            <a:pPr algn="l">
              <a:lnSpc>
                <a:spcPts val="5039"/>
              </a:lnSpc>
            </a:pPr>
            <a:r>
              <a:rPr lang="en-US" sz="3599" b="1">
                <a:solidFill>
                  <a:srgbClr val="FFFFFF"/>
                </a:solidFill>
                <a:latin typeface="Century Gothic Paneuropean Bold"/>
                <a:ea typeface="Century Gothic Paneuropean Bold"/>
                <a:cs typeface="Century Gothic Paneuropean Bold"/>
                <a:sym typeface="Century Gothic Paneuropean Bold"/>
              </a:rPr>
              <a:t>AI Across 18 Business Areas – Part 2</a:t>
            </a:r>
          </a:p>
        </p:txBody>
      </p:sp>
      <p:sp>
        <p:nvSpPr>
          <p:cNvPr id="8" name="TextBox 8"/>
          <p:cNvSpPr txBox="1"/>
          <p:nvPr/>
        </p:nvSpPr>
        <p:spPr>
          <a:xfrm>
            <a:off x="8953260" y="4756184"/>
            <a:ext cx="9124289" cy="4812023"/>
          </a:xfrm>
          <a:prstGeom prst="rect">
            <a:avLst/>
          </a:prstGeom>
        </p:spPr>
        <p:txBody>
          <a:bodyPr lIns="0" tIns="0" rIns="0" bIns="0" rtlCol="0" anchor="t">
            <a:spAutoFit/>
          </a:bodyPr>
          <a:lstStyle/>
          <a:p>
            <a:pPr algn="l">
              <a:lnSpc>
                <a:spcPts val="4200"/>
              </a:lnSpc>
            </a:pPr>
            <a:r>
              <a:rPr lang="en-US" sz="3000" b="1" dirty="0">
                <a:solidFill>
                  <a:srgbClr val="FFFFFF"/>
                </a:solidFill>
                <a:latin typeface="Century Gothic Paneuropean Bold"/>
                <a:ea typeface="Century Gothic Paneuropean Bold"/>
                <a:cs typeface="Century Gothic Paneuropean Bold"/>
                <a:sym typeface="Century Gothic Paneuropean Bold"/>
              </a:rPr>
              <a:t>Sales – Objection handling, scripts</a:t>
            </a:r>
          </a:p>
          <a:p>
            <a:pPr algn="l">
              <a:lnSpc>
                <a:spcPts val="4200"/>
              </a:lnSpc>
            </a:pPr>
            <a:endParaRPr lang="en-US" sz="3000" b="1" dirty="0">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US" sz="3000" b="1" dirty="0">
                <a:solidFill>
                  <a:srgbClr val="FFFFFF"/>
                </a:solidFill>
                <a:latin typeface="Century Gothic Paneuropean Bold"/>
                <a:ea typeface="Century Gothic Paneuropean Bold"/>
                <a:cs typeface="Century Gothic Paneuropean Bold"/>
                <a:sym typeface="Century Gothic Paneuropean Bold"/>
              </a:rPr>
              <a:t>Marketing – Strategy prompts</a:t>
            </a:r>
          </a:p>
          <a:p>
            <a:pPr algn="l">
              <a:lnSpc>
                <a:spcPts val="4200"/>
              </a:lnSpc>
            </a:pPr>
            <a:endParaRPr lang="en-US" sz="3000" b="1" dirty="0">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US" sz="3000" b="1" dirty="0">
                <a:solidFill>
                  <a:srgbClr val="FFFFFF"/>
                </a:solidFill>
                <a:latin typeface="Century Gothic Paneuropean Bold"/>
                <a:ea typeface="Century Gothic Paneuropean Bold"/>
                <a:cs typeface="Century Gothic Paneuropean Bold"/>
                <a:sym typeface="Century Gothic Paneuropean Bold"/>
              </a:rPr>
              <a:t>Social Media – Canva auto-post, META Business Suite</a:t>
            </a:r>
          </a:p>
          <a:p>
            <a:pPr algn="l">
              <a:lnSpc>
                <a:spcPts val="4200"/>
              </a:lnSpc>
            </a:pPr>
            <a:endParaRPr lang="en-US" sz="3000" b="1" dirty="0">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US" sz="3000" b="1" dirty="0">
                <a:solidFill>
                  <a:srgbClr val="FFFFFF"/>
                </a:solidFill>
                <a:latin typeface="Century Gothic Paneuropean Bold"/>
                <a:ea typeface="Century Gothic Paneuropean Bold"/>
                <a:cs typeface="Century Gothic Paneuropean Bold"/>
                <a:sym typeface="Century Gothic Paneuropean Bold"/>
              </a:rPr>
              <a:t>Digital Marketing – Ad copy, SEO analysis</a:t>
            </a:r>
          </a:p>
          <a:p>
            <a:pPr algn="l">
              <a:lnSpc>
                <a:spcPts val="4200"/>
              </a:lnSpc>
              <a:spcBef>
                <a:spcPct val="0"/>
              </a:spcBef>
            </a:pPr>
            <a:endParaRPr lang="en-US" sz="3000" b="1" dirty="0">
              <a:solidFill>
                <a:srgbClr val="FFFFFF"/>
              </a:solidFill>
              <a:latin typeface="Century Gothic Paneuropean Bold"/>
              <a:ea typeface="Century Gothic Paneuropean Bold"/>
              <a:cs typeface="Century Gothic Paneuropean Bold"/>
              <a:sym typeface="Century Gothic Paneuropean Bo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695432" y="3125000"/>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a:p>
        </p:txBody>
      </p:sp>
      <p:sp>
        <p:nvSpPr>
          <p:cNvPr id="6" name="Freeform 6"/>
          <p:cNvSpPr/>
          <p:nvPr/>
        </p:nvSpPr>
        <p:spPr>
          <a:xfrm>
            <a:off x="1167995" y="1920966"/>
            <a:ext cx="5143500" cy="4114800"/>
          </a:xfrm>
          <a:custGeom>
            <a:avLst/>
            <a:gdLst/>
            <a:ahLst/>
            <a:cxnLst/>
            <a:rect l="l" t="t" r="r" b="b"/>
            <a:pathLst>
              <a:path w="5143500" h="4114800">
                <a:moveTo>
                  <a:pt x="0" y="0"/>
                </a:moveTo>
                <a:lnTo>
                  <a:pt x="5143500" y="0"/>
                </a:lnTo>
                <a:lnTo>
                  <a:pt x="51435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TextBox 7"/>
          <p:cNvSpPr txBox="1"/>
          <p:nvPr/>
        </p:nvSpPr>
        <p:spPr>
          <a:xfrm>
            <a:off x="9144000" y="3364956"/>
            <a:ext cx="8933550" cy="613410"/>
          </a:xfrm>
          <a:prstGeom prst="rect">
            <a:avLst/>
          </a:prstGeom>
        </p:spPr>
        <p:txBody>
          <a:bodyPr lIns="0" tIns="0" rIns="0" bIns="0" rtlCol="0" anchor="t">
            <a:spAutoFit/>
          </a:bodyPr>
          <a:lstStyle/>
          <a:p>
            <a:pPr algn="l">
              <a:lnSpc>
                <a:spcPts val="5039"/>
              </a:lnSpc>
            </a:pPr>
            <a:r>
              <a:rPr lang="en-US" sz="3599" b="1">
                <a:solidFill>
                  <a:srgbClr val="FFFFFF"/>
                </a:solidFill>
                <a:latin typeface="Century Gothic Paneuropean Bold"/>
                <a:ea typeface="Century Gothic Paneuropean Bold"/>
                <a:cs typeface="Century Gothic Paneuropean Bold"/>
                <a:sym typeface="Century Gothic Paneuropean Bold"/>
              </a:rPr>
              <a:t>AI Across 18 Business Areas – Part 3</a:t>
            </a:r>
          </a:p>
        </p:txBody>
      </p:sp>
      <p:sp>
        <p:nvSpPr>
          <p:cNvPr id="8" name="TextBox 8"/>
          <p:cNvSpPr txBox="1"/>
          <p:nvPr/>
        </p:nvSpPr>
        <p:spPr>
          <a:xfrm>
            <a:off x="8953260" y="4756184"/>
            <a:ext cx="9124289" cy="4248150"/>
          </a:xfrm>
          <a:prstGeom prst="rect">
            <a:avLst/>
          </a:prstGeom>
        </p:spPr>
        <p:txBody>
          <a:bodyPr lIns="0" tIns="0" rIns="0" bIns="0" rtlCol="0" anchor="t">
            <a:spAutoFit/>
          </a:bodyPr>
          <a:lstStyle/>
          <a:p>
            <a:pPr algn="l">
              <a:lnSpc>
                <a:spcPts val="4200"/>
              </a:lnSpc>
            </a:pPr>
            <a:r>
              <a:rPr lang="en-US" sz="3000" b="1">
                <a:solidFill>
                  <a:srgbClr val="FFFFFF"/>
                </a:solidFill>
                <a:latin typeface="Century Gothic Paneuropean Bold"/>
                <a:ea typeface="Century Gothic Paneuropean Bold"/>
                <a:cs typeface="Century Gothic Paneuropean Bold"/>
                <a:sym typeface="Century Gothic Paneuropean Bold"/>
              </a:rPr>
              <a:t>Risk – Create draft policies</a:t>
            </a:r>
          </a:p>
          <a:p>
            <a:pPr algn="l">
              <a:lnSpc>
                <a:spcPts val="4200"/>
              </a:lnSpc>
            </a:pPr>
            <a:endParaRPr lang="en-US" sz="3000" b="1">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US" sz="3000" b="1">
                <a:solidFill>
                  <a:srgbClr val="FFFFFF"/>
                </a:solidFill>
                <a:latin typeface="Century Gothic Paneuropean Bold"/>
                <a:ea typeface="Century Gothic Paneuropean Bold"/>
                <a:cs typeface="Century Gothic Paneuropean Bold"/>
                <a:sym typeface="Century Gothic Paneuropean Bold"/>
              </a:rPr>
              <a:t>HMRC – FAQ answers via AI</a:t>
            </a:r>
          </a:p>
          <a:p>
            <a:pPr algn="l">
              <a:lnSpc>
                <a:spcPts val="4200"/>
              </a:lnSpc>
            </a:pPr>
            <a:endParaRPr lang="en-US" sz="3000" b="1">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US" sz="3000" b="1">
                <a:solidFill>
                  <a:srgbClr val="FFFFFF"/>
                </a:solidFill>
                <a:latin typeface="Century Gothic Paneuropean Bold"/>
                <a:ea typeface="Century Gothic Paneuropean Bold"/>
                <a:cs typeface="Century Gothic Paneuropean Bold"/>
                <a:sym typeface="Century Gothic Paneuropean Bold"/>
              </a:rPr>
              <a:t>Websites – Generate content, structure</a:t>
            </a:r>
          </a:p>
          <a:p>
            <a:pPr algn="l">
              <a:lnSpc>
                <a:spcPts val="4200"/>
              </a:lnSpc>
            </a:pPr>
            <a:endParaRPr lang="en-US" sz="3000" b="1">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US" sz="3000" b="1">
                <a:solidFill>
                  <a:srgbClr val="FFFFFF"/>
                </a:solidFill>
                <a:latin typeface="Century Gothic Paneuropean Bold"/>
                <a:ea typeface="Century Gothic Paneuropean Bold"/>
                <a:cs typeface="Century Gothic Paneuropean Bold"/>
                <a:sym typeface="Century Gothic Paneuropean Bold"/>
              </a:rPr>
              <a:t>Web Design – Template guidance via Canva</a:t>
            </a:r>
          </a:p>
          <a:p>
            <a:pPr algn="l">
              <a:lnSpc>
                <a:spcPts val="4200"/>
              </a:lnSpc>
              <a:spcBef>
                <a:spcPct val="0"/>
              </a:spcBef>
            </a:pPr>
            <a:endParaRPr lang="en-US" sz="3000" b="1">
              <a:solidFill>
                <a:srgbClr val="FFFFFF"/>
              </a:solidFill>
              <a:latin typeface="Century Gothic Paneuropean Bold"/>
              <a:ea typeface="Century Gothic Paneuropean Bold"/>
              <a:cs typeface="Century Gothic Paneuropean Bold"/>
              <a:sym typeface="Century Gothic Paneuropean Bo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689570" y="3157238"/>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a:p>
        </p:txBody>
      </p:sp>
      <p:sp>
        <p:nvSpPr>
          <p:cNvPr id="6" name="Freeform 6"/>
          <p:cNvSpPr/>
          <p:nvPr/>
        </p:nvSpPr>
        <p:spPr>
          <a:xfrm>
            <a:off x="1367531" y="2390816"/>
            <a:ext cx="4017541" cy="4114800"/>
          </a:xfrm>
          <a:custGeom>
            <a:avLst/>
            <a:gdLst/>
            <a:ahLst/>
            <a:cxnLst/>
            <a:rect l="l" t="t" r="r" b="b"/>
            <a:pathLst>
              <a:path w="4017541" h="4114800">
                <a:moveTo>
                  <a:pt x="0" y="0"/>
                </a:moveTo>
                <a:lnTo>
                  <a:pt x="4017541" y="0"/>
                </a:lnTo>
                <a:lnTo>
                  <a:pt x="401754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TextBox 7"/>
          <p:cNvSpPr txBox="1"/>
          <p:nvPr/>
        </p:nvSpPr>
        <p:spPr>
          <a:xfrm>
            <a:off x="9144000" y="3364956"/>
            <a:ext cx="8933550" cy="613410"/>
          </a:xfrm>
          <a:prstGeom prst="rect">
            <a:avLst/>
          </a:prstGeom>
        </p:spPr>
        <p:txBody>
          <a:bodyPr lIns="0" tIns="0" rIns="0" bIns="0" rtlCol="0" anchor="t">
            <a:spAutoFit/>
          </a:bodyPr>
          <a:lstStyle/>
          <a:p>
            <a:pPr algn="l">
              <a:lnSpc>
                <a:spcPts val="5039"/>
              </a:lnSpc>
            </a:pPr>
            <a:r>
              <a:rPr lang="en-US" sz="3599" b="1">
                <a:solidFill>
                  <a:srgbClr val="FFFFFF"/>
                </a:solidFill>
                <a:latin typeface="Century Gothic Paneuropean Bold"/>
                <a:ea typeface="Century Gothic Paneuropean Bold"/>
                <a:cs typeface="Century Gothic Paneuropean Bold"/>
                <a:sym typeface="Century Gothic Paneuropean Bold"/>
              </a:rPr>
              <a:t>AI Across 18 Business Areas – Part 4</a:t>
            </a:r>
          </a:p>
        </p:txBody>
      </p:sp>
      <p:sp>
        <p:nvSpPr>
          <p:cNvPr id="8" name="TextBox 8"/>
          <p:cNvSpPr txBox="1"/>
          <p:nvPr/>
        </p:nvSpPr>
        <p:spPr>
          <a:xfrm>
            <a:off x="8953260" y="4756184"/>
            <a:ext cx="9124289" cy="4248150"/>
          </a:xfrm>
          <a:prstGeom prst="rect">
            <a:avLst/>
          </a:prstGeom>
        </p:spPr>
        <p:txBody>
          <a:bodyPr lIns="0" tIns="0" rIns="0" bIns="0" rtlCol="0" anchor="t">
            <a:spAutoFit/>
          </a:bodyPr>
          <a:lstStyle/>
          <a:p>
            <a:pPr algn="l">
              <a:lnSpc>
                <a:spcPts val="4200"/>
              </a:lnSpc>
            </a:pPr>
            <a:r>
              <a:rPr lang="en-US" sz="3000" b="1">
                <a:solidFill>
                  <a:srgbClr val="FFFFFF"/>
                </a:solidFill>
                <a:latin typeface="Century Gothic Paneuropean Bold"/>
                <a:ea typeface="Century Gothic Paneuropean Bold"/>
                <a:cs typeface="Century Gothic Paneuropean Bold"/>
                <a:sym typeface="Century Gothic Paneuropean Bold"/>
              </a:rPr>
              <a:t>Business Skills – Ask AI for business terms</a:t>
            </a:r>
          </a:p>
          <a:p>
            <a:pPr algn="l">
              <a:lnSpc>
                <a:spcPts val="4200"/>
              </a:lnSpc>
            </a:pPr>
            <a:endParaRPr lang="en-US" sz="3000" b="1">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US" sz="3000" b="1">
                <a:solidFill>
                  <a:srgbClr val="FFFFFF"/>
                </a:solidFill>
                <a:latin typeface="Century Gothic Paneuropean Bold"/>
                <a:ea typeface="Century Gothic Paneuropean Bold"/>
                <a:cs typeface="Century Gothic Paneuropean Bold"/>
                <a:sym typeface="Century Gothic Paneuropean Bold"/>
              </a:rPr>
              <a:t>Growth – Test new ideas</a:t>
            </a:r>
          </a:p>
          <a:p>
            <a:pPr algn="l">
              <a:lnSpc>
                <a:spcPts val="4200"/>
              </a:lnSpc>
            </a:pPr>
            <a:endParaRPr lang="en-US" sz="3000" b="1">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US" sz="3000" b="1">
                <a:solidFill>
                  <a:srgbClr val="FFFFFF"/>
                </a:solidFill>
                <a:latin typeface="Century Gothic Paneuropean Bold"/>
                <a:ea typeface="Century Gothic Paneuropean Bold"/>
                <a:cs typeface="Century Gothic Paneuropean Bold"/>
                <a:sym typeface="Century Gothic Paneuropean Bold"/>
              </a:rPr>
              <a:t>Health – Reduce admin stress</a:t>
            </a:r>
          </a:p>
          <a:p>
            <a:pPr algn="l">
              <a:lnSpc>
                <a:spcPts val="4200"/>
              </a:lnSpc>
            </a:pPr>
            <a:endParaRPr lang="en-US" sz="3000" b="1">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US" sz="3000" b="1">
                <a:solidFill>
                  <a:srgbClr val="FFFFFF"/>
                </a:solidFill>
                <a:latin typeface="Century Gothic Paneuropean Bold"/>
                <a:ea typeface="Century Gothic Paneuropean Bold"/>
                <a:cs typeface="Century Gothic Paneuropean Bold"/>
                <a:sym typeface="Century Gothic Paneuropean Bold"/>
              </a:rPr>
              <a:t>Celebration – Create reports, recaps, visuals</a:t>
            </a:r>
          </a:p>
          <a:p>
            <a:pPr algn="l">
              <a:lnSpc>
                <a:spcPts val="4200"/>
              </a:lnSpc>
              <a:spcBef>
                <a:spcPct val="0"/>
              </a:spcBef>
            </a:pPr>
            <a:endParaRPr lang="en-US" sz="3000" b="1">
              <a:solidFill>
                <a:srgbClr val="FFFFFF"/>
              </a:solidFill>
              <a:latin typeface="Century Gothic Paneuropean Bold"/>
              <a:ea typeface="Century Gothic Paneuropean Bold"/>
              <a:cs typeface="Century Gothic Paneuropean Bold"/>
              <a:sym typeface="Century Gothic Paneuropean Bo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Freeform 2"/>
          <p:cNvSpPr/>
          <p:nvPr/>
        </p:nvSpPr>
        <p:spPr>
          <a:xfrm>
            <a:off x="1028700" y="1099838"/>
            <a:ext cx="4812632" cy="4114800"/>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TextBox 3"/>
          <p:cNvSpPr txBox="1"/>
          <p:nvPr/>
        </p:nvSpPr>
        <p:spPr>
          <a:xfrm>
            <a:off x="5975117" y="1645193"/>
            <a:ext cx="12005407" cy="1052197"/>
          </a:xfrm>
          <a:prstGeom prst="rect">
            <a:avLst/>
          </a:prstGeom>
        </p:spPr>
        <p:txBody>
          <a:bodyPr lIns="0" tIns="0" rIns="0" bIns="0" rtlCol="0" anchor="t">
            <a:spAutoFit/>
          </a:bodyPr>
          <a:lstStyle/>
          <a:p>
            <a:pPr algn="l">
              <a:lnSpc>
                <a:spcPts val="8679"/>
              </a:lnSpc>
            </a:pPr>
            <a:r>
              <a:rPr lang="en-US" sz="6199">
                <a:solidFill>
                  <a:srgbClr val="FFFFFF"/>
                </a:solidFill>
                <a:latin typeface="Century Gothic Paneuropean"/>
                <a:ea typeface="Century Gothic Paneuropean"/>
                <a:cs typeface="Century Gothic Paneuropean"/>
                <a:sym typeface="Century Gothic Paneuropean"/>
              </a:rPr>
              <a:t>Group Actvitity</a:t>
            </a:r>
          </a:p>
        </p:txBody>
      </p:sp>
      <p:sp>
        <p:nvSpPr>
          <p:cNvPr id="4" name="Freeform 4"/>
          <p:cNvSpPr/>
          <p:nvPr/>
        </p:nvSpPr>
        <p:spPr>
          <a:xfrm>
            <a:off x="12122462" y="431801"/>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5"/>
            <a:stretch>
              <a:fillRect/>
            </a:stretch>
          </a:blipFill>
        </p:spPr>
        <p:txBody>
          <a:bodyPr/>
          <a:lstStyle/>
          <a:p>
            <a:endParaRPr lang="en-GB"/>
          </a:p>
        </p:txBody>
      </p:sp>
      <p:sp>
        <p:nvSpPr>
          <p:cNvPr id="5" name="TextBox 5"/>
          <p:cNvSpPr txBox="1"/>
          <p:nvPr/>
        </p:nvSpPr>
        <p:spPr>
          <a:xfrm>
            <a:off x="7380740" y="2949712"/>
            <a:ext cx="9878560" cy="5604693"/>
          </a:xfrm>
          <a:prstGeom prst="rect">
            <a:avLst/>
          </a:prstGeom>
        </p:spPr>
        <p:txBody>
          <a:bodyPr lIns="0" tIns="0" rIns="0" bIns="0" rtlCol="0" anchor="t">
            <a:spAutoFit/>
          </a:bodyPr>
          <a:lstStyle/>
          <a:p>
            <a:pPr algn="just">
              <a:lnSpc>
                <a:spcPts val="5599"/>
              </a:lnSpc>
            </a:pPr>
            <a:r>
              <a:rPr lang="en-US" sz="3999" b="1">
                <a:solidFill>
                  <a:srgbClr val="FFFFFF"/>
                </a:solidFill>
                <a:latin typeface="Century Gothic Paneuropean Bold"/>
                <a:ea typeface="Century Gothic Paneuropean Bold"/>
                <a:cs typeface="Century Gothic Paneuropean Bold"/>
                <a:sym typeface="Century Gothic Paneuropean Bold"/>
              </a:rPr>
              <a:t>•Pick a business type (e.g. dog walker)</a:t>
            </a:r>
          </a:p>
          <a:p>
            <a:pPr algn="just">
              <a:lnSpc>
                <a:spcPts val="5599"/>
              </a:lnSpc>
            </a:pPr>
            <a:endParaRPr lang="en-US" sz="3999" b="1">
              <a:solidFill>
                <a:srgbClr val="FFFFFF"/>
              </a:solidFill>
              <a:latin typeface="Century Gothic Paneuropean Bold"/>
              <a:ea typeface="Century Gothic Paneuropean Bold"/>
              <a:cs typeface="Century Gothic Paneuropean Bold"/>
              <a:sym typeface="Century Gothic Paneuropean Bold"/>
            </a:endParaRPr>
          </a:p>
          <a:p>
            <a:pPr algn="just">
              <a:lnSpc>
                <a:spcPts val="5599"/>
              </a:lnSpc>
            </a:pPr>
            <a:r>
              <a:rPr lang="en-US" sz="3999" b="1">
                <a:solidFill>
                  <a:srgbClr val="FFFFFF"/>
                </a:solidFill>
                <a:latin typeface="Century Gothic Paneuropean Bold"/>
                <a:ea typeface="Century Gothic Paneuropean Bold"/>
                <a:cs typeface="Century Gothic Paneuropean Bold"/>
                <a:sym typeface="Century Gothic Paneuropean Bold"/>
              </a:rPr>
              <a:t>•Problem: No time for social posts</a:t>
            </a:r>
          </a:p>
          <a:p>
            <a:pPr algn="just">
              <a:lnSpc>
                <a:spcPts val="5599"/>
              </a:lnSpc>
            </a:pPr>
            <a:endParaRPr lang="en-US" sz="3999" b="1">
              <a:solidFill>
                <a:srgbClr val="FFFFFF"/>
              </a:solidFill>
              <a:latin typeface="Century Gothic Paneuropean Bold"/>
              <a:ea typeface="Century Gothic Paneuropean Bold"/>
              <a:cs typeface="Century Gothic Paneuropean Bold"/>
              <a:sym typeface="Century Gothic Paneuropean Bold"/>
            </a:endParaRPr>
          </a:p>
          <a:p>
            <a:pPr algn="just">
              <a:lnSpc>
                <a:spcPts val="5599"/>
              </a:lnSpc>
              <a:spcBef>
                <a:spcPct val="0"/>
              </a:spcBef>
            </a:pPr>
            <a:r>
              <a:rPr lang="en-US" sz="3999" b="1">
                <a:solidFill>
                  <a:srgbClr val="FFFFFF"/>
                </a:solidFill>
                <a:latin typeface="Century Gothic Paneuropean Bold"/>
                <a:ea typeface="Century Gothic Paneuropean Bold"/>
                <a:cs typeface="Century Gothic Paneuropean Bold"/>
                <a:sym typeface="Century Gothic Paneuropean Bold"/>
              </a:rPr>
              <a:t>•Tool: Canva + ChatGPT</a:t>
            </a:r>
          </a:p>
          <a:p>
            <a:pPr algn="just">
              <a:lnSpc>
                <a:spcPts val="5599"/>
              </a:lnSpc>
              <a:spcBef>
                <a:spcPct val="0"/>
              </a:spcBef>
            </a:pPr>
            <a:endParaRPr lang="en-US" sz="3999" b="1">
              <a:solidFill>
                <a:srgbClr val="FFFFFF"/>
              </a:solidFill>
              <a:latin typeface="Century Gothic Paneuropean Bold"/>
              <a:ea typeface="Century Gothic Paneuropean Bold"/>
              <a:cs typeface="Century Gothic Paneuropean Bold"/>
              <a:sym typeface="Century Gothic Paneuropean Bold"/>
            </a:endParaRPr>
          </a:p>
          <a:p>
            <a:pPr algn="just">
              <a:lnSpc>
                <a:spcPts val="5599"/>
              </a:lnSpc>
              <a:spcBef>
                <a:spcPct val="0"/>
              </a:spcBef>
            </a:pPr>
            <a:r>
              <a:rPr lang="en-US" sz="3999" b="1">
                <a:solidFill>
                  <a:srgbClr val="FFFFFF"/>
                </a:solidFill>
                <a:latin typeface="Century Gothic Paneuropean Bold"/>
                <a:ea typeface="Century Gothic Paneuropean Bold"/>
                <a:cs typeface="Century Gothic Paneuropean Bold"/>
                <a:sym typeface="Century Gothic Paneuropean Bold"/>
              </a:rPr>
              <a:t>•Result: Schedule 4 posts in 10 mins</a:t>
            </a:r>
          </a:p>
          <a:p>
            <a:pPr algn="just">
              <a:lnSpc>
                <a:spcPts val="5599"/>
              </a:lnSpc>
            </a:pPr>
            <a:endParaRPr lang="en-US" sz="3999" b="1">
              <a:solidFill>
                <a:srgbClr val="FFFFFF"/>
              </a:solidFill>
              <a:latin typeface="Century Gothic Paneuropean Bold"/>
              <a:ea typeface="Century Gothic Paneuropean Bold"/>
              <a:cs typeface="Century Gothic Paneuropean Bold"/>
              <a:sym typeface="Century Gothic Paneuropean Bo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695432" y="315430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a:p>
        </p:txBody>
      </p:sp>
      <p:sp>
        <p:nvSpPr>
          <p:cNvPr id="6" name="Freeform 6"/>
          <p:cNvSpPr/>
          <p:nvPr/>
        </p:nvSpPr>
        <p:spPr>
          <a:xfrm>
            <a:off x="1028700" y="852093"/>
            <a:ext cx="4384126" cy="4071757"/>
          </a:xfrm>
          <a:custGeom>
            <a:avLst/>
            <a:gdLst/>
            <a:ahLst/>
            <a:cxnLst/>
            <a:rect l="l" t="t" r="r" b="b"/>
            <a:pathLst>
              <a:path w="4384126" h="4071757">
                <a:moveTo>
                  <a:pt x="0" y="0"/>
                </a:moveTo>
                <a:lnTo>
                  <a:pt x="4384126" y="0"/>
                </a:lnTo>
                <a:lnTo>
                  <a:pt x="4384126" y="4071757"/>
                </a:lnTo>
                <a:lnTo>
                  <a:pt x="0" y="4071757"/>
                </a:lnTo>
                <a:lnTo>
                  <a:pt x="0" y="0"/>
                </a:lnTo>
                <a:close/>
              </a:path>
            </a:pathLst>
          </a:custGeom>
          <a:blipFill>
            <a:blip r:embed="rId4"/>
            <a:stretch>
              <a:fillRect/>
            </a:stretch>
          </a:blipFill>
        </p:spPr>
        <p:txBody>
          <a:bodyPr/>
          <a:lstStyle/>
          <a:p>
            <a:endParaRPr lang="en-GB"/>
          </a:p>
        </p:txBody>
      </p:sp>
      <p:sp>
        <p:nvSpPr>
          <p:cNvPr id="7" name="TextBox 7"/>
          <p:cNvSpPr txBox="1"/>
          <p:nvPr/>
        </p:nvSpPr>
        <p:spPr>
          <a:xfrm>
            <a:off x="9144000" y="3364956"/>
            <a:ext cx="8933550" cy="613410"/>
          </a:xfrm>
          <a:prstGeom prst="rect">
            <a:avLst/>
          </a:prstGeom>
        </p:spPr>
        <p:txBody>
          <a:bodyPr lIns="0" tIns="0" rIns="0" bIns="0" rtlCol="0" anchor="t">
            <a:spAutoFit/>
          </a:bodyPr>
          <a:lstStyle/>
          <a:p>
            <a:pPr algn="l">
              <a:lnSpc>
                <a:spcPts val="5039"/>
              </a:lnSpc>
            </a:pPr>
            <a:r>
              <a:rPr lang="en-US" sz="3599" b="1">
                <a:solidFill>
                  <a:srgbClr val="FFFFFF"/>
                </a:solidFill>
                <a:latin typeface="Century Gothic Paneuropean Bold"/>
                <a:ea typeface="Century Gothic Paneuropean Bold"/>
                <a:cs typeface="Century Gothic Paneuropean Bold"/>
                <a:sym typeface="Century Gothic Paneuropean Bold"/>
              </a:rPr>
              <a:t>5 AI Quick Wins This Week</a:t>
            </a:r>
          </a:p>
        </p:txBody>
      </p:sp>
      <p:sp>
        <p:nvSpPr>
          <p:cNvPr id="8" name="TextBox 8"/>
          <p:cNvSpPr txBox="1"/>
          <p:nvPr/>
        </p:nvSpPr>
        <p:spPr>
          <a:xfrm>
            <a:off x="8953260" y="4756184"/>
            <a:ext cx="9124289" cy="5314950"/>
          </a:xfrm>
          <a:prstGeom prst="rect">
            <a:avLst/>
          </a:prstGeom>
        </p:spPr>
        <p:txBody>
          <a:bodyPr lIns="0" tIns="0" rIns="0" bIns="0" rtlCol="0" anchor="t">
            <a:spAutoFit/>
          </a:bodyPr>
          <a:lstStyle/>
          <a:p>
            <a:pPr algn="l">
              <a:lnSpc>
                <a:spcPts val="4200"/>
              </a:lnSpc>
            </a:pPr>
            <a:r>
              <a:rPr lang="en-US" sz="3000" b="1">
                <a:solidFill>
                  <a:srgbClr val="FFFFFF"/>
                </a:solidFill>
                <a:latin typeface="Century Gothic Paneuropean Bold"/>
                <a:ea typeface="Century Gothic Paneuropean Bold"/>
                <a:cs typeface="Century Gothic Paneuropean Bold"/>
                <a:sym typeface="Century Gothic Paneuropean Bold"/>
              </a:rPr>
              <a:t>1. Use ChatGPT for your next email or blog</a:t>
            </a:r>
          </a:p>
          <a:p>
            <a:pPr algn="l">
              <a:lnSpc>
                <a:spcPts val="4200"/>
              </a:lnSpc>
            </a:pPr>
            <a:endParaRPr lang="en-US" sz="3000" b="1">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US" sz="3000" b="1">
                <a:solidFill>
                  <a:srgbClr val="FFFFFF"/>
                </a:solidFill>
                <a:latin typeface="Century Gothic Paneuropean Bold"/>
                <a:ea typeface="Century Gothic Paneuropean Bold"/>
                <a:cs typeface="Century Gothic Paneuropean Bold"/>
                <a:sym typeface="Century Gothic Paneuropean Bold"/>
              </a:rPr>
              <a:t>2. Design a flyer with Canva</a:t>
            </a:r>
          </a:p>
          <a:p>
            <a:pPr algn="l">
              <a:lnSpc>
                <a:spcPts val="4200"/>
              </a:lnSpc>
            </a:pPr>
            <a:endParaRPr lang="en-US" sz="3000" b="1">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US" sz="3000" b="1">
                <a:solidFill>
                  <a:srgbClr val="FFFFFF"/>
                </a:solidFill>
                <a:latin typeface="Century Gothic Paneuropean Bold"/>
                <a:ea typeface="Century Gothic Paneuropean Bold"/>
                <a:cs typeface="Century Gothic Paneuropean Bold"/>
                <a:sym typeface="Century Gothic Paneuropean Bold"/>
              </a:rPr>
              <a:t>3. Use Chat GPT &amp; CANVA together for a post</a:t>
            </a:r>
          </a:p>
          <a:p>
            <a:pPr algn="l">
              <a:lnSpc>
                <a:spcPts val="4200"/>
              </a:lnSpc>
            </a:pPr>
            <a:endParaRPr lang="en-US" sz="3000" b="1">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US" sz="3000" b="1">
                <a:solidFill>
                  <a:srgbClr val="FFFFFF"/>
                </a:solidFill>
                <a:latin typeface="Century Gothic Paneuropean Bold"/>
                <a:ea typeface="Century Gothic Paneuropean Bold"/>
                <a:cs typeface="Century Gothic Paneuropean Bold"/>
                <a:sym typeface="Century Gothic Paneuropean Bold"/>
              </a:rPr>
              <a:t>4. </a:t>
            </a:r>
            <a:r>
              <a:rPr lang="en-US" sz="3000" b="1" err="1">
                <a:solidFill>
                  <a:srgbClr val="FFFFFF"/>
                </a:solidFill>
                <a:latin typeface="Century Gothic Paneuropean Bold"/>
                <a:ea typeface="Century Gothic Paneuropean Bold"/>
                <a:cs typeface="Century Gothic Paneuropean Bold"/>
                <a:sym typeface="Century Gothic Paneuropean Bold"/>
              </a:rPr>
              <a:t>Summarise</a:t>
            </a:r>
            <a:r>
              <a:rPr lang="en-US" sz="3000" b="1">
                <a:solidFill>
                  <a:srgbClr val="FFFFFF"/>
                </a:solidFill>
                <a:latin typeface="Century Gothic Paneuropean Bold"/>
                <a:ea typeface="Century Gothic Paneuropean Bold"/>
                <a:cs typeface="Century Gothic Paneuropean Bold"/>
                <a:sym typeface="Century Gothic Paneuropean Bold"/>
              </a:rPr>
              <a:t> a call with Otter</a:t>
            </a:r>
          </a:p>
          <a:p>
            <a:pPr algn="l">
              <a:lnSpc>
                <a:spcPts val="4200"/>
              </a:lnSpc>
            </a:pPr>
            <a:endParaRPr lang="en-US" sz="3000" b="1">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US" sz="3000" b="1">
                <a:solidFill>
                  <a:srgbClr val="FFFFFF"/>
                </a:solidFill>
                <a:latin typeface="Century Gothic Paneuropean Bold"/>
                <a:ea typeface="Century Gothic Paneuropean Bold"/>
                <a:cs typeface="Century Gothic Paneuropean Bold"/>
                <a:sym typeface="Century Gothic Paneuropean Bold"/>
              </a:rPr>
              <a:t>5. Research a topic with Perplexity.ai</a:t>
            </a:r>
          </a:p>
          <a:p>
            <a:pPr algn="l">
              <a:lnSpc>
                <a:spcPts val="4200"/>
              </a:lnSpc>
              <a:spcBef>
                <a:spcPct val="0"/>
              </a:spcBef>
            </a:pPr>
            <a:endParaRPr lang="en-US" sz="3000" b="1">
              <a:solidFill>
                <a:srgbClr val="FFFFFF"/>
              </a:solidFill>
              <a:latin typeface="Century Gothic Paneuropean Bold"/>
              <a:ea typeface="Century Gothic Paneuropean Bold"/>
              <a:cs typeface="Century Gothic Paneuropean Bold"/>
              <a:sym typeface="Century Gothic Paneuropean Bo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Freeform 2"/>
          <p:cNvSpPr/>
          <p:nvPr/>
        </p:nvSpPr>
        <p:spPr>
          <a:xfrm>
            <a:off x="6537824" y="669771"/>
            <a:ext cx="11189086" cy="8588529"/>
          </a:xfrm>
          <a:custGeom>
            <a:avLst/>
            <a:gdLst/>
            <a:ahLst/>
            <a:cxnLst/>
            <a:rect l="l" t="t" r="r" b="b"/>
            <a:pathLst>
              <a:path w="11189086" h="8588529">
                <a:moveTo>
                  <a:pt x="0" y="0"/>
                </a:moveTo>
                <a:lnTo>
                  <a:pt x="11189086" y="0"/>
                </a:lnTo>
                <a:lnTo>
                  <a:pt x="11189086" y="8588529"/>
                </a:lnTo>
                <a:lnTo>
                  <a:pt x="0" y="8588529"/>
                </a:lnTo>
                <a:lnTo>
                  <a:pt x="0" y="0"/>
                </a:lnTo>
                <a:close/>
              </a:path>
            </a:pathLst>
          </a:custGeom>
          <a:blipFill>
            <a:blip r:embed="rId2"/>
            <a:stretch>
              <a:fillRect l="-18229" r="-18229"/>
            </a:stretch>
          </a:blipFill>
        </p:spPr>
        <p:txBody>
          <a:bodyPr/>
          <a:lstStyle/>
          <a:p>
            <a:endParaRPr lang="en-GB"/>
          </a:p>
        </p:txBody>
      </p:sp>
      <p:sp>
        <p:nvSpPr>
          <p:cNvPr id="3" name="Freeform 3"/>
          <p:cNvSpPr/>
          <p:nvPr/>
        </p:nvSpPr>
        <p:spPr>
          <a:xfrm>
            <a:off x="784545" y="2013797"/>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a:p>
        </p:txBody>
      </p:sp>
      <p:sp>
        <p:nvSpPr>
          <p:cNvPr id="4" name="TextBox 4"/>
          <p:cNvSpPr txBox="1"/>
          <p:nvPr/>
        </p:nvSpPr>
        <p:spPr>
          <a:xfrm>
            <a:off x="784545" y="4447678"/>
            <a:ext cx="5586861" cy="3514725"/>
          </a:xfrm>
          <a:prstGeom prst="rect">
            <a:avLst/>
          </a:prstGeom>
        </p:spPr>
        <p:txBody>
          <a:bodyPr lIns="0" tIns="0" rIns="0" bIns="0" rtlCol="0" anchor="t">
            <a:spAutoFit/>
          </a:bodyPr>
          <a:lstStyle/>
          <a:p>
            <a:pPr algn="l">
              <a:lnSpc>
                <a:spcPts val="14550"/>
              </a:lnSpc>
            </a:pPr>
            <a:r>
              <a:rPr lang="en-US" sz="7500" b="1" spc="352">
                <a:solidFill>
                  <a:srgbClr val="FFFFFF"/>
                </a:solidFill>
                <a:latin typeface="Century Gothic Paneuropean Bold"/>
                <a:ea typeface="Century Gothic Paneuropean Bold"/>
                <a:cs typeface="Century Gothic Paneuropean Bold"/>
                <a:sym typeface="Century Gothic Paneuropean Bold"/>
              </a:rPr>
              <a:t>Questions?</a:t>
            </a:r>
          </a:p>
          <a:p>
            <a:pPr marL="0" lvl="0" indent="0" algn="l">
              <a:lnSpc>
                <a:spcPts val="14550"/>
              </a:lnSpc>
            </a:pPr>
            <a:r>
              <a:rPr lang="en-US" sz="7500" b="1" u="none" spc="352">
                <a:solidFill>
                  <a:srgbClr val="FFFFFF"/>
                </a:solidFill>
                <a:latin typeface="Century Gothic Paneuropean Bold"/>
                <a:ea typeface="Century Gothic Paneuropean Bold"/>
                <a:cs typeface="Century Gothic Paneuropean Bold"/>
                <a:sym typeface="Century Gothic Paneuropean Bold"/>
              </a:rPr>
              <a:t>Thank you</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Freeform 2"/>
          <p:cNvSpPr/>
          <p:nvPr/>
        </p:nvSpPr>
        <p:spPr>
          <a:xfrm>
            <a:off x="1028700" y="1099838"/>
            <a:ext cx="4812632" cy="4114800"/>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2122462" y="431801"/>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5"/>
            <a:stretch>
              <a:fillRect/>
            </a:stretch>
          </a:blipFill>
        </p:spPr>
        <p:txBody>
          <a:bodyPr/>
          <a:lstStyle/>
          <a:p>
            <a:endParaRPr lang="en-GB"/>
          </a:p>
        </p:txBody>
      </p:sp>
      <p:sp>
        <p:nvSpPr>
          <p:cNvPr id="4" name="Freeform 4"/>
          <p:cNvSpPr/>
          <p:nvPr/>
        </p:nvSpPr>
        <p:spPr>
          <a:xfrm>
            <a:off x="9144000" y="6338328"/>
            <a:ext cx="3435970" cy="3386354"/>
          </a:xfrm>
          <a:custGeom>
            <a:avLst/>
            <a:gdLst/>
            <a:ahLst/>
            <a:cxnLst/>
            <a:rect l="l" t="t" r="r" b="b"/>
            <a:pathLst>
              <a:path w="3435970" h="3386354">
                <a:moveTo>
                  <a:pt x="0" y="0"/>
                </a:moveTo>
                <a:lnTo>
                  <a:pt x="3435970" y="0"/>
                </a:lnTo>
                <a:lnTo>
                  <a:pt x="3435970" y="3386354"/>
                </a:lnTo>
                <a:lnTo>
                  <a:pt x="0" y="3386354"/>
                </a:lnTo>
                <a:lnTo>
                  <a:pt x="0" y="0"/>
                </a:lnTo>
                <a:close/>
              </a:path>
            </a:pathLst>
          </a:custGeom>
          <a:blipFill>
            <a:blip r:embed="rId6"/>
            <a:stretch>
              <a:fillRect l="-45246" t="-67398" r="-44764" b="-25396"/>
            </a:stretch>
          </a:blipFill>
        </p:spPr>
        <p:txBody>
          <a:bodyPr/>
          <a:lstStyle/>
          <a:p>
            <a:endParaRPr lang="en-GB"/>
          </a:p>
        </p:txBody>
      </p:sp>
      <p:sp>
        <p:nvSpPr>
          <p:cNvPr id="5" name="TextBox 5"/>
          <p:cNvSpPr txBox="1"/>
          <p:nvPr/>
        </p:nvSpPr>
        <p:spPr>
          <a:xfrm>
            <a:off x="6385219" y="1626143"/>
            <a:ext cx="11764461" cy="1193803"/>
          </a:xfrm>
          <a:prstGeom prst="rect">
            <a:avLst/>
          </a:prstGeom>
        </p:spPr>
        <p:txBody>
          <a:bodyPr lIns="0" tIns="0" rIns="0" bIns="0" rtlCol="0" anchor="t">
            <a:spAutoFit/>
          </a:bodyPr>
          <a:lstStyle/>
          <a:p>
            <a:pPr algn="l">
              <a:lnSpc>
                <a:spcPts val="9799"/>
              </a:lnSpc>
            </a:pPr>
            <a:r>
              <a:rPr lang="en-US" sz="6999">
                <a:solidFill>
                  <a:srgbClr val="FFFFFF"/>
                </a:solidFill>
                <a:latin typeface="Century Gothic Paneuropean"/>
                <a:ea typeface="Century Gothic Paneuropean"/>
                <a:cs typeface="Century Gothic Paneuropean"/>
                <a:sym typeface="Century Gothic Paneuropean"/>
              </a:rPr>
              <a:t>Feedback and Next Steps </a:t>
            </a:r>
          </a:p>
        </p:txBody>
      </p:sp>
      <p:sp>
        <p:nvSpPr>
          <p:cNvPr id="6" name="TextBox 6"/>
          <p:cNvSpPr txBox="1"/>
          <p:nvPr/>
        </p:nvSpPr>
        <p:spPr>
          <a:xfrm>
            <a:off x="6385219" y="4100830"/>
            <a:ext cx="11902781" cy="1752994"/>
          </a:xfrm>
          <a:prstGeom prst="rect">
            <a:avLst/>
          </a:prstGeom>
        </p:spPr>
        <p:txBody>
          <a:bodyPr lIns="0" tIns="0" rIns="0" bIns="0" rtlCol="0" anchor="t">
            <a:spAutoFit/>
          </a:bodyPr>
          <a:lstStyle/>
          <a:p>
            <a:pPr algn="just">
              <a:lnSpc>
                <a:spcPts val="4703"/>
              </a:lnSpc>
            </a:pPr>
            <a:r>
              <a:rPr lang="en-US" sz="3359">
                <a:solidFill>
                  <a:srgbClr val="FFFFFF"/>
                </a:solidFill>
                <a:latin typeface="Century Gothic Paneuropean"/>
                <a:ea typeface="Century Gothic Paneuropean"/>
                <a:cs typeface="Century Gothic Paneuropean"/>
                <a:sym typeface="Century Gothic Paneuropean"/>
              </a:rPr>
              <a:t>We want to hear from you!</a:t>
            </a:r>
          </a:p>
          <a:p>
            <a:pPr algn="just">
              <a:lnSpc>
                <a:spcPts val="4703"/>
              </a:lnSpc>
            </a:pPr>
            <a:endParaRPr lang="en-US" sz="3359">
              <a:solidFill>
                <a:srgbClr val="FFFFFF"/>
              </a:solidFill>
              <a:latin typeface="Century Gothic Paneuropean"/>
              <a:ea typeface="Century Gothic Paneuropean"/>
              <a:cs typeface="Century Gothic Paneuropean"/>
              <a:sym typeface="Century Gothic Paneuropean"/>
            </a:endParaRPr>
          </a:p>
          <a:p>
            <a:pPr algn="just">
              <a:lnSpc>
                <a:spcPts val="4703"/>
              </a:lnSpc>
              <a:spcBef>
                <a:spcPct val="0"/>
              </a:spcBef>
            </a:pPr>
            <a:r>
              <a:rPr lang="en-US" sz="3359">
                <a:solidFill>
                  <a:srgbClr val="FFFFFF"/>
                </a:solidFill>
                <a:latin typeface="Century Gothic Paneuropean"/>
                <a:ea typeface="Century Gothic Paneuropean"/>
                <a:cs typeface="Century Gothic Paneuropean"/>
                <a:sym typeface="Century Gothic Paneuropean"/>
              </a:rPr>
              <a:t>Please use the QR code to send us your thoughts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Freeform 2"/>
          <p:cNvSpPr/>
          <p:nvPr/>
        </p:nvSpPr>
        <p:spPr>
          <a:xfrm>
            <a:off x="1028700" y="1099838"/>
            <a:ext cx="4812632" cy="4114800"/>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2122462" y="431801"/>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5"/>
            <a:stretch>
              <a:fillRect/>
            </a:stretch>
          </a:blipFill>
        </p:spPr>
        <p:txBody>
          <a:bodyPr/>
          <a:lstStyle/>
          <a:p>
            <a:endParaRPr lang="en-GB"/>
          </a:p>
        </p:txBody>
      </p:sp>
      <p:sp>
        <p:nvSpPr>
          <p:cNvPr id="4" name="Freeform 4"/>
          <p:cNvSpPr/>
          <p:nvPr/>
        </p:nvSpPr>
        <p:spPr>
          <a:xfrm>
            <a:off x="9144000" y="6334083"/>
            <a:ext cx="3243807" cy="3280254"/>
          </a:xfrm>
          <a:custGeom>
            <a:avLst/>
            <a:gdLst/>
            <a:ahLst/>
            <a:cxnLst/>
            <a:rect l="l" t="t" r="r" b="b"/>
            <a:pathLst>
              <a:path w="3243807" h="3280254">
                <a:moveTo>
                  <a:pt x="0" y="0"/>
                </a:moveTo>
                <a:lnTo>
                  <a:pt x="3243807" y="0"/>
                </a:lnTo>
                <a:lnTo>
                  <a:pt x="3243807" y="3280255"/>
                </a:lnTo>
                <a:lnTo>
                  <a:pt x="0" y="3280255"/>
                </a:lnTo>
                <a:lnTo>
                  <a:pt x="0" y="0"/>
                </a:lnTo>
                <a:close/>
              </a:path>
            </a:pathLst>
          </a:custGeom>
          <a:blipFill>
            <a:blip r:embed="rId6"/>
            <a:stretch>
              <a:fillRect l="-45887" t="-65198" r="-45887" b="-24705"/>
            </a:stretch>
          </a:blipFill>
        </p:spPr>
        <p:txBody>
          <a:bodyPr/>
          <a:lstStyle/>
          <a:p>
            <a:endParaRPr lang="en-GB"/>
          </a:p>
        </p:txBody>
      </p:sp>
      <p:sp>
        <p:nvSpPr>
          <p:cNvPr id="5" name="TextBox 5"/>
          <p:cNvSpPr txBox="1"/>
          <p:nvPr/>
        </p:nvSpPr>
        <p:spPr>
          <a:xfrm>
            <a:off x="6385219" y="1626143"/>
            <a:ext cx="11764461" cy="1193803"/>
          </a:xfrm>
          <a:prstGeom prst="rect">
            <a:avLst/>
          </a:prstGeom>
        </p:spPr>
        <p:txBody>
          <a:bodyPr lIns="0" tIns="0" rIns="0" bIns="0" rtlCol="0" anchor="t">
            <a:spAutoFit/>
          </a:bodyPr>
          <a:lstStyle/>
          <a:p>
            <a:pPr algn="l">
              <a:lnSpc>
                <a:spcPts val="9799"/>
              </a:lnSpc>
            </a:pPr>
            <a:r>
              <a:rPr lang="en-US" sz="6999">
                <a:solidFill>
                  <a:srgbClr val="FFFFFF"/>
                </a:solidFill>
                <a:latin typeface="Century Gothic Paneuropean"/>
                <a:ea typeface="Century Gothic Paneuropean"/>
                <a:cs typeface="Century Gothic Paneuropean"/>
                <a:sym typeface="Century Gothic Paneuropean"/>
              </a:rPr>
              <a:t>Travel Expenses</a:t>
            </a:r>
          </a:p>
        </p:txBody>
      </p:sp>
      <p:sp>
        <p:nvSpPr>
          <p:cNvPr id="6" name="TextBox 6"/>
          <p:cNvSpPr txBox="1"/>
          <p:nvPr/>
        </p:nvSpPr>
        <p:spPr>
          <a:xfrm>
            <a:off x="6385219" y="4100830"/>
            <a:ext cx="11180963" cy="1752994"/>
          </a:xfrm>
          <a:prstGeom prst="rect">
            <a:avLst/>
          </a:prstGeom>
        </p:spPr>
        <p:txBody>
          <a:bodyPr lIns="0" tIns="0" rIns="0" bIns="0" rtlCol="0" anchor="t">
            <a:spAutoFit/>
          </a:bodyPr>
          <a:lstStyle/>
          <a:p>
            <a:pPr algn="just">
              <a:lnSpc>
                <a:spcPts val="4703"/>
              </a:lnSpc>
              <a:spcBef>
                <a:spcPct val="0"/>
              </a:spcBef>
            </a:pPr>
            <a:r>
              <a:rPr lang="en-US" sz="3359" dirty="0">
                <a:solidFill>
                  <a:srgbClr val="FFFFFF"/>
                </a:solidFill>
                <a:latin typeface="Century Gothic Paneuropean"/>
                <a:ea typeface="Century Gothic Paneuropean"/>
                <a:cs typeface="Century Gothic Paneuropean"/>
                <a:sym typeface="Century Gothic Paneuropean"/>
              </a:rPr>
              <a:t>If you require travel expenses, use the QR code to claim. </a:t>
            </a:r>
            <a:r>
              <a:rPr lang="en-US" sz="3359">
                <a:solidFill>
                  <a:srgbClr val="FFFFFF"/>
                </a:solidFill>
                <a:latin typeface="Century Gothic Paneuropean"/>
                <a:ea typeface="Century Gothic Paneuropean"/>
                <a:cs typeface="Century Gothic Paneuropean"/>
                <a:sym typeface="Century Gothic Paneuropean"/>
              </a:rPr>
              <a:t>You can claim mileage and public transport but not parking unfortunately.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GB"/>
          </a:p>
        </p:txBody>
      </p:sp>
      <p:grpSp>
        <p:nvGrpSpPr>
          <p:cNvPr id="3" name="Group 3"/>
          <p:cNvGrpSpPr/>
          <p:nvPr/>
        </p:nvGrpSpPr>
        <p:grpSpPr>
          <a:xfrm>
            <a:off x="32598" y="0"/>
            <a:ext cx="15856012" cy="10493663"/>
            <a:chOff x="0" y="0"/>
            <a:chExt cx="21141350" cy="13991551"/>
          </a:xfrm>
        </p:grpSpPr>
        <p:pic>
          <p:nvPicPr>
            <p:cNvPr id="4" name="Picture 4"/>
            <p:cNvPicPr>
              <a:picLocks noChangeAspect="1"/>
            </p:cNvPicPr>
            <p:nvPr/>
          </p:nvPicPr>
          <p:blipFill>
            <a:blip r:embed="rId4"/>
            <a:srcRect l="20557" r="20557"/>
            <a:stretch>
              <a:fillRect/>
            </a:stretch>
          </p:blipFill>
          <p:spPr>
            <a:xfrm>
              <a:off x="0" y="0"/>
              <a:ext cx="21141350" cy="13991551"/>
            </a:xfrm>
            <a:prstGeom prst="rect">
              <a:avLst/>
            </a:prstGeom>
          </p:spPr>
        </p:pic>
      </p:grpSp>
      <p:grpSp>
        <p:nvGrpSpPr>
          <p:cNvPr id="5" name="Group 5"/>
          <p:cNvGrpSpPr/>
          <p:nvPr/>
        </p:nvGrpSpPr>
        <p:grpSpPr>
          <a:xfrm>
            <a:off x="2626577" y="0"/>
            <a:ext cx="6298623" cy="10287000"/>
            <a:chOff x="0" y="0"/>
            <a:chExt cx="1658897" cy="2709333"/>
          </a:xfrm>
        </p:grpSpPr>
        <p:sp>
          <p:nvSpPr>
            <p:cNvPr id="6" name="Freeform 6"/>
            <p:cNvSpPr/>
            <p:nvPr/>
          </p:nvSpPr>
          <p:spPr>
            <a:xfrm>
              <a:off x="0" y="0"/>
              <a:ext cx="1658897" cy="2709333"/>
            </a:xfrm>
            <a:custGeom>
              <a:avLst/>
              <a:gdLst/>
              <a:ahLst/>
              <a:cxnLst/>
              <a:rect l="l" t="t" r="r" b="b"/>
              <a:pathLst>
                <a:path w="1658897" h="2709333">
                  <a:moveTo>
                    <a:pt x="0" y="0"/>
                  </a:moveTo>
                  <a:lnTo>
                    <a:pt x="1658897" y="0"/>
                  </a:lnTo>
                  <a:lnTo>
                    <a:pt x="1658897" y="2709333"/>
                  </a:lnTo>
                  <a:lnTo>
                    <a:pt x="0" y="2709333"/>
                  </a:lnTo>
                  <a:close/>
                </a:path>
              </a:pathLst>
            </a:custGeom>
            <a:solidFill>
              <a:srgbClr val="3294D0"/>
            </a:solidFill>
          </p:spPr>
          <p:txBody>
            <a:bodyPr/>
            <a:lstStyle/>
            <a:p>
              <a:endParaRPr lang="en-GB"/>
            </a:p>
          </p:txBody>
        </p:sp>
        <p:sp>
          <p:nvSpPr>
            <p:cNvPr id="7" name="TextBox 7"/>
            <p:cNvSpPr txBox="1"/>
            <p:nvPr/>
          </p:nvSpPr>
          <p:spPr>
            <a:xfrm>
              <a:off x="0" y="-38100"/>
              <a:ext cx="1658897" cy="2747433"/>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207090" y="9258300"/>
            <a:ext cx="2266356" cy="548630"/>
          </a:xfrm>
          <a:custGeom>
            <a:avLst/>
            <a:gdLst/>
            <a:ahLst/>
            <a:cxnLst/>
            <a:rect l="l" t="t" r="r" b="b"/>
            <a:pathLst>
              <a:path w="2266356" h="548630">
                <a:moveTo>
                  <a:pt x="0" y="0"/>
                </a:moveTo>
                <a:lnTo>
                  <a:pt x="2266356" y="0"/>
                </a:lnTo>
                <a:lnTo>
                  <a:pt x="2266356" y="548630"/>
                </a:lnTo>
                <a:lnTo>
                  <a:pt x="0" y="548630"/>
                </a:lnTo>
                <a:lnTo>
                  <a:pt x="0" y="0"/>
                </a:lnTo>
                <a:close/>
              </a:path>
            </a:pathLst>
          </a:custGeom>
          <a:blipFill>
            <a:blip r:embed="rId5"/>
            <a:stretch>
              <a:fillRect l="-5193" r="-5193"/>
            </a:stretch>
          </a:blipFill>
        </p:spPr>
        <p:txBody>
          <a:bodyPr/>
          <a:lstStyle/>
          <a:p>
            <a:endParaRPr lang="en-GB"/>
          </a:p>
        </p:txBody>
      </p:sp>
      <p:sp>
        <p:nvSpPr>
          <p:cNvPr id="9" name="Freeform 9"/>
          <p:cNvSpPr/>
          <p:nvPr/>
        </p:nvSpPr>
        <p:spPr>
          <a:xfrm>
            <a:off x="32598" y="18336"/>
            <a:ext cx="18255402" cy="10268664"/>
          </a:xfrm>
          <a:custGeom>
            <a:avLst/>
            <a:gdLst/>
            <a:ahLst/>
            <a:cxnLst/>
            <a:rect l="l" t="t" r="r" b="b"/>
            <a:pathLst>
              <a:path w="18255402" h="10268664">
                <a:moveTo>
                  <a:pt x="0" y="0"/>
                </a:moveTo>
                <a:lnTo>
                  <a:pt x="18255402" y="0"/>
                </a:lnTo>
                <a:lnTo>
                  <a:pt x="18255402" y="10268664"/>
                </a:lnTo>
                <a:lnTo>
                  <a:pt x="0" y="10268664"/>
                </a:lnTo>
                <a:lnTo>
                  <a:pt x="0" y="0"/>
                </a:lnTo>
                <a:close/>
              </a:path>
            </a:pathLst>
          </a:custGeom>
          <a:blipFill>
            <a:blip r:embed="rId6"/>
            <a:stretch>
              <a:fillRect/>
            </a:stretch>
          </a:blipFill>
        </p:spPr>
        <p:txBody>
          <a:bodyPr/>
          <a:lstStyle/>
          <a:p>
            <a:endParaRPr lang="en-GB"/>
          </a:p>
        </p:txBody>
      </p:sp>
      <p:sp>
        <p:nvSpPr>
          <p:cNvPr id="10" name="Freeform 10"/>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5"/>
            <a:stretch>
              <a:fillRect/>
            </a:stretch>
          </a:blipFill>
        </p:spPr>
        <p:txBody>
          <a:bodyPr/>
          <a:lstStyle/>
          <a:p>
            <a:endParaRPr lang="en-GB"/>
          </a:p>
        </p:txBody>
      </p:sp>
      <p:sp>
        <p:nvSpPr>
          <p:cNvPr id="11" name="TextBox 11"/>
          <p:cNvSpPr txBox="1"/>
          <p:nvPr/>
        </p:nvSpPr>
        <p:spPr>
          <a:xfrm>
            <a:off x="685800" y="662144"/>
            <a:ext cx="12839700" cy="1065292"/>
          </a:xfrm>
          <a:prstGeom prst="rect">
            <a:avLst/>
          </a:prstGeom>
        </p:spPr>
        <p:txBody>
          <a:bodyPr wrap="square" lIns="0" tIns="0" rIns="0" bIns="0" rtlCol="0" anchor="t">
            <a:spAutoFit/>
          </a:bodyPr>
          <a:lstStyle/>
          <a:p>
            <a:pPr algn="l">
              <a:lnSpc>
                <a:spcPts val="8864"/>
              </a:lnSpc>
            </a:pPr>
            <a:r>
              <a:rPr lang="en-US" sz="6331" b="1">
                <a:solidFill>
                  <a:srgbClr val="FFFFFF"/>
                </a:solidFill>
                <a:latin typeface="Century Gothic Paneuropean Light"/>
                <a:ea typeface="Century Gothic Paneuropean Light"/>
                <a:cs typeface="Century Gothic Paneuropean Light"/>
                <a:sym typeface="Century Gothic Paneuropean Light"/>
              </a:rPr>
              <a:t>What we will cover? Our Aims</a:t>
            </a:r>
          </a:p>
        </p:txBody>
      </p:sp>
      <p:sp>
        <p:nvSpPr>
          <p:cNvPr id="12" name="TextBox 12"/>
          <p:cNvSpPr txBox="1"/>
          <p:nvPr/>
        </p:nvSpPr>
        <p:spPr>
          <a:xfrm>
            <a:off x="1340268" y="1626802"/>
            <a:ext cx="15919032" cy="12503423"/>
          </a:xfrm>
          <a:prstGeom prst="rect">
            <a:avLst/>
          </a:prstGeom>
        </p:spPr>
        <p:txBody>
          <a:bodyPr lIns="0" tIns="0" rIns="0" bIns="0" rtlCol="0" anchor="t">
            <a:spAutoFit/>
          </a:bodyPr>
          <a:lstStyle/>
          <a:p>
            <a:pPr algn="l">
              <a:lnSpc>
                <a:spcPts val="5519"/>
              </a:lnSpc>
            </a:pPr>
            <a:endParaRPr/>
          </a:p>
          <a:p>
            <a:pPr algn="l">
              <a:lnSpc>
                <a:spcPts val="5519"/>
              </a:lnSpc>
            </a:pPr>
            <a:r>
              <a:rPr lang="en-US" sz="3942">
                <a:solidFill>
                  <a:srgbClr val="FFFFFF"/>
                </a:solidFill>
                <a:latin typeface="Century Gothic Paneuropean"/>
                <a:ea typeface="Century Gothic Paneuropean"/>
                <a:cs typeface="Century Gothic Paneuropean"/>
                <a:sym typeface="Century Gothic Paneuropean"/>
              </a:rPr>
              <a:t>What is A.I?</a:t>
            </a:r>
          </a:p>
          <a:p>
            <a:pPr algn="l">
              <a:lnSpc>
                <a:spcPts val="5519"/>
              </a:lnSpc>
            </a:pPr>
            <a:r>
              <a:rPr lang="en-US" sz="3942">
                <a:solidFill>
                  <a:srgbClr val="FFFFFF"/>
                </a:solidFill>
                <a:latin typeface="Century Gothic Paneuropean"/>
                <a:ea typeface="Century Gothic Paneuropean"/>
                <a:cs typeface="Century Gothic Paneuropean"/>
                <a:sym typeface="Century Gothic Paneuropean"/>
              </a:rPr>
              <a:t>Why should you as a business, care about A.I?</a:t>
            </a:r>
          </a:p>
          <a:p>
            <a:pPr algn="l">
              <a:lnSpc>
                <a:spcPts val="5519"/>
              </a:lnSpc>
            </a:pPr>
            <a:r>
              <a:rPr lang="en-US" sz="3942">
                <a:solidFill>
                  <a:srgbClr val="FFFFFF"/>
                </a:solidFill>
                <a:latin typeface="Century Gothic Paneuropean"/>
                <a:ea typeface="Century Gothic Paneuropean"/>
                <a:cs typeface="Century Gothic Paneuropean"/>
                <a:sym typeface="Century Gothic Paneuropean"/>
              </a:rPr>
              <a:t>Look at some A.I tools/apps</a:t>
            </a:r>
          </a:p>
          <a:p>
            <a:pPr algn="l">
              <a:lnSpc>
                <a:spcPts val="5519"/>
              </a:lnSpc>
            </a:pPr>
            <a:r>
              <a:rPr lang="en-US" sz="3942">
                <a:solidFill>
                  <a:srgbClr val="FFFFFF"/>
                </a:solidFill>
                <a:latin typeface="Century Gothic Paneuropean"/>
                <a:ea typeface="Century Gothic Paneuropean"/>
                <a:cs typeface="Century Gothic Paneuropean"/>
                <a:sym typeface="Century Gothic Paneuropean"/>
              </a:rPr>
              <a:t>Undertake some live demonstrations</a:t>
            </a:r>
          </a:p>
          <a:p>
            <a:pPr algn="l">
              <a:lnSpc>
                <a:spcPts val="5519"/>
              </a:lnSpc>
            </a:pPr>
            <a:r>
              <a:rPr lang="en-US" sz="3942">
                <a:solidFill>
                  <a:srgbClr val="FFFFFF"/>
                </a:solidFill>
                <a:latin typeface="Century Gothic Paneuropean"/>
                <a:ea typeface="Century Gothic Paneuropean"/>
                <a:cs typeface="Century Gothic Paneuropean"/>
                <a:sym typeface="Century Gothic Paneuropean"/>
              </a:rPr>
              <a:t>Learn how ‘prompts’ positively impact AI output</a:t>
            </a:r>
          </a:p>
          <a:p>
            <a:pPr algn="l">
              <a:lnSpc>
                <a:spcPts val="5519"/>
              </a:lnSpc>
            </a:pPr>
            <a:r>
              <a:rPr lang="en-US" sz="3942">
                <a:solidFill>
                  <a:srgbClr val="FFFFFF"/>
                </a:solidFill>
                <a:latin typeface="Century Gothic Paneuropean"/>
                <a:ea typeface="Century Gothic Paneuropean"/>
                <a:cs typeface="Century Gothic Paneuropean"/>
                <a:sym typeface="Century Gothic Paneuropean"/>
              </a:rPr>
              <a:t>Complete a group exercise using AI</a:t>
            </a:r>
          </a:p>
          <a:p>
            <a:pPr algn="l">
              <a:lnSpc>
                <a:spcPts val="5519"/>
              </a:lnSpc>
            </a:pPr>
            <a:r>
              <a:rPr lang="en-US" sz="3942">
                <a:solidFill>
                  <a:srgbClr val="FFFFFF"/>
                </a:solidFill>
                <a:latin typeface="Century Gothic Paneuropean"/>
                <a:ea typeface="Century Gothic Paneuropean"/>
                <a:cs typeface="Century Gothic Paneuropean"/>
                <a:sym typeface="Century Gothic Paneuropean"/>
              </a:rPr>
              <a:t>Better understand, the GDPR implications of AI</a:t>
            </a:r>
          </a:p>
          <a:p>
            <a:pPr algn="l">
              <a:lnSpc>
                <a:spcPts val="5519"/>
              </a:lnSpc>
            </a:pPr>
            <a:r>
              <a:rPr lang="en-US" sz="3942">
                <a:solidFill>
                  <a:srgbClr val="FFFFFF"/>
                </a:solidFill>
                <a:latin typeface="Century Gothic Paneuropean"/>
                <a:ea typeface="Century Gothic Paneuropean"/>
                <a:cs typeface="Century Gothic Paneuropean"/>
                <a:sym typeface="Century Gothic Paneuropean"/>
              </a:rPr>
              <a:t>To consider how AI can impact the 18 modules we will cover</a:t>
            </a:r>
          </a:p>
          <a:p>
            <a:pPr algn="l">
              <a:lnSpc>
                <a:spcPts val="5519"/>
              </a:lnSpc>
            </a:pPr>
            <a:endParaRPr lang="en-US" sz="3942">
              <a:solidFill>
                <a:srgbClr val="FFFFFF"/>
              </a:solidFill>
              <a:latin typeface="Century Gothic Paneuropean"/>
              <a:ea typeface="Century Gothic Paneuropean"/>
              <a:cs typeface="Century Gothic Paneuropean"/>
              <a:sym typeface="Century Gothic Paneuropean"/>
            </a:endParaRPr>
          </a:p>
          <a:p>
            <a:pPr algn="l">
              <a:lnSpc>
                <a:spcPts val="5519"/>
              </a:lnSpc>
            </a:pPr>
            <a:r>
              <a:rPr lang="en-US" sz="3942">
                <a:solidFill>
                  <a:srgbClr val="FFFFFF"/>
                </a:solidFill>
                <a:latin typeface="Century Gothic Paneuropean"/>
                <a:ea typeface="Century Gothic Paneuropean"/>
                <a:cs typeface="Century Gothic Paneuropean"/>
                <a:sym typeface="Century Gothic Paneuropean"/>
              </a:rPr>
              <a:t>To leave with an open-mind and hopefully an enthusiasm to see how AI can help you and your business moving forward</a:t>
            </a:r>
          </a:p>
          <a:p>
            <a:pPr algn="l">
              <a:lnSpc>
                <a:spcPts val="5519"/>
              </a:lnSpc>
            </a:pPr>
            <a:endParaRPr lang="en-US" sz="3942">
              <a:solidFill>
                <a:srgbClr val="FFFFFF"/>
              </a:solidFill>
              <a:latin typeface="Century Gothic Paneuropean"/>
              <a:ea typeface="Century Gothic Paneuropean"/>
              <a:cs typeface="Century Gothic Paneuropean"/>
              <a:sym typeface="Century Gothic Paneuropean"/>
            </a:endParaRPr>
          </a:p>
          <a:p>
            <a:pPr algn="l">
              <a:lnSpc>
                <a:spcPts val="5519"/>
              </a:lnSpc>
            </a:pPr>
            <a:r>
              <a:rPr lang="en-US" sz="3942">
                <a:solidFill>
                  <a:srgbClr val="FFFFFF"/>
                </a:solidFill>
                <a:latin typeface="Century Gothic Paneuropean"/>
                <a:ea typeface="Century Gothic Paneuropean"/>
                <a:cs typeface="Century Gothic Paneuropean"/>
                <a:sym typeface="Century Gothic Paneuropean"/>
              </a:rPr>
              <a:t>​</a:t>
            </a:r>
          </a:p>
          <a:p>
            <a:pPr algn="l">
              <a:lnSpc>
                <a:spcPts val="4119"/>
              </a:lnSpc>
            </a:pPr>
            <a:endParaRPr lang="en-US" sz="3942">
              <a:solidFill>
                <a:srgbClr val="FFFFFF"/>
              </a:solidFill>
              <a:latin typeface="Century Gothic Paneuropean"/>
              <a:ea typeface="Century Gothic Paneuropean"/>
              <a:cs typeface="Century Gothic Paneuropean"/>
              <a:sym typeface="Century Gothic Paneuropean"/>
            </a:endParaRPr>
          </a:p>
          <a:p>
            <a:pPr algn="l">
              <a:lnSpc>
                <a:spcPts val="4119"/>
              </a:lnSpc>
            </a:pPr>
            <a:endParaRPr lang="en-US" sz="3942">
              <a:solidFill>
                <a:srgbClr val="FFFFFF"/>
              </a:solidFill>
              <a:latin typeface="Century Gothic Paneuropean"/>
              <a:ea typeface="Century Gothic Paneuropean"/>
              <a:cs typeface="Century Gothic Paneuropean"/>
              <a:sym typeface="Century Gothic Paneuropean"/>
            </a:endParaRPr>
          </a:p>
          <a:p>
            <a:pPr algn="l">
              <a:lnSpc>
                <a:spcPts val="4119"/>
              </a:lnSpc>
            </a:pPr>
            <a:endParaRPr lang="en-US" sz="3942">
              <a:solidFill>
                <a:srgbClr val="FFFFFF"/>
              </a:solidFill>
              <a:latin typeface="Century Gothic Paneuropean"/>
              <a:ea typeface="Century Gothic Paneuropean"/>
              <a:cs typeface="Century Gothic Paneuropean"/>
              <a:sym typeface="Century Gothic Paneuropean"/>
            </a:endParaRPr>
          </a:p>
          <a:p>
            <a:pPr algn="l">
              <a:lnSpc>
                <a:spcPts val="4119"/>
              </a:lnSpc>
            </a:pPr>
            <a:endParaRPr lang="en-US" sz="3942">
              <a:solidFill>
                <a:srgbClr val="FFFFFF"/>
              </a:solidFill>
              <a:latin typeface="Century Gothic Paneuropean"/>
              <a:ea typeface="Century Gothic Paneuropean"/>
              <a:cs typeface="Century Gothic Paneuropean"/>
              <a:sym typeface="Century Gothic Paneuropean"/>
            </a:endParaRPr>
          </a:p>
          <a:p>
            <a:pPr algn="l">
              <a:lnSpc>
                <a:spcPts val="4119"/>
              </a:lnSpc>
            </a:pPr>
            <a:endParaRPr lang="en-US" sz="3942">
              <a:solidFill>
                <a:srgbClr val="FFFFFF"/>
              </a:solidFill>
              <a:latin typeface="Century Gothic Paneuropean"/>
              <a:ea typeface="Century Gothic Paneuropean"/>
              <a:cs typeface="Century Gothic Paneuropean"/>
              <a:sym typeface="Century Gothic Paneuropea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695432" y="3157238"/>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a:p>
        </p:txBody>
      </p:sp>
      <p:sp>
        <p:nvSpPr>
          <p:cNvPr id="6" name="Freeform 6"/>
          <p:cNvSpPr/>
          <p:nvPr/>
        </p:nvSpPr>
        <p:spPr>
          <a:xfrm>
            <a:off x="1509513" y="1563674"/>
            <a:ext cx="3859992" cy="4114800"/>
          </a:xfrm>
          <a:custGeom>
            <a:avLst/>
            <a:gdLst/>
            <a:ahLst/>
            <a:cxnLst/>
            <a:rect l="l" t="t" r="r" b="b"/>
            <a:pathLst>
              <a:path w="3859992" h="4114800">
                <a:moveTo>
                  <a:pt x="0" y="0"/>
                </a:moveTo>
                <a:lnTo>
                  <a:pt x="3859992" y="0"/>
                </a:lnTo>
                <a:lnTo>
                  <a:pt x="385999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TextBox 7"/>
          <p:cNvSpPr txBox="1"/>
          <p:nvPr/>
        </p:nvSpPr>
        <p:spPr>
          <a:xfrm>
            <a:off x="9048630" y="3364956"/>
            <a:ext cx="8933550" cy="613410"/>
          </a:xfrm>
          <a:prstGeom prst="rect">
            <a:avLst/>
          </a:prstGeom>
        </p:spPr>
        <p:txBody>
          <a:bodyPr lIns="0" tIns="0" rIns="0" bIns="0" rtlCol="0" anchor="t">
            <a:spAutoFit/>
          </a:bodyPr>
          <a:lstStyle/>
          <a:p>
            <a:pPr algn="l">
              <a:lnSpc>
                <a:spcPts val="5039"/>
              </a:lnSpc>
            </a:pPr>
            <a:r>
              <a:rPr lang="en-US" sz="3599" b="1">
                <a:solidFill>
                  <a:srgbClr val="FFFFFF"/>
                </a:solidFill>
                <a:latin typeface="Century Gothic Paneuropean Bold"/>
                <a:ea typeface="Century Gothic Paneuropean Bold"/>
                <a:cs typeface="Century Gothic Paneuropean Bold"/>
                <a:sym typeface="Century Gothic Paneuropean Bold"/>
              </a:rPr>
              <a:t>What is AI?</a:t>
            </a:r>
          </a:p>
        </p:txBody>
      </p:sp>
      <p:sp>
        <p:nvSpPr>
          <p:cNvPr id="8" name="TextBox 8"/>
          <p:cNvSpPr txBox="1"/>
          <p:nvPr/>
        </p:nvSpPr>
        <p:spPr>
          <a:xfrm>
            <a:off x="9048630" y="5095875"/>
            <a:ext cx="9124289" cy="5645135"/>
          </a:xfrm>
          <a:prstGeom prst="rect">
            <a:avLst/>
          </a:prstGeom>
        </p:spPr>
        <p:txBody>
          <a:bodyPr lIns="0" tIns="0" rIns="0" bIns="0" rtlCol="0" anchor="t">
            <a:spAutoFit/>
          </a:bodyPr>
          <a:lstStyle/>
          <a:p>
            <a:pPr algn="l">
              <a:lnSpc>
                <a:spcPts val="3640"/>
              </a:lnSpc>
            </a:pPr>
            <a:r>
              <a:rPr lang="en-US" sz="2600" b="1">
                <a:solidFill>
                  <a:srgbClr val="FFFFFF"/>
                </a:solidFill>
                <a:latin typeface="Century Gothic Paneuropean Bold"/>
                <a:ea typeface="Century Gothic Paneuropean Bold"/>
                <a:cs typeface="Century Gothic Paneuropean Bold"/>
                <a:sym typeface="Century Gothic Paneuropean Bold"/>
              </a:rPr>
              <a:t>AI = Artificial Intelligence = machines simulating human intelligence</a:t>
            </a:r>
          </a:p>
          <a:p>
            <a:pPr algn="l">
              <a:lnSpc>
                <a:spcPts val="3640"/>
              </a:lnSpc>
            </a:pPr>
            <a:endParaRPr lang="en-US" sz="2600" b="1">
              <a:solidFill>
                <a:srgbClr val="FFFFFF"/>
              </a:solidFill>
              <a:latin typeface="Century Gothic Paneuropean Bold"/>
              <a:ea typeface="Century Gothic Paneuropean Bold"/>
              <a:cs typeface="Century Gothic Paneuropean Bold"/>
              <a:sym typeface="Century Gothic Paneuropean Bold"/>
            </a:endParaRPr>
          </a:p>
          <a:p>
            <a:pPr marL="561342" lvl="1" indent="-280671" algn="l">
              <a:lnSpc>
                <a:spcPts val="3640"/>
              </a:lnSpc>
              <a:buFont typeface="Arial"/>
              <a:buChar char="•"/>
            </a:pPr>
            <a:r>
              <a:rPr lang="en-US" sz="2600" b="1">
                <a:solidFill>
                  <a:srgbClr val="FFFFFF"/>
                </a:solidFill>
                <a:latin typeface="Century Gothic Paneuropean Bold"/>
                <a:ea typeface="Century Gothic Paneuropean Bold"/>
                <a:cs typeface="Century Gothic Paneuropean Bold"/>
                <a:sym typeface="Century Gothic Paneuropean Bold"/>
              </a:rPr>
              <a:t>Text generation (ChatGPT)</a:t>
            </a:r>
          </a:p>
          <a:p>
            <a:pPr marL="561342" lvl="1" indent="-280671" algn="l">
              <a:lnSpc>
                <a:spcPts val="3640"/>
              </a:lnSpc>
              <a:buFont typeface="Arial"/>
              <a:buChar char="•"/>
            </a:pPr>
            <a:r>
              <a:rPr lang="en-US" sz="2600" b="1">
                <a:solidFill>
                  <a:srgbClr val="FFFFFF"/>
                </a:solidFill>
                <a:latin typeface="Century Gothic Paneuropean Bold"/>
                <a:ea typeface="Century Gothic Paneuropean Bold"/>
                <a:cs typeface="Century Gothic Paneuropean Bold"/>
                <a:sym typeface="Century Gothic Paneuropean Bold"/>
              </a:rPr>
              <a:t>Image creation (Canva, DALL·E)</a:t>
            </a:r>
          </a:p>
          <a:p>
            <a:pPr marL="561342" lvl="1" indent="-280671" algn="l">
              <a:lnSpc>
                <a:spcPts val="3640"/>
              </a:lnSpc>
              <a:buFont typeface="Arial"/>
              <a:buChar char="•"/>
            </a:pPr>
            <a:r>
              <a:rPr lang="en-US" sz="2600" b="1">
                <a:solidFill>
                  <a:srgbClr val="FFFFFF"/>
                </a:solidFill>
                <a:latin typeface="Century Gothic Paneuropean Bold"/>
                <a:ea typeface="Century Gothic Paneuropean Bold"/>
                <a:cs typeface="Century Gothic Paneuropean Bold"/>
                <a:sym typeface="Century Gothic Paneuropean Bold"/>
              </a:rPr>
              <a:t>Voice and transcription (Otter.ai</a:t>
            </a:r>
          </a:p>
          <a:p>
            <a:pPr marL="561342" lvl="1" indent="-280671" algn="l">
              <a:lnSpc>
                <a:spcPts val="3640"/>
              </a:lnSpc>
              <a:buFont typeface="Arial"/>
              <a:buChar char="•"/>
            </a:pPr>
            <a:r>
              <a:rPr lang="en-US" sz="2600" b="1">
                <a:solidFill>
                  <a:srgbClr val="FFFFFF"/>
                </a:solidFill>
                <a:latin typeface="Century Gothic Paneuropean Bold"/>
                <a:ea typeface="Century Gothic Paneuropean Bold"/>
                <a:cs typeface="Century Gothic Paneuropean Bold"/>
                <a:sym typeface="Century Gothic Paneuropean Bold"/>
              </a:rPr>
              <a:t>Prediction (Google Sheets AI)</a:t>
            </a:r>
          </a:p>
          <a:p>
            <a:pPr marL="561342" lvl="1" indent="-280671" algn="l">
              <a:lnSpc>
                <a:spcPts val="3640"/>
              </a:lnSpc>
              <a:buFont typeface="Arial"/>
              <a:buChar char="•"/>
            </a:pPr>
            <a:r>
              <a:rPr lang="en-US" sz="2600" b="1">
                <a:solidFill>
                  <a:srgbClr val="FFFFFF"/>
                </a:solidFill>
                <a:latin typeface="Century Gothic Paneuropean Bold"/>
                <a:ea typeface="Century Gothic Paneuropean Bold"/>
                <a:cs typeface="Century Gothic Paneuropean Bold"/>
                <a:sym typeface="Century Gothic Paneuropean Bold"/>
              </a:rPr>
              <a:t>Already used in: Netflix, Gmail, Google Maps, Instagram</a:t>
            </a:r>
          </a:p>
          <a:p>
            <a:pPr algn="l">
              <a:lnSpc>
                <a:spcPts val="3640"/>
              </a:lnSpc>
            </a:pPr>
            <a:endParaRPr lang="en-US" sz="2600" b="1">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spcBef>
                <a:spcPct val="0"/>
              </a:spcBef>
            </a:pPr>
            <a:endParaRPr lang="en-US" sz="2600" b="1">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spcBef>
                <a:spcPct val="0"/>
              </a:spcBef>
            </a:pPr>
            <a:endParaRPr lang="en-US" sz="2600" b="1">
              <a:solidFill>
                <a:srgbClr val="FFFFFF"/>
              </a:solidFill>
              <a:latin typeface="Century Gothic Paneuropean Bold"/>
              <a:ea typeface="Century Gothic Paneuropean Bold"/>
              <a:cs typeface="Century Gothic Paneuropean Bold"/>
              <a:sym typeface="Century Gothic Paneuropean 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719121" y="3157238"/>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a:p>
        </p:txBody>
      </p:sp>
      <p:sp>
        <p:nvSpPr>
          <p:cNvPr id="6" name="Freeform 6"/>
          <p:cNvSpPr/>
          <p:nvPr/>
        </p:nvSpPr>
        <p:spPr>
          <a:xfrm>
            <a:off x="1509513" y="1563674"/>
            <a:ext cx="3859992" cy="4114800"/>
          </a:xfrm>
          <a:custGeom>
            <a:avLst/>
            <a:gdLst/>
            <a:ahLst/>
            <a:cxnLst/>
            <a:rect l="l" t="t" r="r" b="b"/>
            <a:pathLst>
              <a:path w="3859992" h="4114800">
                <a:moveTo>
                  <a:pt x="0" y="0"/>
                </a:moveTo>
                <a:lnTo>
                  <a:pt x="3859992" y="0"/>
                </a:lnTo>
                <a:lnTo>
                  <a:pt x="385999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TextBox 7"/>
          <p:cNvSpPr txBox="1"/>
          <p:nvPr/>
        </p:nvSpPr>
        <p:spPr>
          <a:xfrm>
            <a:off x="9048630" y="3364956"/>
            <a:ext cx="8933550" cy="613410"/>
          </a:xfrm>
          <a:prstGeom prst="rect">
            <a:avLst/>
          </a:prstGeom>
        </p:spPr>
        <p:txBody>
          <a:bodyPr lIns="0" tIns="0" rIns="0" bIns="0" rtlCol="0" anchor="t">
            <a:spAutoFit/>
          </a:bodyPr>
          <a:lstStyle/>
          <a:p>
            <a:pPr algn="l">
              <a:lnSpc>
                <a:spcPts val="5039"/>
              </a:lnSpc>
            </a:pPr>
            <a:r>
              <a:rPr lang="en-US" sz="3599" b="1">
                <a:solidFill>
                  <a:srgbClr val="FFFFFF"/>
                </a:solidFill>
                <a:latin typeface="Century Gothic Paneuropean Bold"/>
                <a:ea typeface="Century Gothic Paneuropean Bold"/>
                <a:cs typeface="Century Gothic Paneuropean Bold"/>
                <a:sym typeface="Century Gothic Paneuropean Bold"/>
              </a:rPr>
              <a:t>Why Should Small Businesses Care?</a:t>
            </a:r>
          </a:p>
        </p:txBody>
      </p:sp>
      <p:sp>
        <p:nvSpPr>
          <p:cNvPr id="8" name="TextBox 8"/>
          <p:cNvSpPr txBox="1"/>
          <p:nvPr/>
        </p:nvSpPr>
        <p:spPr>
          <a:xfrm>
            <a:off x="9144000" y="4274175"/>
            <a:ext cx="9124289" cy="5106526"/>
          </a:xfrm>
          <a:prstGeom prst="rect">
            <a:avLst/>
          </a:prstGeom>
        </p:spPr>
        <p:txBody>
          <a:bodyPr lIns="0" tIns="0" rIns="0" bIns="0" rtlCol="0" anchor="t">
            <a:spAutoFit/>
          </a:bodyPr>
          <a:lstStyle/>
          <a:p>
            <a:pPr algn="l">
              <a:lnSpc>
                <a:spcPts val="3640"/>
              </a:lnSpc>
            </a:pPr>
            <a:r>
              <a:rPr lang="en-US" sz="2600" b="1">
                <a:solidFill>
                  <a:srgbClr val="FFFFFF"/>
                </a:solidFill>
                <a:latin typeface="Century Gothic Paneuropean Bold"/>
                <a:ea typeface="Century Gothic Paneuropean Bold"/>
                <a:cs typeface="Century Gothic Paneuropean Bold"/>
                <a:sym typeface="Century Gothic Paneuropean Bold"/>
              </a:rPr>
              <a:t>Your challenges:</a:t>
            </a:r>
          </a:p>
          <a:p>
            <a:pPr algn="l">
              <a:lnSpc>
                <a:spcPts val="3640"/>
              </a:lnSpc>
            </a:pPr>
            <a:endParaRPr lang="en-US" sz="2600" b="1">
              <a:solidFill>
                <a:srgbClr val="FFFFFF"/>
              </a:solidFill>
              <a:latin typeface="Century Gothic Paneuropean Bold"/>
              <a:ea typeface="Century Gothic Paneuropean Bold"/>
              <a:cs typeface="Century Gothic Paneuropean Bold"/>
              <a:sym typeface="Century Gothic Paneuropean Bold"/>
            </a:endParaRPr>
          </a:p>
          <a:p>
            <a:pPr algn="l">
              <a:lnSpc>
                <a:spcPts val="3640"/>
              </a:lnSpc>
            </a:pPr>
            <a:r>
              <a:rPr lang="en-US" sz="2600" b="1">
                <a:solidFill>
                  <a:srgbClr val="FFFFFF"/>
                </a:solidFill>
                <a:latin typeface="Century Gothic Paneuropean Bold"/>
                <a:ea typeface="Century Gothic Paneuropean Bold"/>
                <a:cs typeface="Century Gothic Paneuropean Bold"/>
                <a:sym typeface="Century Gothic Paneuropean Bold"/>
              </a:rPr>
              <a:t>•Time pressure, small team, limited budget</a:t>
            </a:r>
          </a:p>
          <a:p>
            <a:pPr algn="l">
              <a:lnSpc>
                <a:spcPts val="3640"/>
              </a:lnSpc>
            </a:pPr>
            <a:endParaRPr lang="en-US" sz="2600" b="1" u="sng">
              <a:solidFill>
                <a:srgbClr val="FFFFFF"/>
              </a:solidFill>
              <a:latin typeface="Century Gothic Paneuropean Bold"/>
              <a:ea typeface="Century Gothic Paneuropean Bold"/>
              <a:cs typeface="Century Gothic Paneuropean Bold"/>
              <a:sym typeface="Century Gothic Paneuropean Bold"/>
            </a:endParaRPr>
          </a:p>
          <a:p>
            <a:pPr algn="l">
              <a:lnSpc>
                <a:spcPts val="3640"/>
              </a:lnSpc>
            </a:pPr>
            <a:r>
              <a:rPr lang="en-US" sz="2600" b="1" u="sng">
                <a:solidFill>
                  <a:srgbClr val="FFFFFF"/>
                </a:solidFill>
                <a:latin typeface="Century Gothic Paneuropean Bold"/>
                <a:ea typeface="Century Gothic Paneuropean Bold"/>
                <a:cs typeface="Century Gothic Paneuropean Bold"/>
                <a:sym typeface="Century Gothic Paneuropean Bold"/>
              </a:rPr>
              <a:t>AI can help with:</a:t>
            </a:r>
          </a:p>
          <a:p>
            <a:pPr algn="l">
              <a:lnSpc>
                <a:spcPts val="3640"/>
              </a:lnSpc>
            </a:pPr>
            <a:endParaRPr lang="en-US" sz="2600" b="1">
              <a:solidFill>
                <a:srgbClr val="FFFFFF"/>
              </a:solidFill>
              <a:latin typeface="Century Gothic Paneuropean Bold"/>
              <a:ea typeface="Century Gothic Paneuropean Bold"/>
              <a:cs typeface="Century Gothic Paneuropean Bold"/>
              <a:sym typeface="Century Gothic Paneuropean Bold"/>
            </a:endParaRPr>
          </a:p>
          <a:p>
            <a:pPr algn="l">
              <a:lnSpc>
                <a:spcPts val="3640"/>
              </a:lnSpc>
            </a:pPr>
            <a:r>
              <a:rPr lang="en-US" sz="2600" b="1">
                <a:solidFill>
                  <a:srgbClr val="FFFFFF"/>
                </a:solidFill>
                <a:latin typeface="Century Gothic Paneuropean Bold"/>
                <a:ea typeface="Century Gothic Paneuropean Bold"/>
                <a:cs typeface="Century Gothic Paneuropean Bold"/>
                <a:sym typeface="Century Gothic Paneuropean Bold"/>
              </a:rPr>
              <a:t>•Content creation, admin reduction, customer engagement</a:t>
            </a:r>
          </a:p>
          <a:p>
            <a:pPr algn="l">
              <a:lnSpc>
                <a:spcPts val="3640"/>
              </a:lnSpc>
            </a:pPr>
            <a:endParaRPr lang="en-US" sz="2600" b="1">
              <a:solidFill>
                <a:srgbClr val="FFFFFF"/>
              </a:solidFill>
              <a:latin typeface="Century Gothic Paneuropean Bold"/>
              <a:ea typeface="Century Gothic Paneuropean Bold"/>
              <a:cs typeface="Century Gothic Paneuropean Bold"/>
              <a:sym typeface="Century Gothic Paneuropean Bold"/>
            </a:endParaRPr>
          </a:p>
          <a:p>
            <a:pPr algn="l">
              <a:lnSpc>
                <a:spcPts val="3640"/>
              </a:lnSpc>
              <a:spcBef>
                <a:spcPct val="0"/>
              </a:spcBef>
            </a:pPr>
            <a:r>
              <a:rPr lang="en-US" sz="2600" b="1">
                <a:solidFill>
                  <a:srgbClr val="FFFFFF"/>
                </a:solidFill>
                <a:latin typeface="Century Gothic Paneuropean Bold"/>
                <a:ea typeface="Century Gothic Paneuropean Bold"/>
                <a:cs typeface="Century Gothic Paneuropean Bold"/>
                <a:sym typeface="Century Gothic Paneuropean Bold"/>
              </a:rPr>
              <a:t>•Cost-effective growth and automation</a:t>
            </a:r>
          </a:p>
          <a:p>
            <a:pPr algn="l">
              <a:lnSpc>
                <a:spcPts val="4200"/>
              </a:lnSpc>
              <a:spcBef>
                <a:spcPct val="0"/>
              </a:spcBef>
            </a:pPr>
            <a:endParaRPr lang="en-US" sz="2600" b="1">
              <a:solidFill>
                <a:srgbClr val="FFFFFF"/>
              </a:solidFill>
              <a:latin typeface="Century Gothic Paneuropean Bold"/>
              <a:ea typeface="Century Gothic Paneuropean Bold"/>
              <a:cs typeface="Century Gothic Paneuropean Bold"/>
              <a:sym typeface="Century Gothic Paneuropean 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897880" y="5143500"/>
            <a:ext cx="6492240" cy="0"/>
          </a:xfrm>
          <a:prstGeom prst="line">
            <a:avLst/>
          </a:prstGeom>
          <a:ln w="38100" cap="flat">
            <a:solidFill>
              <a:srgbClr val="FFFFFF"/>
            </a:solidFill>
            <a:prstDash val="solid"/>
            <a:headEnd type="none" w="sm" len="sm"/>
            <a:tailEnd type="none" w="sm" len="sm"/>
          </a:ln>
        </p:spPr>
        <p:txBody>
          <a:bodyPr/>
          <a:lstStyle/>
          <a:p>
            <a:endParaRPr lang="en-GB"/>
          </a:p>
        </p:txBody>
      </p:sp>
      <p:sp>
        <p:nvSpPr>
          <p:cNvPr id="3" name="Freeform 3"/>
          <p:cNvSpPr/>
          <p:nvPr/>
        </p:nvSpPr>
        <p:spPr>
          <a:xfrm>
            <a:off x="0" y="-1897380"/>
            <a:ext cx="18288000" cy="1218438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3"/>
            <a:stretch>
              <a:fillRect/>
            </a:stretch>
          </a:blipFill>
        </p:spPr>
        <p:txBody>
          <a:bodyPr/>
          <a:lstStyle/>
          <a:p>
            <a:endParaRPr lang="en-GB"/>
          </a:p>
        </p:txBody>
      </p:sp>
      <p:sp>
        <p:nvSpPr>
          <p:cNvPr id="4" name="Freeform 4"/>
          <p:cNvSpPr/>
          <p:nvPr/>
        </p:nvSpPr>
        <p:spPr>
          <a:xfrm>
            <a:off x="12390120" y="678180"/>
            <a:ext cx="5215672" cy="1143788"/>
          </a:xfrm>
          <a:custGeom>
            <a:avLst/>
            <a:gdLst/>
            <a:ahLst/>
            <a:cxnLst/>
            <a:rect l="l" t="t" r="r" b="b"/>
            <a:pathLst>
              <a:path w="5215672" h="1143788">
                <a:moveTo>
                  <a:pt x="0" y="0"/>
                </a:moveTo>
                <a:lnTo>
                  <a:pt x="5215672" y="0"/>
                </a:lnTo>
                <a:lnTo>
                  <a:pt x="5215672" y="1143788"/>
                </a:lnTo>
                <a:lnTo>
                  <a:pt x="0" y="1143788"/>
                </a:lnTo>
                <a:lnTo>
                  <a:pt x="0" y="0"/>
                </a:lnTo>
                <a:close/>
              </a:path>
            </a:pathLst>
          </a:custGeom>
          <a:blipFill>
            <a:blip r:embed="rId4"/>
            <a:stretch>
              <a:fillRect/>
            </a:stretch>
          </a:blipFill>
        </p:spPr>
        <p:txBody>
          <a:bodyPr/>
          <a:lstStyle/>
          <a:p>
            <a:endParaRPr lang="en-GB"/>
          </a:p>
        </p:txBody>
      </p:sp>
      <p:sp>
        <p:nvSpPr>
          <p:cNvPr id="5" name="TextBox 5"/>
          <p:cNvSpPr txBox="1"/>
          <p:nvPr/>
        </p:nvSpPr>
        <p:spPr>
          <a:xfrm>
            <a:off x="271341" y="8981362"/>
            <a:ext cx="17745318" cy="1062315"/>
          </a:xfrm>
          <a:prstGeom prst="rect">
            <a:avLst/>
          </a:prstGeom>
        </p:spPr>
        <p:txBody>
          <a:bodyPr lIns="0" tIns="0" rIns="0" bIns="0" rtlCol="0" anchor="t">
            <a:spAutoFit/>
          </a:bodyPr>
          <a:lstStyle/>
          <a:p>
            <a:pPr algn="ctr">
              <a:lnSpc>
                <a:spcPts val="8647"/>
              </a:lnSpc>
              <a:spcBef>
                <a:spcPct val="0"/>
              </a:spcBef>
            </a:pPr>
            <a:r>
              <a:rPr lang="en-US" sz="6176" b="1">
                <a:solidFill>
                  <a:srgbClr val="FFFFFF"/>
                </a:solidFill>
                <a:latin typeface="Century Gothic Paneuropean Bold"/>
                <a:ea typeface="Century Gothic Paneuropean Bold"/>
                <a:cs typeface="Century Gothic Paneuropean Bold"/>
                <a:sym typeface="Century Gothic Paneuropean Bold"/>
              </a:rPr>
              <a:t>AI Tools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666124" y="3157238"/>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a:p>
        </p:txBody>
      </p:sp>
      <p:sp>
        <p:nvSpPr>
          <p:cNvPr id="6" name="Freeform 6"/>
          <p:cNvSpPr/>
          <p:nvPr/>
        </p:nvSpPr>
        <p:spPr>
          <a:xfrm>
            <a:off x="376508" y="1028700"/>
            <a:ext cx="7014892" cy="5410200"/>
          </a:xfrm>
          <a:custGeom>
            <a:avLst/>
            <a:gdLst/>
            <a:ahLst/>
            <a:cxnLst/>
            <a:rect l="l" t="t" r="r" b="b"/>
            <a:pathLst>
              <a:path w="6383762" h="4259710">
                <a:moveTo>
                  <a:pt x="0" y="0"/>
                </a:moveTo>
                <a:lnTo>
                  <a:pt x="6383762" y="0"/>
                </a:lnTo>
                <a:lnTo>
                  <a:pt x="6383762" y="4259710"/>
                </a:lnTo>
                <a:lnTo>
                  <a:pt x="0" y="4259710"/>
                </a:lnTo>
                <a:lnTo>
                  <a:pt x="0" y="0"/>
                </a:lnTo>
                <a:close/>
              </a:path>
            </a:pathLst>
          </a:custGeom>
          <a:blipFill>
            <a:blip r:embed="rId4"/>
            <a:stretch>
              <a:fillRect/>
            </a:stretch>
          </a:blipFill>
        </p:spPr>
        <p:txBody>
          <a:bodyPr/>
          <a:lstStyle/>
          <a:p>
            <a:endParaRPr lang="en-GB"/>
          </a:p>
        </p:txBody>
      </p:sp>
      <p:sp>
        <p:nvSpPr>
          <p:cNvPr id="7" name="TextBox 7"/>
          <p:cNvSpPr txBox="1"/>
          <p:nvPr/>
        </p:nvSpPr>
        <p:spPr>
          <a:xfrm>
            <a:off x="9144000" y="3364956"/>
            <a:ext cx="8933550" cy="613410"/>
          </a:xfrm>
          <a:prstGeom prst="rect">
            <a:avLst/>
          </a:prstGeom>
        </p:spPr>
        <p:txBody>
          <a:bodyPr lIns="0" tIns="0" rIns="0" bIns="0" rtlCol="0" anchor="t">
            <a:spAutoFit/>
          </a:bodyPr>
          <a:lstStyle/>
          <a:p>
            <a:pPr algn="l">
              <a:lnSpc>
                <a:spcPts val="5039"/>
              </a:lnSpc>
            </a:pPr>
            <a:r>
              <a:rPr lang="en-US" sz="3599" b="1" dirty="0">
                <a:solidFill>
                  <a:srgbClr val="FFFFFF"/>
                </a:solidFill>
                <a:latin typeface="Century Gothic Paneuropean Bold"/>
                <a:ea typeface="Century Gothic Paneuropean Bold"/>
                <a:cs typeface="Century Gothic Paneuropean Bold"/>
                <a:sym typeface="Century Gothic Paneuropean Bold"/>
              </a:rPr>
              <a:t>Tool 1- ChatGPT</a:t>
            </a:r>
          </a:p>
        </p:txBody>
      </p:sp>
      <p:sp>
        <p:nvSpPr>
          <p:cNvPr id="8" name="TextBox 8"/>
          <p:cNvSpPr txBox="1"/>
          <p:nvPr/>
        </p:nvSpPr>
        <p:spPr>
          <a:xfrm>
            <a:off x="8900263" y="4186084"/>
            <a:ext cx="9124289" cy="8582286"/>
          </a:xfrm>
          <a:prstGeom prst="rect">
            <a:avLst/>
          </a:prstGeom>
        </p:spPr>
        <p:txBody>
          <a:bodyPr lIns="0" tIns="0" rIns="0" bIns="0" rtlCol="0" anchor="t">
            <a:spAutoFit/>
          </a:bodyPr>
          <a:lstStyle/>
          <a:p>
            <a:pPr algn="l">
              <a:lnSpc>
                <a:spcPts val="4200"/>
              </a:lnSpc>
            </a:pPr>
            <a:r>
              <a:rPr lang="en-US" sz="3000" b="1" u="sng" dirty="0">
                <a:solidFill>
                  <a:srgbClr val="FFFFFF"/>
                </a:solidFill>
                <a:latin typeface="Century Gothic Paneuropean Bold"/>
                <a:ea typeface="Century Gothic Paneuropean Bold"/>
                <a:cs typeface="Century Gothic Paneuropean Bold"/>
                <a:sym typeface="Century Gothic Paneuropean Bold"/>
              </a:rPr>
              <a:t>What it does:</a:t>
            </a:r>
          </a:p>
          <a:p>
            <a:pPr algn="l">
              <a:lnSpc>
                <a:spcPts val="4200"/>
              </a:lnSpc>
            </a:pPr>
            <a:r>
              <a:rPr lang="en-GB" sz="3000" b="1" dirty="0">
                <a:solidFill>
                  <a:srgbClr val="FFFFFF"/>
                </a:solidFill>
                <a:latin typeface="Century Gothic Paneuropean Bold"/>
                <a:ea typeface="Century Gothic Paneuropean Bold"/>
                <a:cs typeface="Century Gothic Paneuropean Bold"/>
                <a:sym typeface="Century Gothic Paneuropean Bold"/>
              </a:rPr>
              <a:t>Writes text (emails, blogs, bios, FAQs, summaries), answers questions, generates ideas, creates code, and helps with learning or problem-solving.</a:t>
            </a:r>
          </a:p>
          <a:p>
            <a:pPr algn="l">
              <a:lnSpc>
                <a:spcPts val="4200"/>
              </a:lnSpc>
            </a:pPr>
            <a:endParaRPr lang="en-US" sz="3000" b="1" dirty="0">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US" sz="3000" b="1" u="sng" dirty="0">
                <a:solidFill>
                  <a:srgbClr val="FFFFFF"/>
                </a:solidFill>
                <a:latin typeface="Century Gothic Paneuropean Bold"/>
                <a:ea typeface="Century Gothic Paneuropean Bold"/>
                <a:cs typeface="Century Gothic Paneuropean Bold"/>
                <a:sym typeface="Century Gothic Paneuropean Bold"/>
              </a:rPr>
              <a:t>How to use:</a:t>
            </a:r>
          </a:p>
          <a:p>
            <a:pPr algn="l">
              <a:lnSpc>
                <a:spcPts val="4200"/>
              </a:lnSpc>
            </a:pPr>
            <a:r>
              <a:rPr lang="en-US" sz="3000" b="1" dirty="0">
                <a:solidFill>
                  <a:srgbClr val="FFFFFF"/>
                </a:solidFill>
                <a:latin typeface="Century Gothic Paneuropean Bold"/>
                <a:ea typeface="Century Gothic Paneuropean Bold"/>
                <a:cs typeface="Century Gothic Paneuropean Bold"/>
                <a:sym typeface="Century Gothic Paneuropean Bold"/>
              </a:rPr>
              <a:t>•</a:t>
            </a:r>
            <a:r>
              <a:rPr lang="en-GB" sz="3000" b="1" dirty="0">
                <a:solidFill>
                  <a:srgbClr val="FFFFFF"/>
                </a:solidFill>
                <a:latin typeface="Century Gothic Paneuropean Bold"/>
                <a:ea typeface="Century Gothic Paneuropean Bold"/>
                <a:cs typeface="Century Gothic Paneuropean Bold"/>
                <a:sym typeface="Century Gothic Paneuropean Bold"/>
              </a:rPr>
              <a:t>Type clear prompts with context, format, and tone you want</a:t>
            </a:r>
          </a:p>
          <a:p>
            <a:pPr algn="l">
              <a:lnSpc>
                <a:spcPts val="4200"/>
              </a:lnSpc>
            </a:pPr>
            <a:r>
              <a:rPr lang="en-US" sz="3000" b="1" dirty="0">
                <a:solidFill>
                  <a:srgbClr val="FFFFFF"/>
                </a:solidFill>
                <a:latin typeface="Century Gothic Paneuropean Bold"/>
                <a:ea typeface="Century Gothic Paneuropean Bold"/>
                <a:cs typeface="Century Gothic Paneuropean Bold"/>
                <a:sym typeface="Century Gothic Paneuropean Bold"/>
              </a:rPr>
              <a:t>•Tip: Always review/edit output. Avoid personal data</a:t>
            </a:r>
          </a:p>
          <a:p>
            <a:pPr algn="l">
              <a:lnSpc>
                <a:spcPts val="4200"/>
              </a:lnSpc>
            </a:pPr>
            <a:endParaRPr lang="en-US" sz="3000" b="1" dirty="0">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endParaRPr lang="en-US" sz="3000" b="1" dirty="0">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spcBef>
                <a:spcPct val="0"/>
              </a:spcBef>
            </a:pPr>
            <a:endParaRPr lang="en-US" sz="3000" b="1" dirty="0">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spcBef>
                <a:spcPct val="0"/>
              </a:spcBef>
            </a:pPr>
            <a:endParaRPr lang="en-US" sz="3000" b="1" dirty="0">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spcBef>
                <a:spcPct val="0"/>
              </a:spcBef>
            </a:pPr>
            <a:endParaRPr lang="en-US" sz="3000" b="1" dirty="0">
              <a:solidFill>
                <a:srgbClr val="FFFFFF"/>
              </a:solidFill>
              <a:latin typeface="Century Gothic Paneuropean Bold"/>
              <a:ea typeface="Century Gothic Paneuropean Bold"/>
              <a:cs typeface="Century Gothic Paneuropean Bold"/>
              <a:sym typeface="Century Gothic Paneuropean 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695432" y="3130861"/>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a:p>
        </p:txBody>
      </p:sp>
      <p:sp>
        <p:nvSpPr>
          <p:cNvPr id="6" name="Freeform 6"/>
          <p:cNvSpPr/>
          <p:nvPr/>
        </p:nvSpPr>
        <p:spPr>
          <a:xfrm>
            <a:off x="1192486" y="966774"/>
            <a:ext cx="4903514" cy="5167325"/>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TextBox 7"/>
          <p:cNvSpPr txBox="1"/>
          <p:nvPr/>
        </p:nvSpPr>
        <p:spPr>
          <a:xfrm>
            <a:off x="8953260" y="3243731"/>
            <a:ext cx="8933550" cy="613410"/>
          </a:xfrm>
          <a:prstGeom prst="rect">
            <a:avLst/>
          </a:prstGeom>
        </p:spPr>
        <p:txBody>
          <a:bodyPr lIns="0" tIns="0" rIns="0" bIns="0" rtlCol="0" anchor="t">
            <a:spAutoFit/>
          </a:bodyPr>
          <a:lstStyle/>
          <a:p>
            <a:pPr algn="l">
              <a:lnSpc>
                <a:spcPts val="5039"/>
              </a:lnSpc>
            </a:pPr>
            <a:r>
              <a:rPr lang="en-US" sz="3599" b="1">
                <a:solidFill>
                  <a:srgbClr val="FFFFFF"/>
                </a:solidFill>
                <a:latin typeface="Century Gothic Paneuropean Bold"/>
                <a:ea typeface="Century Gothic Paneuropean Bold"/>
                <a:cs typeface="Century Gothic Paneuropean Bold"/>
                <a:sym typeface="Century Gothic Paneuropean Bold"/>
              </a:rPr>
              <a:t>Tool 2- Canva and Magic Design</a:t>
            </a:r>
          </a:p>
        </p:txBody>
      </p:sp>
      <p:sp>
        <p:nvSpPr>
          <p:cNvPr id="8" name="TextBox 8"/>
          <p:cNvSpPr txBox="1"/>
          <p:nvPr/>
        </p:nvSpPr>
        <p:spPr>
          <a:xfrm>
            <a:off x="8953260" y="4756184"/>
            <a:ext cx="9124289" cy="4248150"/>
          </a:xfrm>
          <a:prstGeom prst="rect">
            <a:avLst/>
          </a:prstGeom>
        </p:spPr>
        <p:txBody>
          <a:bodyPr lIns="0" tIns="0" rIns="0" bIns="0" rtlCol="0" anchor="t">
            <a:spAutoFit/>
          </a:bodyPr>
          <a:lstStyle/>
          <a:p>
            <a:pPr algn="l">
              <a:lnSpc>
                <a:spcPts val="4200"/>
              </a:lnSpc>
            </a:pPr>
            <a:r>
              <a:rPr lang="en-US" sz="3000" b="1" u="sng" dirty="0">
                <a:solidFill>
                  <a:srgbClr val="FFFFFF"/>
                </a:solidFill>
                <a:latin typeface="Century Gothic Paneuropean Bold"/>
                <a:ea typeface="Century Gothic Paneuropean Bold"/>
                <a:cs typeface="Century Gothic Paneuropean Bold"/>
                <a:sym typeface="Century Gothic Paneuropean Bold"/>
              </a:rPr>
              <a:t>What it does:</a:t>
            </a:r>
          </a:p>
          <a:p>
            <a:pPr algn="l">
              <a:lnSpc>
                <a:spcPts val="4200"/>
              </a:lnSpc>
            </a:pPr>
            <a:endParaRPr lang="en-US" sz="3000" b="1" dirty="0">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US" sz="3000" b="1" dirty="0">
                <a:solidFill>
                  <a:srgbClr val="FFFFFF"/>
                </a:solidFill>
                <a:latin typeface="Century Gothic Paneuropean Bold"/>
                <a:ea typeface="Century Gothic Paneuropean Bold"/>
                <a:cs typeface="Century Gothic Paneuropean Bold"/>
                <a:sym typeface="Century Gothic Paneuropean Bold"/>
              </a:rPr>
              <a:t>Creates logos, flyers, social posts, presentations</a:t>
            </a:r>
          </a:p>
          <a:p>
            <a:pPr algn="l">
              <a:lnSpc>
                <a:spcPts val="4200"/>
              </a:lnSpc>
            </a:pPr>
            <a:endParaRPr lang="en-US" sz="3000" b="1" dirty="0">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US" sz="3000" b="1" dirty="0">
                <a:solidFill>
                  <a:srgbClr val="FFFFFF"/>
                </a:solidFill>
                <a:latin typeface="Century Gothic Paneuropean Bold"/>
                <a:ea typeface="Century Gothic Paneuropean Bold"/>
                <a:cs typeface="Century Gothic Paneuropean Bold"/>
                <a:sym typeface="Century Gothic Paneuropean Bold"/>
              </a:rPr>
              <a:t>Magic Design = AI-driven templates</a:t>
            </a:r>
          </a:p>
          <a:p>
            <a:pPr algn="l">
              <a:lnSpc>
                <a:spcPts val="4200"/>
              </a:lnSpc>
            </a:pPr>
            <a:endParaRPr lang="en-US" sz="3000" b="1" dirty="0">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spcBef>
                <a:spcPct val="0"/>
              </a:spcBef>
            </a:pPr>
            <a:r>
              <a:rPr lang="en-US" sz="3000" b="1" u="sng" dirty="0">
                <a:solidFill>
                  <a:srgbClr val="FFFFFF"/>
                </a:solidFill>
                <a:latin typeface="Century Gothic Paneuropean Bold"/>
                <a:ea typeface="Century Gothic Paneuropean Bold"/>
                <a:cs typeface="Century Gothic Paneuropean Bold"/>
                <a:sym typeface="Century Gothic Paneuropean Bold"/>
              </a:rPr>
              <a:t>Tip:</a:t>
            </a:r>
            <a:r>
              <a:rPr lang="en-US" sz="3000" b="1" dirty="0">
                <a:solidFill>
                  <a:srgbClr val="FFFFFF"/>
                </a:solidFill>
                <a:latin typeface="Century Gothic Paneuropean Bold"/>
                <a:ea typeface="Century Gothic Paneuropean Bold"/>
                <a:cs typeface="Century Gothic Paneuropean Bold"/>
                <a:sym typeface="Century Gothic Paneuropean Bold"/>
              </a:rPr>
              <a:t> Start with brand </a:t>
            </a:r>
            <a:r>
              <a:rPr lang="en-US" sz="3000" b="1" dirty="0" err="1">
                <a:solidFill>
                  <a:srgbClr val="FFFFFF"/>
                </a:solidFill>
                <a:latin typeface="Century Gothic Paneuropean Bold"/>
                <a:ea typeface="Century Gothic Paneuropean Bold"/>
                <a:cs typeface="Century Gothic Paneuropean Bold"/>
                <a:sym typeface="Century Gothic Paneuropean Bold"/>
              </a:rPr>
              <a:t>colours</a:t>
            </a:r>
            <a:r>
              <a:rPr lang="en-US" sz="3000" b="1" dirty="0">
                <a:solidFill>
                  <a:srgbClr val="FFFFFF"/>
                </a:solidFill>
                <a:latin typeface="Century Gothic Paneuropean Bold"/>
                <a:ea typeface="Century Gothic Paneuropean Bold"/>
                <a:cs typeface="Century Gothic Paneuropean Bold"/>
                <a:sym typeface="Century Gothic Paneuropean Bold"/>
              </a:rPr>
              <a:t> and style guide</a:t>
            </a:r>
          </a:p>
          <a:p>
            <a:pPr algn="l">
              <a:lnSpc>
                <a:spcPts val="4200"/>
              </a:lnSpc>
              <a:spcBef>
                <a:spcPct val="0"/>
              </a:spcBef>
            </a:pPr>
            <a:endParaRPr lang="en-US" sz="3000" b="1" dirty="0">
              <a:solidFill>
                <a:srgbClr val="FFFFFF"/>
              </a:solidFill>
              <a:latin typeface="Century Gothic Paneuropean Bold"/>
              <a:ea typeface="Century Gothic Paneuropean Bold"/>
              <a:cs typeface="Century Gothic Paneuropean Bold"/>
              <a:sym typeface="Century Gothic Paneuropean Bol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A99858F0DECC4D98413750771970CE" ma:contentTypeVersion="11" ma:contentTypeDescription="Create a new document." ma:contentTypeScope="" ma:versionID="b2a559a19af56c5fdae784d1a6e33620">
  <xsd:schema xmlns:xsd="http://www.w3.org/2001/XMLSchema" xmlns:xs="http://www.w3.org/2001/XMLSchema" xmlns:p="http://schemas.microsoft.com/office/2006/metadata/properties" xmlns:ns2="821a08cd-76e1-43f8-b643-62e4bdb79157" xmlns:ns3="dc81eb76-3d54-40fd-8045-cbc7dec4f7f7" targetNamespace="http://schemas.microsoft.com/office/2006/metadata/properties" ma:root="true" ma:fieldsID="2b8fbfb0f50e1687dd9e96622f892925" ns2:_="" ns3:_="">
    <xsd:import namespace="821a08cd-76e1-43f8-b643-62e4bdb79157"/>
    <xsd:import namespace="dc81eb76-3d54-40fd-8045-cbc7dec4f7f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1a08cd-76e1-43f8-b643-62e4bdb791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d7d01ec-49e2-4085-83dc-48c3151270a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81eb76-3d54-40fd-8045-cbc7dec4f7f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58abdce-58b9-4b33-81a7-00dfe1f6e08a}" ma:internalName="TaxCatchAll" ma:showField="CatchAllData" ma:web="dc81eb76-3d54-40fd-8045-cbc7dec4f7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21a08cd-76e1-43f8-b643-62e4bdb79157">
      <Terms xmlns="http://schemas.microsoft.com/office/infopath/2007/PartnerControls"/>
    </lcf76f155ced4ddcb4097134ff3c332f>
    <TaxCatchAll xmlns="dc81eb76-3d54-40fd-8045-cbc7dec4f7f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EA2268-0480-46BD-A97D-2339295333AD}">
  <ds:schemaRefs>
    <ds:schemaRef ds:uri="821a08cd-76e1-43f8-b643-62e4bdb79157"/>
    <ds:schemaRef ds:uri="dc81eb76-3d54-40fd-8045-cbc7dec4f7f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61F2292-4A1C-4E9B-9522-5389893C8806}">
  <ds:schemaRefs>
    <ds:schemaRef ds:uri="821a08cd-76e1-43f8-b643-62e4bdb79157"/>
    <ds:schemaRef ds:uri="dc81eb76-3d54-40fd-8045-cbc7dec4f7f7"/>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5931F59-8356-46F4-B826-A81A27D1293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369</TotalTime>
  <Words>7734</Words>
  <Application>Microsoft Office PowerPoint</Application>
  <PresentationFormat>Custom</PresentationFormat>
  <Paragraphs>672</Paragraphs>
  <Slides>37</Slides>
  <Notes>36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Century Gothic Paneuropean Italics</vt:lpstr>
      <vt:lpstr>Century Gothic Paneuropean</vt:lpstr>
      <vt:lpstr>Century Gothic</vt:lpstr>
      <vt:lpstr>Century Gothic Paneuropean Bold</vt:lpstr>
      <vt:lpstr>Century Gothic Paneuropean Light</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DPS AI for Business Slide Deck</dc:title>
  <dc:creator>Orlando Correia</dc:creator>
  <cp:lastModifiedBy>Orlando Correia</cp:lastModifiedBy>
  <cp:revision>3</cp:revision>
  <dcterms:created xsi:type="dcterms:W3CDTF">2006-08-16T00:00:00Z</dcterms:created>
  <dcterms:modified xsi:type="dcterms:W3CDTF">2025-09-04T14:38:45Z</dcterms:modified>
  <dc:identifier>DAGsBSPUcV0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0x01010092A99858F0DECC4D98413750771970CE</vt:lpwstr>
  </property>
  <property fmtid="{D5CDD505-2E9C-101B-9397-08002B2CF9AE}" pid="3" name="MediaServiceImageTags">
    <vt:lpwstr/>
  </property>
</Properties>
</file>