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8"/>
  </p:notesMasterIdLst>
  <p:sldIdLst>
    <p:sldId id="256" r:id="rId3"/>
    <p:sldId id="294" r:id="rId4"/>
    <p:sldId id="282" r:id="rId5"/>
    <p:sldId id="321" r:id="rId6"/>
    <p:sldId id="395" r:id="rId7"/>
    <p:sldId id="402" r:id="rId8"/>
    <p:sldId id="324" r:id="rId9"/>
    <p:sldId id="258" r:id="rId10"/>
    <p:sldId id="397" r:id="rId11"/>
    <p:sldId id="295" r:id="rId12"/>
    <p:sldId id="341" r:id="rId13"/>
    <p:sldId id="398" r:id="rId14"/>
    <p:sldId id="399" r:id="rId15"/>
    <p:sldId id="400" r:id="rId16"/>
    <p:sldId id="412" r:id="rId17"/>
    <p:sldId id="279" r:id="rId18"/>
    <p:sldId id="404" r:id="rId19"/>
    <p:sldId id="401" r:id="rId20"/>
    <p:sldId id="343" r:id="rId21"/>
    <p:sldId id="338" r:id="rId22"/>
    <p:sldId id="345" r:id="rId23"/>
    <p:sldId id="335" r:id="rId24"/>
    <p:sldId id="346" r:id="rId25"/>
    <p:sldId id="261" r:id="rId26"/>
    <p:sldId id="326" r:id="rId27"/>
    <p:sldId id="413" r:id="rId28"/>
    <p:sldId id="405" r:id="rId29"/>
    <p:sldId id="406" r:id="rId30"/>
    <p:sldId id="407" r:id="rId31"/>
    <p:sldId id="408" r:id="rId32"/>
    <p:sldId id="409" r:id="rId33"/>
    <p:sldId id="410" r:id="rId34"/>
    <p:sldId id="411" r:id="rId35"/>
    <p:sldId id="304" r:id="rId36"/>
    <p:sldId id="414" r:id="rId37"/>
    <p:sldId id="415" r:id="rId38"/>
    <p:sldId id="416" r:id="rId39"/>
    <p:sldId id="418" r:id="rId40"/>
    <p:sldId id="257" r:id="rId41"/>
    <p:sldId id="394" r:id="rId42"/>
    <p:sldId id="419" r:id="rId43"/>
    <p:sldId id="320" r:id="rId44"/>
    <p:sldId id="420" r:id="rId45"/>
    <p:sldId id="331" r:id="rId46"/>
    <p:sldId id="305" r:id="rId47"/>
    <p:sldId id="333" r:id="rId48"/>
    <p:sldId id="334" r:id="rId49"/>
    <p:sldId id="421" r:id="rId50"/>
    <p:sldId id="299" r:id="rId51"/>
    <p:sldId id="332" r:id="rId52"/>
    <p:sldId id="336" r:id="rId53"/>
    <p:sldId id="293" r:id="rId54"/>
    <p:sldId id="391" r:id="rId55"/>
    <p:sldId id="392" r:id="rId56"/>
    <p:sldId id="307" r:id="rId57"/>
  </p:sldIdLst>
  <p:sldSz cx="18288000" cy="10287000"/>
  <p:notesSz cx="6858000" cy="9144000"/>
  <p:embeddedFontLst>
    <p:embeddedFont>
      <p:font typeface="Century Gothic" panose="020B0502020202020204" pitchFamily="34" charset="0"/>
      <p:regular r:id="rId59"/>
      <p:bold r:id="rId60"/>
      <p:italic r:id="rId61"/>
      <p:boldItalic r:id="rId62"/>
    </p:embeddedFont>
    <p:embeddedFont>
      <p:font typeface="Century Gothic Paneuropean" panose="020B0604020202020204" charset="0"/>
      <p:regular r:id="rId63"/>
    </p:embeddedFont>
    <p:embeddedFont>
      <p:font typeface="Century Gothic Paneuropean Bold" panose="020B0604020202020204" charset="0"/>
      <p:regular r:id="rId64"/>
    </p:embeddedFont>
    <p:embeddedFont>
      <p:font typeface="Ink Free" panose="03080402000500000000" pitchFamily="66" charset="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ACF5"/>
    <a:srgbClr val="FEFEFE"/>
    <a:srgbClr val="287DB2"/>
    <a:srgbClr val="333333"/>
    <a:srgbClr val="3096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150" autoAdjust="0"/>
    <p:restoredTop sz="81569" autoAdjust="0"/>
  </p:normalViewPr>
  <p:slideViewPr>
    <p:cSldViewPr>
      <p:cViewPr varScale="1">
        <p:scale>
          <a:sx n="32" d="100"/>
          <a:sy n="32" d="100"/>
        </p:scale>
        <p:origin x="78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5.fntdata"/><Relationship Id="rId6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lando Correia" userId="f1b01374-e93f-4a95-a80c-d3c8a1cacfea" providerId="ADAL" clId="{6DF51603-D951-4BFD-BB63-98AB9FC1F51E}"/>
    <pc:docChg chg="modSld">
      <pc:chgData name="Orlando Correia" userId="f1b01374-e93f-4a95-a80c-d3c8a1cacfea" providerId="ADAL" clId="{6DF51603-D951-4BFD-BB63-98AB9FC1F51E}" dt="2025-12-18T15:38:12.659" v="1" actId="20577"/>
      <pc:docMkLst>
        <pc:docMk/>
      </pc:docMkLst>
      <pc:sldChg chg="modSp mod">
        <pc:chgData name="Orlando Correia" userId="f1b01374-e93f-4a95-a80c-d3c8a1cacfea" providerId="ADAL" clId="{6DF51603-D951-4BFD-BB63-98AB9FC1F51E}" dt="2025-12-18T15:38:12.659" v="1" actId="20577"/>
        <pc:sldMkLst>
          <pc:docMk/>
          <pc:sldMk cId="0" sldId="419"/>
        </pc:sldMkLst>
        <pc:spChg chg="mod">
          <ac:chgData name="Orlando Correia" userId="f1b01374-e93f-4a95-a80c-d3c8a1cacfea" providerId="ADAL" clId="{6DF51603-D951-4BFD-BB63-98AB9FC1F51E}" dt="2025-12-18T15:38:12.659" v="1" actId="20577"/>
          <ac:spMkLst>
            <pc:docMk/>
            <pc:sldMk cId="0" sldId="419"/>
            <ac:spMk id="10" creationId="{462D138C-8607-5EC5-F103-8130F279FD4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54BC83-F68E-400E-B7D7-B031C99A0113}" type="doc">
      <dgm:prSet loTypeId="urn:microsoft.com/office/officeart/2005/8/layout/arrow1" loCatId="relationship" qsTypeId="urn:microsoft.com/office/officeart/2005/8/quickstyle/simple1" qsCatId="simple" csTypeId="urn:microsoft.com/office/officeart/2005/8/colors/accent1_2" csCatId="accent1" phldr="1"/>
      <dgm:spPr/>
      <dgm:t>
        <a:bodyPr/>
        <a:lstStyle/>
        <a:p>
          <a:endParaRPr lang="en-GB"/>
        </a:p>
      </dgm:t>
    </dgm:pt>
    <dgm:pt modelId="{F6B5D2AD-C9FB-4B52-90CB-405B0FC8D6F5}">
      <dgm:prSet phldrT="[Text]" phldr="0" custT="1"/>
      <dgm:spPr/>
      <dgm:t>
        <a:bodyPr/>
        <a:lstStyle/>
        <a:p>
          <a:r>
            <a:rPr lang="en-GB" sz="11500" spc="600" dirty="0"/>
            <a:t>Skill</a:t>
          </a:r>
          <a:endParaRPr lang="en-GB" sz="6500" spc="600" dirty="0"/>
        </a:p>
      </dgm:t>
    </dgm:pt>
    <dgm:pt modelId="{CAD87346-85A7-44BD-8183-1188C59D8C78}" type="parTrans" cxnId="{AF71F968-22BB-40EE-AD89-03C9E558DAF5}">
      <dgm:prSet/>
      <dgm:spPr/>
      <dgm:t>
        <a:bodyPr/>
        <a:lstStyle/>
        <a:p>
          <a:endParaRPr lang="en-GB"/>
        </a:p>
      </dgm:t>
    </dgm:pt>
    <dgm:pt modelId="{13E2D96E-008B-4999-8101-5FBD72082FD5}" type="sibTrans" cxnId="{AF71F968-22BB-40EE-AD89-03C9E558DAF5}">
      <dgm:prSet/>
      <dgm:spPr/>
      <dgm:t>
        <a:bodyPr/>
        <a:lstStyle/>
        <a:p>
          <a:endParaRPr lang="en-GB"/>
        </a:p>
      </dgm:t>
    </dgm:pt>
    <dgm:pt modelId="{0859F125-FC6E-405F-A7B2-3BE82B4EC8E6}">
      <dgm:prSet phldrT="[Text]" phldr="0" custT="1"/>
      <dgm:spPr/>
      <dgm:t>
        <a:bodyPr/>
        <a:lstStyle/>
        <a:p>
          <a:r>
            <a:rPr lang="en-GB" sz="11500" spc="600" dirty="0"/>
            <a:t>Will</a:t>
          </a:r>
        </a:p>
      </dgm:t>
    </dgm:pt>
    <dgm:pt modelId="{102DC30A-7C1D-4657-B2E0-DC42D66097F8}" type="parTrans" cxnId="{4B12F1DB-5999-48A5-A0FF-19224E02B529}">
      <dgm:prSet/>
      <dgm:spPr/>
      <dgm:t>
        <a:bodyPr/>
        <a:lstStyle/>
        <a:p>
          <a:endParaRPr lang="en-GB"/>
        </a:p>
      </dgm:t>
    </dgm:pt>
    <dgm:pt modelId="{E7C15EB3-BE9F-4300-BD23-8C90FF5E3EB0}" type="sibTrans" cxnId="{4B12F1DB-5999-48A5-A0FF-19224E02B529}">
      <dgm:prSet/>
      <dgm:spPr/>
      <dgm:t>
        <a:bodyPr/>
        <a:lstStyle/>
        <a:p>
          <a:endParaRPr lang="en-GB"/>
        </a:p>
      </dgm:t>
    </dgm:pt>
    <dgm:pt modelId="{2246C509-CA85-4201-868B-9F974178361C}" type="pres">
      <dgm:prSet presAssocID="{3B54BC83-F68E-400E-B7D7-B031C99A0113}" presName="cycle" presStyleCnt="0">
        <dgm:presLayoutVars>
          <dgm:dir/>
          <dgm:resizeHandles val="exact"/>
        </dgm:presLayoutVars>
      </dgm:prSet>
      <dgm:spPr/>
    </dgm:pt>
    <dgm:pt modelId="{C774FED9-24C2-49E6-ADC0-F61D507684E6}" type="pres">
      <dgm:prSet presAssocID="{F6B5D2AD-C9FB-4B52-90CB-405B0FC8D6F5}" presName="arrow" presStyleLbl="node1" presStyleIdx="0" presStyleCnt="2">
        <dgm:presLayoutVars>
          <dgm:bulletEnabled val="1"/>
        </dgm:presLayoutVars>
      </dgm:prSet>
      <dgm:spPr/>
    </dgm:pt>
    <dgm:pt modelId="{EE62DFB2-D342-4EAD-A475-66D77F98E6D6}" type="pres">
      <dgm:prSet presAssocID="{0859F125-FC6E-405F-A7B2-3BE82B4EC8E6}" presName="arrow" presStyleLbl="node1" presStyleIdx="1" presStyleCnt="2">
        <dgm:presLayoutVars>
          <dgm:bulletEnabled val="1"/>
        </dgm:presLayoutVars>
      </dgm:prSet>
      <dgm:spPr/>
    </dgm:pt>
  </dgm:ptLst>
  <dgm:cxnLst>
    <dgm:cxn modelId="{BF3AF23D-C046-4876-942D-A5C18B659ADB}" type="presOf" srcId="{0859F125-FC6E-405F-A7B2-3BE82B4EC8E6}" destId="{EE62DFB2-D342-4EAD-A475-66D77F98E6D6}" srcOrd="0" destOrd="0" presId="urn:microsoft.com/office/officeart/2005/8/layout/arrow1"/>
    <dgm:cxn modelId="{46D7BC62-1CFD-4637-A3EB-0289AC3E2EE6}" type="presOf" srcId="{F6B5D2AD-C9FB-4B52-90CB-405B0FC8D6F5}" destId="{C774FED9-24C2-49E6-ADC0-F61D507684E6}" srcOrd="0" destOrd="0" presId="urn:microsoft.com/office/officeart/2005/8/layout/arrow1"/>
    <dgm:cxn modelId="{AF71F968-22BB-40EE-AD89-03C9E558DAF5}" srcId="{3B54BC83-F68E-400E-B7D7-B031C99A0113}" destId="{F6B5D2AD-C9FB-4B52-90CB-405B0FC8D6F5}" srcOrd="0" destOrd="0" parTransId="{CAD87346-85A7-44BD-8183-1188C59D8C78}" sibTransId="{13E2D96E-008B-4999-8101-5FBD72082FD5}"/>
    <dgm:cxn modelId="{E029DCCC-960A-466A-AFC2-EB23027BB321}" type="presOf" srcId="{3B54BC83-F68E-400E-B7D7-B031C99A0113}" destId="{2246C509-CA85-4201-868B-9F974178361C}" srcOrd="0" destOrd="0" presId="urn:microsoft.com/office/officeart/2005/8/layout/arrow1"/>
    <dgm:cxn modelId="{4B12F1DB-5999-48A5-A0FF-19224E02B529}" srcId="{3B54BC83-F68E-400E-B7D7-B031C99A0113}" destId="{0859F125-FC6E-405F-A7B2-3BE82B4EC8E6}" srcOrd="1" destOrd="0" parTransId="{102DC30A-7C1D-4657-B2E0-DC42D66097F8}" sibTransId="{E7C15EB3-BE9F-4300-BD23-8C90FF5E3EB0}"/>
    <dgm:cxn modelId="{624CFD51-61DC-4A05-872C-66603978E1A9}" type="presParOf" srcId="{2246C509-CA85-4201-868B-9F974178361C}" destId="{C774FED9-24C2-49E6-ADC0-F61D507684E6}" srcOrd="0" destOrd="0" presId="urn:microsoft.com/office/officeart/2005/8/layout/arrow1"/>
    <dgm:cxn modelId="{CEFDF8E1-E28D-4FA6-B450-A34CA1F87DF9}" type="presParOf" srcId="{2246C509-CA85-4201-868B-9F974178361C}" destId="{EE62DFB2-D342-4EAD-A475-66D77F98E6D6}" srcOrd="1" destOrd="0" presId="urn:microsoft.com/office/officeart/2005/8/layout/arrow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4FED9-24C2-49E6-ADC0-F61D507684E6}">
      <dsp:nvSpPr>
        <dsp:cNvPr id="0" name=""/>
        <dsp:cNvSpPr/>
      </dsp:nvSpPr>
      <dsp:spPr>
        <a:xfrm rot="16200000">
          <a:off x="506" y="1161851"/>
          <a:ext cx="5804296" cy="5804296"/>
        </a:xfrm>
        <a:prstGeom prst="up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7880" tIns="817880" rIns="817880" bIns="817880" numCol="1" spcCol="1270" anchor="ctr" anchorCtr="0">
          <a:noAutofit/>
        </a:bodyPr>
        <a:lstStyle/>
        <a:p>
          <a:pPr marL="0" lvl="0" indent="0" algn="ctr" defTabSz="5111750">
            <a:lnSpc>
              <a:spcPct val="90000"/>
            </a:lnSpc>
            <a:spcBef>
              <a:spcPct val="0"/>
            </a:spcBef>
            <a:spcAft>
              <a:spcPct val="35000"/>
            </a:spcAft>
            <a:buNone/>
          </a:pPr>
          <a:r>
            <a:rPr lang="en-GB" sz="11500" kern="1200" spc="600" dirty="0"/>
            <a:t>Skill</a:t>
          </a:r>
          <a:endParaRPr lang="en-GB" sz="6500" kern="1200" spc="600" dirty="0"/>
        </a:p>
      </dsp:txBody>
      <dsp:txXfrm rot="5400000">
        <a:off x="1016258" y="2612925"/>
        <a:ext cx="4788544" cy="2902148"/>
      </dsp:txXfrm>
    </dsp:sp>
    <dsp:sp modelId="{EE62DFB2-D342-4EAD-A475-66D77F98E6D6}">
      <dsp:nvSpPr>
        <dsp:cNvPr id="0" name=""/>
        <dsp:cNvSpPr/>
      </dsp:nvSpPr>
      <dsp:spPr>
        <a:xfrm rot="5400000">
          <a:off x="6387196" y="1161851"/>
          <a:ext cx="5804296" cy="5804296"/>
        </a:xfrm>
        <a:prstGeom prst="upArrow">
          <a:avLst>
            <a:gd name="adj1" fmla="val 50000"/>
            <a:gd name="adj2" fmla="val 35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7880" tIns="817880" rIns="817880" bIns="817880" numCol="1" spcCol="1270" anchor="ctr" anchorCtr="0">
          <a:noAutofit/>
        </a:bodyPr>
        <a:lstStyle/>
        <a:p>
          <a:pPr marL="0" lvl="0" indent="0" algn="ctr" defTabSz="5111750">
            <a:lnSpc>
              <a:spcPct val="90000"/>
            </a:lnSpc>
            <a:spcBef>
              <a:spcPct val="0"/>
            </a:spcBef>
            <a:spcAft>
              <a:spcPct val="35000"/>
            </a:spcAft>
            <a:buNone/>
          </a:pPr>
          <a:r>
            <a:rPr lang="en-GB" sz="11500" kern="1200" spc="600" dirty="0"/>
            <a:t>Will</a:t>
          </a:r>
        </a:p>
      </dsp:txBody>
      <dsp:txXfrm rot="-5400000">
        <a:off x="6387196" y="2612925"/>
        <a:ext cx="4788544" cy="2902148"/>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8A3956-2C50-417F-A211-8A992859AF43}" type="datetimeFigureOut">
              <a:rPr lang="en-GB" smtClean="0"/>
              <a:t>18/12/2025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0A3F1-A372-4DFB-9EAA-0044FA9067D7}" type="slidenum">
              <a:rPr lang="en-GB" smtClean="0"/>
              <a:t>‹#›</a:t>
            </a:fld>
            <a:endParaRPr lang="en-GB" dirty="0"/>
          </a:p>
        </p:txBody>
      </p:sp>
    </p:spTree>
    <p:extLst>
      <p:ext uri="{BB962C8B-B14F-4D97-AF65-F5344CB8AC3E}">
        <p14:creationId xmlns:p14="http://schemas.microsoft.com/office/powerpoint/2010/main" val="2457819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0424B-6DB4-06FD-3C32-12FCD94389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E58BCF-6033-1A4F-AC55-6433CDBFB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0512F2-0593-D50C-607C-9BE0C3A9DB2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96858F4-699B-BB4A-FFDF-84068904950F}"/>
              </a:ext>
            </a:extLst>
          </p:cNvPr>
          <p:cNvSpPr>
            <a:spLocks noGrp="1"/>
          </p:cNvSpPr>
          <p:nvPr>
            <p:ph type="sldNum" sz="quarter" idx="5"/>
          </p:nvPr>
        </p:nvSpPr>
        <p:spPr/>
        <p:txBody>
          <a:bodyPr/>
          <a:lstStyle/>
          <a:p>
            <a:fld id="{4E70A3F1-A372-4DFB-9EAA-0044FA9067D7}" type="slidenum">
              <a:rPr lang="en-GB" smtClean="0"/>
              <a:t>19</a:t>
            </a:fld>
            <a:endParaRPr lang="en-GB" dirty="0"/>
          </a:p>
        </p:txBody>
      </p:sp>
    </p:spTree>
    <p:extLst>
      <p:ext uri="{BB962C8B-B14F-4D97-AF65-F5344CB8AC3E}">
        <p14:creationId xmlns:p14="http://schemas.microsoft.com/office/powerpoint/2010/main" val="1755079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4634C-1E66-8467-76BF-FA55F545E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1FDDC-EB78-4883-431E-7805D8483D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DF5E1-9800-FC71-FD98-679999BC0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1E40E9F-3A01-91FC-A6AB-01EEB6C8F1F7}"/>
              </a:ext>
            </a:extLst>
          </p:cNvPr>
          <p:cNvSpPr>
            <a:spLocks noGrp="1"/>
          </p:cNvSpPr>
          <p:nvPr>
            <p:ph type="sldNum" sz="quarter" idx="5"/>
          </p:nvPr>
        </p:nvSpPr>
        <p:spPr/>
        <p:txBody>
          <a:bodyPr/>
          <a:lstStyle/>
          <a:p>
            <a:fld id="{4E70A3F1-A372-4DFB-9EAA-0044FA9067D7}" type="slidenum">
              <a:rPr lang="en-GB" smtClean="0"/>
              <a:t>20</a:t>
            </a:fld>
            <a:endParaRPr lang="en-GB" dirty="0"/>
          </a:p>
        </p:txBody>
      </p:sp>
    </p:spTree>
    <p:extLst>
      <p:ext uri="{BB962C8B-B14F-4D97-AF65-F5344CB8AC3E}">
        <p14:creationId xmlns:p14="http://schemas.microsoft.com/office/powerpoint/2010/main" val="3664037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980CB-B5E7-778A-89A2-3E2B43B42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B75210-5D98-274C-879E-3CD389973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942D0-DD59-E037-2898-352C290049D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AC38013-B9A7-AB68-86D8-938EEDD9AF53}"/>
              </a:ext>
            </a:extLst>
          </p:cNvPr>
          <p:cNvSpPr>
            <a:spLocks noGrp="1"/>
          </p:cNvSpPr>
          <p:nvPr>
            <p:ph type="sldNum" sz="quarter" idx="5"/>
          </p:nvPr>
        </p:nvSpPr>
        <p:spPr/>
        <p:txBody>
          <a:bodyPr/>
          <a:lstStyle/>
          <a:p>
            <a:fld id="{4E70A3F1-A372-4DFB-9EAA-0044FA9067D7}" type="slidenum">
              <a:rPr lang="en-GB" smtClean="0"/>
              <a:t>21</a:t>
            </a:fld>
            <a:endParaRPr lang="en-GB" dirty="0"/>
          </a:p>
        </p:txBody>
      </p:sp>
    </p:spTree>
    <p:extLst>
      <p:ext uri="{BB962C8B-B14F-4D97-AF65-F5344CB8AC3E}">
        <p14:creationId xmlns:p14="http://schemas.microsoft.com/office/powerpoint/2010/main" val="2464418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3C967-7167-661C-687E-360C4DF65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4E745-2653-22D0-8912-F9D45D2646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831EB-4FC3-D1A1-0893-BB0628CE465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1854EF5-F99D-7FEF-A748-50D81B02E2B8}"/>
              </a:ext>
            </a:extLst>
          </p:cNvPr>
          <p:cNvSpPr>
            <a:spLocks noGrp="1"/>
          </p:cNvSpPr>
          <p:nvPr>
            <p:ph type="sldNum" sz="quarter" idx="5"/>
          </p:nvPr>
        </p:nvSpPr>
        <p:spPr/>
        <p:txBody>
          <a:bodyPr/>
          <a:lstStyle/>
          <a:p>
            <a:fld id="{4E70A3F1-A372-4DFB-9EAA-0044FA9067D7}" type="slidenum">
              <a:rPr lang="en-GB" smtClean="0"/>
              <a:t>22</a:t>
            </a:fld>
            <a:endParaRPr lang="en-GB" dirty="0"/>
          </a:p>
        </p:txBody>
      </p:sp>
    </p:spTree>
    <p:extLst>
      <p:ext uri="{BB962C8B-B14F-4D97-AF65-F5344CB8AC3E}">
        <p14:creationId xmlns:p14="http://schemas.microsoft.com/office/powerpoint/2010/main" val="2151703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BABE0-5EDB-D96F-A4CA-C22EC9DB8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746796-FFB6-7D71-25EB-D59238FD2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B4E75-A33F-34DE-1886-9855CC676EB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23CE991-F6BD-04A1-CD63-3D01D7A32710}"/>
              </a:ext>
            </a:extLst>
          </p:cNvPr>
          <p:cNvSpPr>
            <a:spLocks noGrp="1"/>
          </p:cNvSpPr>
          <p:nvPr>
            <p:ph type="sldNum" sz="quarter" idx="5"/>
          </p:nvPr>
        </p:nvSpPr>
        <p:spPr/>
        <p:txBody>
          <a:bodyPr/>
          <a:lstStyle/>
          <a:p>
            <a:fld id="{4E70A3F1-A372-4DFB-9EAA-0044FA9067D7}" type="slidenum">
              <a:rPr lang="en-GB" smtClean="0"/>
              <a:t>23</a:t>
            </a:fld>
            <a:endParaRPr lang="en-GB" dirty="0"/>
          </a:p>
        </p:txBody>
      </p:sp>
    </p:spTree>
    <p:extLst>
      <p:ext uri="{BB962C8B-B14F-4D97-AF65-F5344CB8AC3E}">
        <p14:creationId xmlns:p14="http://schemas.microsoft.com/office/powerpoint/2010/main" val="3677774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7F60F-6617-DFC4-D797-14B3CC2B500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7C65FC-9F16-B614-65DC-96830EF0D82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9A39F15F-0A18-B696-48C8-0E7C7449FB0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CE201570-4BD8-A75F-0C7A-130DC57479A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a:extLst>
              <a:ext uri="{FF2B5EF4-FFF2-40B4-BE49-F238E27FC236}">
                <a16:creationId xmlns:a16="http://schemas.microsoft.com/office/drawing/2014/main" id="{463D516E-EED2-0A44-8F25-50882DC8984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2168D7C3-3331-9DD2-BEE4-0259D2DFAC2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0C5F8695-E5F1-BBE1-DF7F-75AD8736422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87360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It takes courage to step from the comfort zone into the fear zone. Without a clear roadmap, there’s no way to build on previous experiences. This can be anxiety provoking. Yet persevere long enough, and you enter the learning zone, where you gain new skills and deal with challenges resourcefully.</a:t>
            </a:r>
          </a:p>
          <a:p>
            <a:r>
              <a:rPr lang="en-GB" sz="1200" b="0" i="0" kern="1200" dirty="0">
                <a:solidFill>
                  <a:schemeClr val="tx1"/>
                </a:solidFill>
                <a:effectLst/>
                <a:latin typeface="+mn-lt"/>
                <a:ea typeface="+mn-ea"/>
                <a:cs typeface="+mn-cs"/>
              </a:rPr>
              <a:t>After a learning period, a new comfort zone is created, expanding one’s ability to reach even greater heights. This is what it means to be in the growth zone.</a:t>
            </a:r>
          </a:p>
          <a:p>
            <a:r>
              <a:rPr lang="en-GB" sz="1200" b="0" i="0" kern="1200" dirty="0">
                <a:solidFill>
                  <a:schemeClr val="tx1"/>
                </a:solidFill>
                <a:effectLst/>
                <a:latin typeface="+mn-lt"/>
                <a:ea typeface="+mn-ea"/>
                <a:cs typeface="+mn-cs"/>
              </a:rPr>
              <a:t>It’s important to state that like most behavioral change attempts, moving into the growth zone becomes harder without some level of self-awareness. Thus, it can be beneficial for clients to consider the following:</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How big are their zones?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Across every life domain, everyone’s zones vary in size. To leave your comfort zone, you must appreciate its outer limits. Similarly, you must develop an intuitive sense of where your panic zone lies. Taking on challenges that lie somewhere in between will stretch you, leading to growth and learning.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What are their strengths?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Understanding and capitalizing on personal strengths can be of great use. Most people have experienced leaving the comfort zone in at least one area of life, and there are usually plenty of insights to be uncovered from this experience.</a:t>
            </a:r>
          </a:p>
          <a:p>
            <a:endParaRPr lang="en-GB" dirty="0"/>
          </a:p>
          <a:p>
            <a:r>
              <a:rPr lang="en-GB" sz="1200" b="0" i="0" kern="1200" dirty="0">
                <a:solidFill>
                  <a:schemeClr val="tx1"/>
                </a:solidFill>
                <a:effectLst/>
                <a:latin typeface="+mn-lt"/>
                <a:ea typeface="+mn-ea"/>
                <a:cs typeface="+mn-cs"/>
              </a:rPr>
              <a:t>In reality, the process of moving from the comfort zone to a growth zone may not be linear. Peaks, troughs, and plateaus often complicate the journey. Sometimes, we even need to retreat to the comfort zone periodically before mustering the strength to leave again. Nevertheless, appreciating the steps can help in tolerating uncertainty.</a:t>
            </a:r>
          </a:p>
          <a:p>
            <a:r>
              <a:rPr lang="en-GB" sz="1200" b="0" i="0" kern="1200" dirty="0">
                <a:solidFill>
                  <a:schemeClr val="tx1"/>
                </a:solidFill>
                <a:effectLst/>
                <a:latin typeface="+mn-lt"/>
                <a:ea typeface="+mn-ea"/>
                <a:cs typeface="+mn-cs"/>
              </a:rPr>
              <a:t>While occupying the comfort zone, it’s tempting to feel safe, in control, and that the environment is on an even keel. It’s smooth sailing.</a:t>
            </a:r>
          </a:p>
          <a:p>
            <a:r>
              <a:rPr lang="en-GB" sz="1200" b="0" i="0" kern="1200" dirty="0">
                <a:solidFill>
                  <a:schemeClr val="tx1"/>
                </a:solidFill>
                <a:effectLst/>
                <a:latin typeface="+mn-lt"/>
                <a:ea typeface="+mn-ea"/>
                <a:cs typeface="+mn-cs"/>
              </a:rPr>
              <a:t>The best sailors, however, aren’t born in smooth waters.</a:t>
            </a:r>
          </a:p>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28</a:t>
            </a:fld>
            <a:endParaRPr lang="en-GB" dirty="0"/>
          </a:p>
        </p:txBody>
      </p:sp>
    </p:spTree>
    <p:extLst>
      <p:ext uri="{BB962C8B-B14F-4D97-AF65-F5344CB8AC3E}">
        <p14:creationId xmlns:p14="http://schemas.microsoft.com/office/powerpoint/2010/main" val="4051999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0060A-2161-BBE9-D01D-D09DB62075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88128-34DE-30B4-7564-11FF00BFB8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E626F7-8B7C-4F9C-5B02-40999124E96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FFF646D-9E3F-137B-90D2-B05AB1447B90}"/>
              </a:ext>
            </a:extLst>
          </p:cNvPr>
          <p:cNvSpPr>
            <a:spLocks noGrp="1"/>
          </p:cNvSpPr>
          <p:nvPr>
            <p:ph type="sldNum" sz="quarter" idx="5"/>
          </p:nvPr>
        </p:nvSpPr>
        <p:spPr/>
        <p:txBody>
          <a:bodyPr/>
          <a:lstStyle/>
          <a:p>
            <a:fld id="{4E70A3F1-A372-4DFB-9EAA-0044FA9067D7}" type="slidenum">
              <a:rPr lang="en-GB" smtClean="0"/>
              <a:t>29</a:t>
            </a:fld>
            <a:endParaRPr lang="en-GB" dirty="0"/>
          </a:p>
        </p:txBody>
      </p:sp>
    </p:spTree>
    <p:extLst>
      <p:ext uri="{BB962C8B-B14F-4D97-AF65-F5344CB8AC3E}">
        <p14:creationId xmlns:p14="http://schemas.microsoft.com/office/powerpoint/2010/main" val="3339065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05C22-35DD-046D-F7A2-DF17B4F4D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19892E-B093-F061-212B-46773F9C4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5CF258-42D0-AB65-FAEB-70663082B8E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71C14A2-1AC3-5CE4-ED87-4E5F7E144A1C}"/>
              </a:ext>
            </a:extLst>
          </p:cNvPr>
          <p:cNvSpPr>
            <a:spLocks noGrp="1"/>
          </p:cNvSpPr>
          <p:nvPr>
            <p:ph type="sldNum" sz="quarter" idx="5"/>
          </p:nvPr>
        </p:nvSpPr>
        <p:spPr/>
        <p:txBody>
          <a:bodyPr/>
          <a:lstStyle/>
          <a:p>
            <a:fld id="{4E70A3F1-A372-4DFB-9EAA-0044FA9067D7}" type="slidenum">
              <a:rPr lang="en-GB" smtClean="0"/>
              <a:t>30</a:t>
            </a:fld>
            <a:endParaRPr lang="en-GB" dirty="0"/>
          </a:p>
        </p:txBody>
      </p:sp>
    </p:spTree>
    <p:extLst>
      <p:ext uri="{BB962C8B-B14F-4D97-AF65-F5344CB8AC3E}">
        <p14:creationId xmlns:p14="http://schemas.microsoft.com/office/powerpoint/2010/main" val="1679266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7</a:t>
            </a:fld>
            <a:endParaRPr lang="en-GB" dirty="0"/>
          </a:p>
        </p:txBody>
      </p:sp>
    </p:spTree>
    <p:extLst>
      <p:ext uri="{BB962C8B-B14F-4D97-AF65-F5344CB8AC3E}">
        <p14:creationId xmlns:p14="http://schemas.microsoft.com/office/powerpoint/2010/main" val="509480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D722C-7C85-5393-AE8F-874DF4822B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2C811-5B46-4DB6-E183-9FC1A8123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F2A41E-9878-9C16-FC33-805EB77DDF8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B0D1D9D-9F50-9587-CECE-951D57E8E656}"/>
              </a:ext>
            </a:extLst>
          </p:cNvPr>
          <p:cNvSpPr>
            <a:spLocks noGrp="1"/>
          </p:cNvSpPr>
          <p:nvPr>
            <p:ph type="sldNum" sz="quarter" idx="5"/>
          </p:nvPr>
        </p:nvSpPr>
        <p:spPr/>
        <p:txBody>
          <a:bodyPr/>
          <a:lstStyle/>
          <a:p>
            <a:fld id="{4E70A3F1-A372-4DFB-9EAA-0044FA9067D7}" type="slidenum">
              <a:rPr lang="en-GB" smtClean="0"/>
              <a:t>31</a:t>
            </a:fld>
            <a:endParaRPr lang="en-GB" dirty="0"/>
          </a:p>
        </p:txBody>
      </p:sp>
    </p:spTree>
    <p:extLst>
      <p:ext uri="{BB962C8B-B14F-4D97-AF65-F5344CB8AC3E}">
        <p14:creationId xmlns:p14="http://schemas.microsoft.com/office/powerpoint/2010/main" val="41432221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3A225-70DB-1247-01A3-86272F9B1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4E482-EEEA-957A-0BCD-632CDC5535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2D45D-823C-271D-157B-A55E30F0ED8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BE1647-1683-498C-F8D4-82C930EA3162}"/>
              </a:ext>
            </a:extLst>
          </p:cNvPr>
          <p:cNvSpPr>
            <a:spLocks noGrp="1"/>
          </p:cNvSpPr>
          <p:nvPr>
            <p:ph type="sldNum" sz="quarter" idx="5"/>
          </p:nvPr>
        </p:nvSpPr>
        <p:spPr/>
        <p:txBody>
          <a:bodyPr/>
          <a:lstStyle/>
          <a:p>
            <a:fld id="{4E70A3F1-A372-4DFB-9EAA-0044FA9067D7}" type="slidenum">
              <a:rPr lang="en-GB" smtClean="0"/>
              <a:t>32</a:t>
            </a:fld>
            <a:endParaRPr lang="en-GB" dirty="0"/>
          </a:p>
        </p:txBody>
      </p:sp>
    </p:spTree>
    <p:extLst>
      <p:ext uri="{BB962C8B-B14F-4D97-AF65-F5344CB8AC3E}">
        <p14:creationId xmlns:p14="http://schemas.microsoft.com/office/powerpoint/2010/main" val="2844238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20BF6-D381-556D-830E-AC9F13C098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38C023-DC14-BCFC-E0FB-D65B008CEE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CCAFE-1D96-6FC2-CC47-611CCA299A26}"/>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It takes courage to step from the comfort zone into the fear zone. Without a clear roadmap, there’s no way to build on previous experiences. This can be anxiety provoking. Yet persevere long enough, and you enter the learning zone, where you gain new skills and deal with challenges resourcefully.</a:t>
            </a:r>
          </a:p>
          <a:p>
            <a:r>
              <a:rPr lang="en-GB" sz="1200" b="0" i="0" kern="1200" dirty="0">
                <a:solidFill>
                  <a:schemeClr val="tx1"/>
                </a:solidFill>
                <a:effectLst/>
                <a:latin typeface="+mn-lt"/>
                <a:ea typeface="+mn-ea"/>
                <a:cs typeface="+mn-cs"/>
              </a:rPr>
              <a:t>After a learning period, a new comfort zone is created, expanding one’s ability to reach even greater heights. This is what it means to be in the growth zone.</a:t>
            </a:r>
          </a:p>
          <a:p>
            <a:r>
              <a:rPr lang="en-GB" sz="1200" b="0" i="0" kern="1200" dirty="0">
                <a:solidFill>
                  <a:schemeClr val="tx1"/>
                </a:solidFill>
                <a:effectLst/>
                <a:latin typeface="+mn-lt"/>
                <a:ea typeface="+mn-ea"/>
                <a:cs typeface="+mn-cs"/>
              </a:rPr>
              <a:t>It’s important to state that like most behavioral change attempts, moving into the growth zone becomes harder without some level of self-awareness. Thus, it can be beneficial for clients to consider the following:</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How big are their zones?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Across every life domain, everyone’s zones vary in size. To leave your comfort zone, you must appreciate its outer limits. Similarly, you must develop an intuitive sense of where your panic zone lies. Taking on challenges that lie somewhere in between will stretch you, leading to growth and learning.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mn-lt"/>
                <a:ea typeface="+mn-ea"/>
                <a:cs typeface="+mn-cs"/>
              </a:rPr>
              <a:t>What are their strengths?</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Understanding and capitalizing on personal strengths can be of great use. Most people have experienced leaving the comfort zone in at least one area of life, and there are usually plenty of insights to be uncovered from this experience.</a:t>
            </a:r>
          </a:p>
          <a:p>
            <a:endParaRPr lang="en-GB" dirty="0"/>
          </a:p>
          <a:p>
            <a:r>
              <a:rPr lang="en-GB" sz="1200" b="0" i="0" kern="1200" dirty="0">
                <a:solidFill>
                  <a:schemeClr val="tx1"/>
                </a:solidFill>
                <a:effectLst/>
                <a:latin typeface="+mn-lt"/>
                <a:ea typeface="+mn-ea"/>
                <a:cs typeface="+mn-cs"/>
              </a:rPr>
              <a:t>In reality, the process of moving from the comfort zone to a growth zone may not be linear. Peaks, troughs, and plateaus often complicate the journey. Sometimes, we even need to retreat to the comfort zone periodically before mustering the strength to leave again. Nevertheless, appreciating the steps can help in tolerating uncertainty.</a:t>
            </a:r>
          </a:p>
          <a:p>
            <a:r>
              <a:rPr lang="en-GB" sz="1200" b="0" i="0" kern="1200" dirty="0">
                <a:solidFill>
                  <a:schemeClr val="tx1"/>
                </a:solidFill>
                <a:effectLst/>
                <a:latin typeface="+mn-lt"/>
                <a:ea typeface="+mn-ea"/>
                <a:cs typeface="+mn-cs"/>
              </a:rPr>
              <a:t>While occupying the comfort zone, it’s tempting to feel safe, in control, and that the environment is on an even keel. It’s smooth sailing.</a:t>
            </a:r>
          </a:p>
          <a:p>
            <a:r>
              <a:rPr lang="en-GB" sz="1200" b="0" i="0" kern="1200" dirty="0">
                <a:solidFill>
                  <a:schemeClr val="tx1"/>
                </a:solidFill>
                <a:effectLst/>
                <a:latin typeface="+mn-lt"/>
                <a:ea typeface="+mn-ea"/>
                <a:cs typeface="+mn-cs"/>
              </a:rPr>
              <a:t>The best sailors, however, aren’t born in smooth waters.</a:t>
            </a:r>
          </a:p>
          <a:p>
            <a:endParaRPr lang="en-GB" dirty="0"/>
          </a:p>
        </p:txBody>
      </p:sp>
      <p:sp>
        <p:nvSpPr>
          <p:cNvPr id="4" name="Slide Number Placeholder 3">
            <a:extLst>
              <a:ext uri="{FF2B5EF4-FFF2-40B4-BE49-F238E27FC236}">
                <a16:creationId xmlns:a16="http://schemas.microsoft.com/office/drawing/2014/main" id="{4F53B44A-5B10-91D0-C67A-695DB856A971}"/>
              </a:ext>
            </a:extLst>
          </p:cNvPr>
          <p:cNvSpPr>
            <a:spLocks noGrp="1"/>
          </p:cNvSpPr>
          <p:nvPr>
            <p:ph type="sldNum" sz="quarter" idx="5"/>
          </p:nvPr>
        </p:nvSpPr>
        <p:spPr/>
        <p:txBody>
          <a:bodyPr/>
          <a:lstStyle/>
          <a:p>
            <a:fld id="{4E70A3F1-A372-4DFB-9EAA-0044FA9067D7}" type="slidenum">
              <a:rPr lang="en-GB" smtClean="0"/>
              <a:t>33</a:t>
            </a:fld>
            <a:endParaRPr lang="en-GB" dirty="0"/>
          </a:p>
        </p:txBody>
      </p:sp>
    </p:spTree>
    <p:extLst>
      <p:ext uri="{BB962C8B-B14F-4D97-AF65-F5344CB8AC3E}">
        <p14:creationId xmlns:p14="http://schemas.microsoft.com/office/powerpoint/2010/main" val="847426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9CA5C-EF3C-06A6-DAFE-69F7FA722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70E59-6238-727D-5124-EFB01FC0F6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D19330-D9B7-9056-F0BC-3760209B4A9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9D6534B-BA84-353B-6637-60AED58F8B5D}"/>
              </a:ext>
            </a:extLst>
          </p:cNvPr>
          <p:cNvSpPr>
            <a:spLocks noGrp="1"/>
          </p:cNvSpPr>
          <p:nvPr>
            <p:ph type="sldNum" sz="quarter" idx="5"/>
          </p:nvPr>
        </p:nvSpPr>
        <p:spPr/>
        <p:txBody>
          <a:bodyPr/>
          <a:lstStyle/>
          <a:p>
            <a:fld id="{4E70A3F1-A372-4DFB-9EAA-0044FA9067D7}" type="slidenum">
              <a:rPr lang="en-GB" smtClean="0"/>
              <a:t>35</a:t>
            </a:fld>
            <a:endParaRPr lang="en-GB" dirty="0"/>
          </a:p>
        </p:txBody>
      </p:sp>
    </p:spTree>
    <p:extLst>
      <p:ext uri="{BB962C8B-B14F-4D97-AF65-F5344CB8AC3E}">
        <p14:creationId xmlns:p14="http://schemas.microsoft.com/office/powerpoint/2010/main" val="38480061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0E00E-6127-FF64-D443-C7C57D1CBB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BA94C-4B0E-91D2-872B-23905F6CD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450322-0BC3-7636-AF87-86A650A6AD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32C94C9-7725-E834-BA8C-BE01D7C07322}"/>
              </a:ext>
            </a:extLst>
          </p:cNvPr>
          <p:cNvSpPr>
            <a:spLocks noGrp="1"/>
          </p:cNvSpPr>
          <p:nvPr>
            <p:ph type="sldNum" sz="quarter" idx="5"/>
          </p:nvPr>
        </p:nvSpPr>
        <p:spPr/>
        <p:txBody>
          <a:bodyPr/>
          <a:lstStyle/>
          <a:p>
            <a:fld id="{4E70A3F1-A372-4DFB-9EAA-0044FA9067D7}" type="slidenum">
              <a:rPr lang="en-GB" smtClean="0"/>
              <a:t>36</a:t>
            </a:fld>
            <a:endParaRPr lang="en-GB" dirty="0"/>
          </a:p>
        </p:txBody>
      </p:sp>
    </p:spTree>
    <p:extLst>
      <p:ext uri="{BB962C8B-B14F-4D97-AF65-F5344CB8AC3E}">
        <p14:creationId xmlns:p14="http://schemas.microsoft.com/office/powerpoint/2010/main" val="3977005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98386-554B-70AD-637E-40E41B0F1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3D3B9B-726A-5C59-FC25-43C6438F5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94E95E-A5AD-F40D-CB5C-C6FD8EAD6A9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77E20F-D7CD-BCAB-D242-EA1AC0981AE0}"/>
              </a:ext>
            </a:extLst>
          </p:cNvPr>
          <p:cNvSpPr>
            <a:spLocks noGrp="1"/>
          </p:cNvSpPr>
          <p:nvPr>
            <p:ph type="sldNum" sz="quarter" idx="5"/>
          </p:nvPr>
        </p:nvSpPr>
        <p:spPr/>
        <p:txBody>
          <a:bodyPr/>
          <a:lstStyle/>
          <a:p>
            <a:fld id="{4E70A3F1-A372-4DFB-9EAA-0044FA9067D7}" type="slidenum">
              <a:rPr lang="en-GB" smtClean="0"/>
              <a:t>37</a:t>
            </a:fld>
            <a:endParaRPr lang="en-GB" dirty="0"/>
          </a:p>
        </p:txBody>
      </p:sp>
    </p:spTree>
    <p:extLst>
      <p:ext uri="{BB962C8B-B14F-4D97-AF65-F5344CB8AC3E}">
        <p14:creationId xmlns:p14="http://schemas.microsoft.com/office/powerpoint/2010/main" val="2228581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330E5-7A5A-5F4D-7C00-B30F0C8DAA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6B87DB-AD5B-691B-4905-26D8E33459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FC1D1-584C-F232-AB7A-FB502C12E81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A5EB1C4-F824-B157-0F66-11245E078F5F}"/>
              </a:ext>
            </a:extLst>
          </p:cNvPr>
          <p:cNvSpPr>
            <a:spLocks noGrp="1"/>
          </p:cNvSpPr>
          <p:nvPr>
            <p:ph type="sldNum" sz="quarter" idx="5"/>
          </p:nvPr>
        </p:nvSpPr>
        <p:spPr/>
        <p:txBody>
          <a:bodyPr/>
          <a:lstStyle/>
          <a:p>
            <a:fld id="{4E70A3F1-A372-4DFB-9EAA-0044FA9067D7}" type="slidenum">
              <a:rPr lang="en-GB" smtClean="0"/>
              <a:t>38</a:t>
            </a:fld>
            <a:endParaRPr lang="en-GB" dirty="0"/>
          </a:p>
        </p:txBody>
      </p:sp>
    </p:spTree>
    <p:extLst>
      <p:ext uri="{BB962C8B-B14F-4D97-AF65-F5344CB8AC3E}">
        <p14:creationId xmlns:p14="http://schemas.microsoft.com/office/powerpoint/2010/main" val="3809277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3F4DF-2FA3-3D86-ABC3-7E3779545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3D01C-20B4-6928-483A-808B9A88F0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143A3A-0BCA-724C-43EE-03A9A386022A}"/>
              </a:ext>
            </a:extLst>
          </p:cNvPr>
          <p:cNvSpPr>
            <a:spLocks noGrp="1"/>
          </p:cNvSpPr>
          <p:nvPr>
            <p:ph type="body" idx="1"/>
          </p:nvPr>
        </p:nvSpPr>
        <p:spPr/>
        <p:txBody>
          <a:bodyPr/>
          <a:lstStyle/>
          <a:p>
            <a:pPr marL="0" indent="0">
              <a:buNone/>
            </a:pPr>
            <a:endParaRPr lang="en-GB" dirty="0"/>
          </a:p>
        </p:txBody>
      </p:sp>
      <p:sp>
        <p:nvSpPr>
          <p:cNvPr id="4" name="Slide Number Placeholder 3">
            <a:extLst>
              <a:ext uri="{FF2B5EF4-FFF2-40B4-BE49-F238E27FC236}">
                <a16:creationId xmlns:a16="http://schemas.microsoft.com/office/drawing/2014/main" id="{60F2EB1B-2E8C-20F1-D753-BA20C43B0F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0A3F1-A372-4DFB-9EAA-0044FA9067D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5041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0A3F1-A372-4DFB-9EAA-0044FA9067D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6576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EBA72-8638-C2AD-3F87-42E8746CD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F278D9-96CB-F0F3-5216-B6B41F4349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24500C-2DF1-E484-2DDD-AFE2AB717AD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B666011-455D-C1E0-D4DB-D28847EE47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0A3F1-A372-4DFB-9EAA-0044FA9067D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8558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9</a:t>
            </a:fld>
            <a:endParaRPr lang="en-GB" dirty="0"/>
          </a:p>
        </p:txBody>
      </p:sp>
    </p:spTree>
    <p:extLst>
      <p:ext uri="{BB962C8B-B14F-4D97-AF65-F5344CB8AC3E}">
        <p14:creationId xmlns:p14="http://schemas.microsoft.com/office/powerpoint/2010/main" val="36194555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839B3-1A12-C33C-9032-EA1CF394B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1AAFF-94AD-6A9B-5EB8-32F3597A8F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B59276-FE05-25F5-B031-D69379120E3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934DBA9-A3A9-4B16-0803-FE73F80228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0A3F1-A372-4DFB-9EAA-0044FA9067D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012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259C2-6EB0-01B1-6540-BA01D537B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032C4B-B499-6ED7-9002-F2025078C3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609B7-B668-E61B-4D73-3EAA7AB291C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BFC96A-8171-6A20-3AC8-41BB480138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0A3F1-A372-4DFB-9EAA-0044FA9067D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295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0A3F1-A372-4DFB-9EAA-0044FA9067D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522075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3D622-4F6C-F5D3-F7D4-B0E69D22EF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91FD7E-31F0-7A4F-4AFC-E326F6CBB7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940196-5E7B-53AE-B028-E6E93BBEE51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2A07FC-4FE9-77BD-6D58-63C1A63D9C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0A3F1-A372-4DFB-9EAA-0044FA9067D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44502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865C1-AFDD-ED75-2E52-928CDF16A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18332F-1C7C-6D23-913B-7E2EB0CD0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C80587-672F-CBE8-12FE-55824D6784E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F714429-8852-7D5F-DB48-510CB70F81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0A3F1-A372-4DFB-9EAA-0044FA9067D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523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988D3-6C0C-E8BB-4CDC-337D4004C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9CED5-FD80-4DBB-DEB9-08380E4B3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35AF1F-D321-729B-DC3A-C7E0854DCC5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30DA9D3-1E3E-68E8-C84B-9A787FA4E4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0A3F1-A372-4DFB-9EAA-0044FA9067D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9823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0A3F1-A372-4DFB-9EAA-0044FA9067D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0994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303CB-249F-CD9A-7460-9752FB4DE6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C07FAF-A897-8160-5F5F-EF58FE85EA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D944E3-B4FD-A49B-7135-144AB215018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B03EBA0-A461-4FEB-0C7E-54B7CB09DF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0A3F1-A372-4DFB-9EAA-0044FA9067D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6723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0AF8C-88E3-9930-F974-8BDA0BCA0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7172A2-40C2-8FAF-EAA1-DA8FF6A3AC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0B8E8A-7ABC-321E-C386-7455CB7FF40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00B82C7-6FD5-773C-63B0-240642B505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0A3F1-A372-4DFB-9EAA-0044FA9067D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2111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51F23-BA25-C401-543C-37AB29409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2EAEA-21B6-976C-3ACA-6B6B4FA2DA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DBB85E-197F-9F95-1BB8-845CC8E99E3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F57D95-590B-FD91-46BB-8B85F9878621}"/>
              </a:ext>
            </a:extLst>
          </p:cNvPr>
          <p:cNvSpPr>
            <a:spLocks noGrp="1"/>
          </p:cNvSpPr>
          <p:nvPr>
            <p:ph type="sldNum" sz="quarter" idx="5"/>
          </p:nvPr>
        </p:nvSpPr>
        <p:spPr/>
        <p:txBody>
          <a:bodyPr/>
          <a:lstStyle/>
          <a:p>
            <a:fld id="{4E70A3F1-A372-4DFB-9EAA-0044FA9067D7}" type="slidenum">
              <a:rPr lang="en-GB" smtClean="0"/>
              <a:t>10</a:t>
            </a:fld>
            <a:endParaRPr lang="en-GB" dirty="0"/>
          </a:p>
        </p:txBody>
      </p:sp>
    </p:spTree>
    <p:extLst>
      <p:ext uri="{BB962C8B-B14F-4D97-AF65-F5344CB8AC3E}">
        <p14:creationId xmlns:p14="http://schemas.microsoft.com/office/powerpoint/2010/main" val="372620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3A7D3-8E35-6EFA-0754-BE75E8603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1D4AB-1DDA-8128-F4A8-EAEC7066A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EA998-C2CC-3529-1FBE-2222483A55E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A59100A-BC63-3D96-F13B-C6FEB341247E}"/>
              </a:ext>
            </a:extLst>
          </p:cNvPr>
          <p:cNvSpPr>
            <a:spLocks noGrp="1"/>
          </p:cNvSpPr>
          <p:nvPr>
            <p:ph type="sldNum" sz="quarter" idx="5"/>
          </p:nvPr>
        </p:nvSpPr>
        <p:spPr/>
        <p:txBody>
          <a:bodyPr/>
          <a:lstStyle/>
          <a:p>
            <a:fld id="{4E70A3F1-A372-4DFB-9EAA-0044FA9067D7}" type="slidenum">
              <a:rPr lang="en-GB" smtClean="0"/>
              <a:t>11</a:t>
            </a:fld>
            <a:endParaRPr lang="en-GB" dirty="0"/>
          </a:p>
        </p:txBody>
      </p:sp>
    </p:spTree>
    <p:extLst>
      <p:ext uri="{BB962C8B-B14F-4D97-AF65-F5344CB8AC3E}">
        <p14:creationId xmlns:p14="http://schemas.microsoft.com/office/powerpoint/2010/main" val="1081704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8593-77A0-0A1F-3451-F1E1FE3F3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1DD87-98D3-5B28-CC95-6A1771F62C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EB00E-941B-561D-2B60-6E3055FF7C3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109230E-1D80-FECA-9A7A-2BA762699B45}"/>
              </a:ext>
            </a:extLst>
          </p:cNvPr>
          <p:cNvSpPr>
            <a:spLocks noGrp="1"/>
          </p:cNvSpPr>
          <p:nvPr>
            <p:ph type="sldNum" sz="quarter" idx="5"/>
          </p:nvPr>
        </p:nvSpPr>
        <p:spPr/>
        <p:txBody>
          <a:bodyPr/>
          <a:lstStyle/>
          <a:p>
            <a:fld id="{4E70A3F1-A372-4DFB-9EAA-0044FA9067D7}" type="slidenum">
              <a:rPr lang="en-GB" smtClean="0"/>
              <a:t>12</a:t>
            </a:fld>
            <a:endParaRPr lang="en-GB" dirty="0"/>
          </a:p>
        </p:txBody>
      </p:sp>
    </p:spTree>
    <p:extLst>
      <p:ext uri="{BB962C8B-B14F-4D97-AF65-F5344CB8AC3E}">
        <p14:creationId xmlns:p14="http://schemas.microsoft.com/office/powerpoint/2010/main" val="3042992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3723C-E32B-C79F-E75E-8ABCF4428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C8DC5-FD19-9C29-0CD1-422F099CC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EF1755-2F93-B7E9-1274-58E884F670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5AD9D0A-F6CB-724C-5236-1A3547E04C9C}"/>
              </a:ext>
            </a:extLst>
          </p:cNvPr>
          <p:cNvSpPr>
            <a:spLocks noGrp="1"/>
          </p:cNvSpPr>
          <p:nvPr>
            <p:ph type="sldNum" sz="quarter" idx="5"/>
          </p:nvPr>
        </p:nvSpPr>
        <p:spPr/>
        <p:txBody>
          <a:bodyPr/>
          <a:lstStyle/>
          <a:p>
            <a:fld id="{4E70A3F1-A372-4DFB-9EAA-0044FA9067D7}" type="slidenum">
              <a:rPr lang="en-GB" smtClean="0"/>
              <a:t>13</a:t>
            </a:fld>
            <a:endParaRPr lang="en-GB" dirty="0"/>
          </a:p>
        </p:txBody>
      </p:sp>
    </p:spTree>
    <p:extLst>
      <p:ext uri="{BB962C8B-B14F-4D97-AF65-F5344CB8AC3E}">
        <p14:creationId xmlns:p14="http://schemas.microsoft.com/office/powerpoint/2010/main" val="2123410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69CD6-EF75-D36F-F49C-4A1BA678A0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9790B8-A28D-94DF-6E14-AEADCF67DF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3B07C-A948-34D1-D07C-18CC0EE8832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F620491-F4AB-AF17-7EB4-1F65EBAB814D}"/>
              </a:ext>
            </a:extLst>
          </p:cNvPr>
          <p:cNvSpPr>
            <a:spLocks noGrp="1"/>
          </p:cNvSpPr>
          <p:nvPr>
            <p:ph type="sldNum" sz="quarter" idx="5"/>
          </p:nvPr>
        </p:nvSpPr>
        <p:spPr/>
        <p:txBody>
          <a:bodyPr/>
          <a:lstStyle/>
          <a:p>
            <a:fld id="{4E70A3F1-A372-4DFB-9EAA-0044FA9067D7}" type="slidenum">
              <a:rPr lang="en-GB" smtClean="0"/>
              <a:t>14</a:t>
            </a:fld>
            <a:endParaRPr lang="en-GB" dirty="0"/>
          </a:p>
        </p:txBody>
      </p:sp>
    </p:spTree>
    <p:extLst>
      <p:ext uri="{BB962C8B-B14F-4D97-AF65-F5344CB8AC3E}">
        <p14:creationId xmlns:p14="http://schemas.microsoft.com/office/powerpoint/2010/main" val="213815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AC2AB-EE00-FE60-532F-2E16473CBB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B0DBD3-05CB-6269-8657-2A3D214FB4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C63AD-3422-246C-00DF-046410404DE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07BC435-DE83-E922-FE75-60A37D7F97B4}"/>
              </a:ext>
            </a:extLst>
          </p:cNvPr>
          <p:cNvSpPr>
            <a:spLocks noGrp="1"/>
          </p:cNvSpPr>
          <p:nvPr>
            <p:ph type="sldNum" sz="quarter" idx="5"/>
          </p:nvPr>
        </p:nvSpPr>
        <p:spPr/>
        <p:txBody>
          <a:bodyPr/>
          <a:lstStyle/>
          <a:p>
            <a:fld id="{4E70A3F1-A372-4DFB-9EAA-0044FA9067D7}" type="slidenum">
              <a:rPr lang="en-GB" smtClean="0"/>
              <a:t>15</a:t>
            </a:fld>
            <a:endParaRPr lang="en-GB" dirty="0"/>
          </a:p>
        </p:txBody>
      </p:sp>
    </p:spTree>
    <p:extLst>
      <p:ext uri="{BB962C8B-B14F-4D97-AF65-F5344CB8AC3E}">
        <p14:creationId xmlns:p14="http://schemas.microsoft.com/office/powerpoint/2010/main" val="412782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259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8092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7030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0187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4668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0786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62318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5707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1035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7832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0632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387815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iqsels.com/en/public-domain-photo-jrvxm" TargetMode="Externa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hyperlink" Target="https://inclusiveteach.com/wp-content/uploads/2025/01/Ansoff-Matrix-Free-Template.pd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gi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5.sv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image" Target="../media/image5.sv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9E2F39-707C-90D4-5CC4-22BC16BD7BAA}"/>
              </a:ext>
            </a:extLst>
          </p:cNvPr>
          <p:cNvSpPr>
            <a:spLocks noGrp="1" noRot="1" noMove="1" noResize="1" noEditPoints="1" noAdjustHandles="1" noChangeArrowheads="1" noChangeShapeType="1"/>
          </p:cNvSpPr>
          <p:nvPr/>
        </p:nvSpPr>
        <p:spPr>
          <a:xfrm>
            <a:off x="0" y="0"/>
            <a:ext cx="18288000" cy="10287000"/>
          </a:xfrm>
          <a:prstGeom prst="rect">
            <a:avLst/>
          </a:prstGeom>
          <a:solidFill>
            <a:srgbClr val="333333">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Freeform 2"/>
          <p:cNvSpPr/>
          <p:nvPr/>
        </p:nvSpPr>
        <p:spPr>
          <a:xfrm>
            <a:off x="6383687" y="7658100"/>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dirty="0"/>
          </a:p>
        </p:txBody>
      </p:sp>
      <p:sp>
        <p:nvSpPr>
          <p:cNvPr id="3" name="TextBox 3"/>
          <p:cNvSpPr txBox="1"/>
          <p:nvPr/>
        </p:nvSpPr>
        <p:spPr>
          <a:xfrm>
            <a:off x="2373695" y="1450181"/>
            <a:ext cx="13540606" cy="3693319"/>
          </a:xfrm>
          <a:prstGeom prst="rect">
            <a:avLst/>
          </a:prstGeom>
        </p:spPr>
        <p:txBody>
          <a:bodyPr wrap="square" lIns="0" tIns="0" rIns="0" bIns="0" rtlCol="0" anchor="t">
            <a:spAutoFit/>
          </a:bodyPr>
          <a:lstStyle/>
          <a:p>
            <a:pPr algn="ctr">
              <a:lnSpc>
                <a:spcPts val="14400"/>
              </a:lnSpc>
            </a:pPr>
            <a:r>
              <a:rPr lang="en-US" sz="14500" b="1" spc="-240" dirty="0">
                <a:solidFill>
                  <a:srgbClr val="FFFFFF"/>
                </a:solidFill>
                <a:latin typeface="Century Gothic" panose="020B0502020202020204" pitchFamily="34" charset="0"/>
                <a:ea typeface="Century Gothic Paneuropean Bold"/>
                <a:cs typeface="Century Gothic Paneuropean Bold"/>
                <a:sym typeface="Century Gothic Paneuropean Bold"/>
              </a:rPr>
              <a:t>Growth and Diversification </a:t>
            </a:r>
          </a:p>
        </p:txBody>
      </p:sp>
      <p:sp>
        <p:nvSpPr>
          <p:cNvPr id="5" name="TextBox 3">
            <a:extLst>
              <a:ext uri="{FF2B5EF4-FFF2-40B4-BE49-F238E27FC236}">
                <a16:creationId xmlns:a16="http://schemas.microsoft.com/office/drawing/2014/main" id="{3AD0A182-9E35-D414-6EC3-AD7A2B1E4AE7}"/>
              </a:ext>
            </a:extLst>
          </p:cNvPr>
          <p:cNvSpPr txBox="1"/>
          <p:nvPr/>
        </p:nvSpPr>
        <p:spPr>
          <a:xfrm>
            <a:off x="3164235" y="4604544"/>
            <a:ext cx="11959530" cy="1635319"/>
          </a:xfrm>
          <a:prstGeom prst="rect">
            <a:avLst/>
          </a:prstGeom>
        </p:spPr>
        <p:txBody>
          <a:bodyPr lIns="0" tIns="0" rIns="0" bIns="0" rtlCol="0" anchor="t">
            <a:spAutoFit/>
          </a:bodyPr>
          <a:lstStyle/>
          <a:p>
            <a:pPr algn="ctr">
              <a:lnSpc>
                <a:spcPts val="14400"/>
              </a:lnSpc>
            </a:pPr>
            <a:r>
              <a:rPr lang="en-US" sz="8800" spc="-240" dirty="0">
                <a:solidFill>
                  <a:srgbClr val="36ACF5"/>
                </a:solidFill>
                <a:latin typeface="Century Gothic" panose="020B0502020202020204" pitchFamily="34" charset="0"/>
                <a:ea typeface="Century Gothic Paneuropean Bold"/>
                <a:cs typeface="Century Gothic Paneuropean Bold"/>
                <a:sym typeface="Century Gothic Paneuropean Bold"/>
              </a:rPr>
              <a:t>&amp; Your Business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9A25EE9B-C01C-7581-450D-95E6B4C7E96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6B22404-2F53-AB09-2F23-5CD791AC7D63}"/>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Ansoff Matrix</a:t>
            </a:r>
          </a:p>
        </p:txBody>
      </p:sp>
      <p:sp>
        <p:nvSpPr>
          <p:cNvPr id="3" name="TextBox 3">
            <a:extLst>
              <a:ext uri="{FF2B5EF4-FFF2-40B4-BE49-F238E27FC236}">
                <a16:creationId xmlns:a16="http://schemas.microsoft.com/office/drawing/2014/main" id="{3BE2BFAA-3176-08CE-E2CF-8E8F80C42D29}"/>
              </a:ext>
            </a:extLst>
          </p:cNvPr>
          <p:cNvSpPr txBox="1"/>
          <p:nvPr/>
        </p:nvSpPr>
        <p:spPr>
          <a:xfrm>
            <a:off x="838200" y="3072951"/>
            <a:ext cx="9169896" cy="5967596"/>
          </a:xfrm>
          <a:prstGeom prst="rect">
            <a:avLst/>
          </a:prstGeom>
        </p:spPr>
        <p:txBody>
          <a:bodyPr wrap="square" lIns="0" tIns="0" rIns="0" bIns="0" rtlCol="0" anchor="t">
            <a:spAutoFit/>
          </a:bodyPr>
          <a:lstStyle/>
          <a:p>
            <a:pPr lvl="0">
              <a:lnSpc>
                <a:spcPts val="3919"/>
              </a:lnSpc>
              <a:spcBef>
                <a:spcPct val="0"/>
              </a:spcBef>
            </a:pPr>
            <a:r>
              <a:rPr lang="en-GB" sz="4000" b="1" i="1" spc="300" dirty="0">
                <a:solidFill>
                  <a:srgbClr val="FFFFFF"/>
                </a:solidFill>
                <a:latin typeface="Century Gothic" panose="020B0502020202020204" pitchFamily="34" charset="0"/>
                <a:ea typeface="Century Gothic Paneuropean Light"/>
                <a:cs typeface="Century Gothic Paneuropean Light"/>
                <a:sym typeface="Century Gothic Paneuropean Light"/>
              </a:rPr>
              <a:t>Primarily used as a marketing planning tool, aiding business in determining its product and market growth</a:t>
            </a: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endPar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rPr>
              <a:t>This is usually determined by focusing on whether:</a:t>
            </a:r>
          </a:p>
          <a:p>
            <a:pPr>
              <a:lnSpc>
                <a:spcPts val="3919"/>
              </a:lnSpc>
              <a:spcBef>
                <a:spcPct val="0"/>
              </a:spcBef>
            </a:pPr>
            <a:r>
              <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rPr>
              <a:t>the products are new or existing</a:t>
            </a:r>
          </a:p>
          <a:p>
            <a:pPr>
              <a:lnSpc>
                <a:spcPts val="3919"/>
              </a:lnSpc>
              <a:spcBef>
                <a:spcPct val="0"/>
              </a:spcBef>
            </a:pPr>
            <a:r>
              <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rPr>
              <a:t>and</a:t>
            </a:r>
          </a:p>
          <a:p>
            <a:pPr>
              <a:lnSpc>
                <a:spcPts val="3919"/>
              </a:lnSpc>
              <a:spcBef>
                <a:spcPct val="0"/>
              </a:spcBef>
            </a:pPr>
            <a:r>
              <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rPr>
              <a:t>whether the market is new or existing.</a:t>
            </a: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US" sz="32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grpSp>
        <p:nvGrpSpPr>
          <p:cNvPr id="4" name="Group 3">
            <a:extLst>
              <a:ext uri="{FF2B5EF4-FFF2-40B4-BE49-F238E27FC236}">
                <a16:creationId xmlns:a16="http://schemas.microsoft.com/office/drawing/2014/main" id="{60FC793F-D50D-F281-4922-461B2B4088AA}"/>
              </a:ext>
            </a:extLst>
          </p:cNvPr>
          <p:cNvGrpSpPr/>
          <p:nvPr/>
        </p:nvGrpSpPr>
        <p:grpSpPr>
          <a:xfrm>
            <a:off x="0" y="8916555"/>
            <a:ext cx="4305300" cy="1066800"/>
            <a:chOff x="0" y="8916555"/>
            <a:chExt cx="4305300" cy="1066800"/>
          </a:xfrm>
        </p:grpSpPr>
        <p:sp>
          <p:nvSpPr>
            <p:cNvPr id="5" name="Arrow: Pentagon 4">
              <a:extLst>
                <a:ext uri="{FF2B5EF4-FFF2-40B4-BE49-F238E27FC236}">
                  <a16:creationId xmlns:a16="http://schemas.microsoft.com/office/drawing/2014/main" id="{0785E0A4-5F9C-904B-A04F-87FE129B799C}"/>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Freeform 2">
              <a:extLst>
                <a:ext uri="{FF2B5EF4-FFF2-40B4-BE49-F238E27FC236}">
                  <a16:creationId xmlns:a16="http://schemas.microsoft.com/office/drawing/2014/main" id="{35293A85-7F9B-39F9-9D66-1B270C89D804}"/>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grpSp>
      <p:sp>
        <p:nvSpPr>
          <p:cNvPr id="7" name="TextBox 6">
            <a:extLst>
              <a:ext uri="{FF2B5EF4-FFF2-40B4-BE49-F238E27FC236}">
                <a16:creationId xmlns:a16="http://schemas.microsoft.com/office/drawing/2014/main" id="{53970D7F-77DE-5BB7-5F2A-62A3AC8FE810}"/>
              </a:ext>
            </a:extLst>
          </p:cNvPr>
          <p:cNvSpPr txBox="1"/>
          <p:nvPr/>
        </p:nvSpPr>
        <p:spPr>
          <a:xfrm>
            <a:off x="838200" y="2074136"/>
            <a:ext cx="9071714" cy="830997"/>
          </a:xfrm>
          <a:prstGeom prst="rect">
            <a:avLst/>
          </a:prstGeom>
          <a:noFill/>
        </p:spPr>
        <p:txBody>
          <a:bodyPr wrap="square" rtlCol="0">
            <a:spAutoFit/>
          </a:bodyPr>
          <a:lstStyle/>
          <a:p>
            <a:r>
              <a:rPr lang="en-US" sz="4800" dirty="0">
                <a:solidFill>
                  <a:srgbClr val="36ACF5"/>
                </a:solidFill>
                <a:latin typeface="Century Gothic" panose="020B0502020202020204" pitchFamily="34" charset="0"/>
                <a:ea typeface="Century Gothic Paneuropean"/>
                <a:cs typeface="Century Gothic Paneuropean"/>
                <a:sym typeface="Century Gothic Paneuropean"/>
              </a:rPr>
              <a:t>A strategy for Business Growth</a:t>
            </a:r>
            <a:endParaRPr lang="en-GB" sz="4800" dirty="0">
              <a:solidFill>
                <a:srgbClr val="36ACF5"/>
              </a:solidFill>
            </a:endParaRPr>
          </a:p>
        </p:txBody>
      </p:sp>
      <p:pic>
        <p:nvPicPr>
          <p:cNvPr id="9" name="Picture 8" descr="A diagram of a market development&#10;&#10;AI-generated content may be incorrect.">
            <a:extLst>
              <a:ext uri="{FF2B5EF4-FFF2-40B4-BE49-F238E27FC236}">
                <a16:creationId xmlns:a16="http://schemas.microsoft.com/office/drawing/2014/main" id="{3ADB3769-72E8-4463-A56D-26BB6A1C8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8096" y="1714500"/>
            <a:ext cx="8195529" cy="5877272"/>
          </a:xfrm>
          <a:prstGeom prst="rect">
            <a:avLst/>
          </a:prstGeom>
        </p:spPr>
      </p:pic>
    </p:spTree>
    <p:extLst>
      <p:ext uri="{BB962C8B-B14F-4D97-AF65-F5344CB8AC3E}">
        <p14:creationId xmlns:p14="http://schemas.microsoft.com/office/powerpoint/2010/main" val="697885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2A9ABDA1-6EEA-7545-CF01-3051CF6488D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AA81F08-BDA2-F730-5BD0-A2A438437AD2}"/>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Market Penetration</a:t>
            </a:r>
          </a:p>
        </p:txBody>
      </p:sp>
      <p:sp>
        <p:nvSpPr>
          <p:cNvPr id="3" name="TextBox 3">
            <a:extLst>
              <a:ext uri="{FF2B5EF4-FFF2-40B4-BE49-F238E27FC236}">
                <a16:creationId xmlns:a16="http://schemas.microsoft.com/office/drawing/2014/main" id="{38CB8F39-9608-53BC-431F-09F0A65E99D7}"/>
              </a:ext>
            </a:extLst>
          </p:cNvPr>
          <p:cNvSpPr txBox="1"/>
          <p:nvPr/>
        </p:nvSpPr>
        <p:spPr>
          <a:xfrm>
            <a:off x="838200" y="3072951"/>
            <a:ext cx="9169896" cy="6467733"/>
          </a:xfrm>
          <a:prstGeom prst="rect">
            <a:avLst/>
          </a:prstGeom>
        </p:spPr>
        <p:txBody>
          <a:bodyPr wrap="square" lIns="0" tIns="0" rIns="0" bIns="0" rtlCol="0" anchor="t">
            <a:spAutoFit/>
          </a:bodyPr>
          <a:lstStyle/>
          <a:p>
            <a:pPr lvl="0">
              <a:lnSpc>
                <a:spcPts val="3919"/>
              </a:lnSpc>
              <a:spcBef>
                <a:spcPct val="0"/>
              </a:spcBef>
            </a:pPr>
            <a:r>
              <a:rPr lang="en-GB" sz="4000" b="1" i="1" spc="300" dirty="0">
                <a:solidFill>
                  <a:srgbClr val="FFFFFF"/>
                </a:solidFill>
                <a:latin typeface="Century Gothic" panose="020B0502020202020204" pitchFamily="34" charset="0"/>
                <a:ea typeface="Century Gothic Paneuropean Light"/>
                <a:cs typeface="Century Gothic Paneuropean Light"/>
                <a:sym typeface="Century Gothic Paneuropean Light"/>
              </a:rPr>
              <a:t>Lowest risk</a:t>
            </a: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This is about </a:t>
            </a:r>
            <a:r>
              <a:rPr lang="en-GB" sz="3200" b="1" dirty="0">
                <a:solidFill>
                  <a:srgbClr val="FFFFFF"/>
                </a:solidFill>
                <a:latin typeface="Century Gothic" panose="020B0502020202020204" pitchFamily="34" charset="0"/>
                <a:ea typeface="Century Gothic Paneuropean Light"/>
                <a:cs typeface="Century Gothic Paneuropean Light"/>
                <a:sym typeface="Century Gothic Paneuropean Light"/>
              </a:rPr>
              <a:t>doing more of what you already do</a:t>
            </a: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 but </a:t>
            </a:r>
            <a:r>
              <a:rPr lang="en-GB" sz="3200" b="1" dirty="0">
                <a:solidFill>
                  <a:srgbClr val="FFFFFF"/>
                </a:solidFill>
                <a:latin typeface="Century Gothic" panose="020B0502020202020204" pitchFamily="34" charset="0"/>
                <a:ea typeface="Century Gothic Paneuropean Light"/>
                <a:cs typeface="Century Gothic Paneuropean Light"/>
                <a:sym typeface="Century Gothic Paneuropean Light"/>
              </a:rPr>
              <a:t>better</a:t>
            </a: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 or more often.</a:t>
            </a:r>
          </a:p>
          <a:p>
            <a:pPr>
              <a:lnSpc>
                <a:spcPts val="3919"/>
              </a:lnSpc>
              <a:spcBef>
                <a:spcPct val="0"/>
              </a:spcBef>
            </a:pPr>
            <a:endPar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Wingdings" panose="05000000000000000000" pitchFamily="2" charset="2"/>
              <a:buChar char="ü"/>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Encouraging repeat customers</a:t>
            </a:r>
          </a:p>
          <a:p>
            <a:pPr marL="457200" indent="-457200">
              <a:lnSpc>
                <a:spcPts val="3919"/>
              </a:lnSpc>
              <a:spcBef>
                <a:spcPct val="0"/>
              </a:spcBef>
              <a:buFont typeface="Wingdings" panose="05000000000000000000" pitchFamily="2" charset="2"/>
              <a:buChar char="ü"/>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Increasing prices slightly</a:t>
            </a:r>
          </a:p>
          <a:p>
            <a:pPr marL="457200" indent="-457200">
              <a:lnSpc>
                <a:spcPts val="3919"/>
              </a:lnSpc>
              <a:spcBef>
                <a:spcPct val="0"/>
              </a:spcBef>
              <a:buFont typeface="Wingdings" panose="05000000000000000000" pitchFamily="2" charset="2"/>
              <a:buChar char="ü"/>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Improving marketing to get more bookings</a:t>
            </a:r>
          </a:p>
          <a:p>
            <a:pPr marL="457200" indent="-457200">
              <a:lnSpc>
                <a:spcPts val="3919"/>
              </a:lnSpc>
              <a:spcBef>
                <a:spcPct val="0"/>
              </a:spcBef>
              <a:buFont typeface="Wingdings" panose="05000000000000000000" pitchFamily="2" charset="2"/>
              <a:buChar char="ü"/>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Selling more frequently to same audience</a:t>
            </a:r>
          </a:p>
          <a:p>
            <a:pPr marL="457200" indent="-457200">
              <a:lnSpc>
                <a:spcPts val="3919"/>
              </a:lnSpc>
              <a:spcBef>
                <a:spcPct val="0"/>
              </a:spcBef>
              <a:buFont typeface="Wingdings" panose="05000000000000000000" pitchFamily="2" charset="2"/>
              <a:buChar char="ü"/>
            </a:pPr>
            <a:endPar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rPr>
              <a:t>“You are not changing what you sell or who you sell to. </a:t>
            </a:r>
          </a:p>
          <a:p>
            <a:pPr>
              <a:lnSpc>
                <a:spcPts val="3919"/>
              </a:lnSpc>
              <a:spcBef>
                <a:spcPct val="0"/>
              </a:spcBef>
            </a:pPr>
            <a:r>
              <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rPr>
              <a:t>You are just getting better at it.”</a:t>
            </a:r>
            <a:endParaRPr lang="en-US" sz="3200" i="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grpSp>
        <p:nvGrpSpPr>
          <p:cNvPr id="4" name="Group 3">
            <a:extLst>
              <a:ext uri="{FF2B5EF4-FFF2-40B4-BE49-F238E27FC236}">
                <a16:creationId xmlns:a16="http://schemas.microsoft.com/office/drawing/2014/main" id="{A5920172-6680-DD10-54D6-D070798B60BF}"/>
              </a:ext>
            </a:extLst>
          </p:cNvPr>
          <p:cNvGrpSpPr/>
          <p:nvPr/>
        </p:nvGrpSpPr>
        <p:grpSpPr>
          <a:xfrm>
            <a:off x="13982700" y="9220200"/>
            <a:ext cx="4305300" cy="1066800"/>
            <a:chOff x="0" y="8916555"/>
            <a:chExt cx="4305300" cy="1066800"/>
          </a:xfrm>
        </p:grpSpPr>
        <p:sp>
          <p:nvSpPr>
            <p:cNvPr id="5" name="Arrow: Pentagon 4">
              <a:extLst>
                <a:ext uri="{FF2B5EF4-FFF2-40B4-BE49-F238E27FC236}">
                  <a16:creationId xmlns:a16="http://schemas.microsoft.com/office/drawing/2014/main" id="{813B4DF9-CE53-9240-F81A-30F5D8F79CCE}"/>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Freeform 2">
              <a:extLst>
                <a:ext uri="{FF2B5EF4-FFF2-40B4-BE49-F238E27FC236}">
                  <a16:creationId xmlns:a16="http://schemas.microsoft.com/office/drawing/2014/main" id="{8F70F2B4-4F76-2DB6-E45C-30714BAAEB55}"/>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grpSp>
      <p:sp>
        <p:nvSpPr>
          <p:cNvPr id="7" name="TextBox 6">
            <a:extLst>
              <a:ext uri="{FF2B5EF4-FFF2-40B4-BE49-F238E27FC236}">
                <a16:creationId xmlns:a16="http://schemas.microsoft.com/office/drawing/2014/main" id="{1DCA2245-31F1-CDC8-B027-DAF71A85B54B}"/>
              </a:ext>
            </a:extLst>
          </p:cNvPr>
          <p:cNvSpPr txBox="1"/>
          <p:nvPr/>
        </p:nvSpPr>
        <p:spPr>
          <a:xfrm>
            <a:off x="838200" y="2074136"/>
            <a:ext cx="9095760" cy="677108"/>
          </a:xfrm>
          <a:prstGeom prst="rect">
            <a:avLst/>
          </a:prstGeom>
          <a:noFill/>
        </p:spPr>
        <p:txBody>
          <a:bodyPr wrap="square" rtlCol="0">
            <a:spAutoFit/>
          </a:bodyPr>
          <a:lstStyle/>
          <a:p>
            <a:r>
              <a:rPr lang="en-GB" sz="3800" dirty="0">
                <a:solidFill>
                  <a:srgbClr val="36ACF5"/>
                </a:solidFill>
                <a:latin typeface="Century Gothic" panose="020B0502020202020204" pitchFamily="34" charset="0"/>
                <a:ea typeface="Century Gothic Paneuropean"/>
                <a:cs typeface="Century Gothic Paneuropean"/>
                <a:sym typeface="Century Gothic Paneuropean"/>
              </a:rPr>
              <a:t>Existing products to existing customers</a:t>
            </a:r>
            <a:endParaRPr lang="en-GB" sz="3800" dirty="0">
              <a:solidFill>
                <a:srgbClr val="36ACF5"/>
              </a:solidFill>
            </a:endParaRPr>
          </a:p>
        </p:txBody>
      </p:sp>
      <p:pic>
        <p:nvPicPr>
          <p:cNvPr id="4098" name="Picture 2" descr="Child wearing jetpack running in field">
            <a:extLst>
              <a:ext uri="{FF2B5EF4-FFF2-40B4-BE49-F238E27FC236}">
                <a16:creationId xmlns:a16="http://schemas.microsoft.com/office/drawing/2014/main" id="{96DD94E7-BB5E-AE64-5E1A-8D8F4D2BB8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757" b="757"/>
          <a:stretch/>
        </p:blipFill>
        <p:spPr bwMode="auto">
          <a:xfrm>
            <a:off x="10143328" y="2751244"/>
            <a:ext cx="8144672" cy="5347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58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anim calcmode="lin" valueType="num">
                                      <p:cBhvr>
                                        <p:cTn id="1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1000"/>
                                        <p:tgtEl>
                                          <p:spTgt spid="3">
                                            <p:txEl>
                                              <p:pRg st="7" end="7"/>
                                            </p:txEl>
                                          </p:spTgt>
                                        </p:tgtEl>
                                      </p:cBhvr>
                                    </p:animEffect>
                                    <p:anim calcmode="lin" valueType="num">
                                      <p:cBhvr>
                                        <p:cTn id="2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1000"/>
                                        <p:tgtEl>
                                          <p:spTgt spid="3">
                                            <p:txEl>
                                              <p:pRg st="9" end="9"/>
                                            </p:txEl>
                                          </p:spTgt>
                                        </p:tgtEl>
                                      </p:cBhvr>
                                    </p:animEffect>
                                    <p:anim calcmode="lin" valueType="num">
                                      <p:cBhvr>
                                        <p:cTn id="3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anim calcmode="lin" valueType="num">
                                      <p:cBhvr>
                                        <p:cTn id="3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0046BD28-C562-1196-3625-A31C5280FD7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E217BA2-63CC-7709-5F76-218068501FF1}"/>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Market Development</a:t>
            </a:r>
          </a:p>
        </p:txBody>
      </p:sp>
      <p:sp>
        <p:nvSpPr>
          <p:cNvPr id="3" name="TextBox 3">
            <a:extLst>
              <a:ext uri="{FF2B5EF4-FFF2-40B4-BE49-F238E27FC236}">
                <a16:creationId xmlns:a16="http://schemas.microsoft.com/office/drawing/2014/main" id="{961C81BF-0537-CF72-021D-C2921B6667EF}"/>
              </a:ext>
            </a:extLst>
          </p:cNvPr>
          <p:cNvSpPr txBox="1"/>
          <p:nvPr/>
        </p:nvSpPr>
        <p:spPr>
          <a:xfrm>
            <a:off x="838199" y="3072951"/>
            <a:ext cx="9309185" cy="5967596"/>
          </a:xfrm>
          <a:prstGeom prst="rect">
            <a:avLst/>
          </a:prstGeom>
        </p:spPr>
        <p:txBody>
          <a:bodyPr wrap="square" lIns="0" tIns="0" rIns="0" bIns="0" rtlCol="0" anchor="t">
            <a:spAutoFit/>
          </a:bodyPr>
          <a:lstStyle/>
          <a:p>
            <a:pPr lvl="0">
              <a:lnSpc>
                <a:spcPts val="3919"/>
              </a:lnSpc>
              <a:spcBef>
                <a:spcPct val="0"/>
              </a:spcBef>
            </a:pPr>
            <a:r>
              <a:rPr lang="en-GB" sz="4000" b="1" i="1" spc="300" dirty="0">
                <a:solidFill>
                  <a:srgbClr val="FFFFFF"/>
                </a:solidFill>
                <a:latin typeface="Century Gothic" panose="020B0502020202020204" pitchFamily="34" charset="0"/>
                <a:ea typeface="Century Gothic Paneuropean Light"/>
                <a:cs typeface="Century Gothic Paneuropean Light"/>
                <a:sym typeface="Century Gothic Paneuropean Light"/>
              </a:rPr>
              <a:t>Low to medium risk</a:t>
            </a: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This is about </a:t>
            </a:r>
            <a:r>
              <a:rPr lang="en-GB" sz="3200" b="1" dirty="0">
                <a:solidFill>
                  <a:srgbClr val="FFFFFF"/>
                </a:solidFill>
                <a:latin typeface="Century Gothic" panose="020B0502020202020204" pitchFamily="34" charset="0"/>
                <a:ea typeface="Century Gothic Paneuropean Light"/>
                <a:cs typeface="Century Gothic Paneuropean Light"/>
                <a:sym typeface="Century Gothic Paneuropean Light"/>
              </a:rPr>
              <a:t>taking what already works</a:t>
            </a: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 and </a:t>
            </a:r>
            <a:r>
              <a:rPr lang="en-GB" sz="3200" b="1" dirty="0">
                <a:solidFill>
                  <a:srgbClr val="FFFFFF"/>
                </a:solidFill>
                <a:latin typeface="Century Gothic" panose="020B0502020202020204" pitchFamily="34" charset="0"/>
                <a:ea typeface="Century Gothic Paneuropean Light"/>
                <a:cs typeface="Century Gothic Paneuropean Light"/>
                <a:sym typeface="Century Gothic Paneuropean Light"/>
              </a:rPr>
              <a:t>offering</a:t>
            </a: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 it to someone new (</a:t>
            </a:r>
            <a:r>
              <a:rPr lang="en-GB" sz="3200" b="1" dirty="0">
                <a:solidFill>
                  <a:srgbClr val="FFFFFF"/>
                </a:solidFill>
                <a:latin typeface="Century Gothic" panose="020B0502020202020204" pitchFamily="34" charset="0"/>
                <a:ea typeface="Century Gothic Paneuropean Light"/>
                <a:cs typeface="Century Gothic Paneuropean Light"/>
                <a:sym typeface="Century Gothic Paneuropean Light"/>
              </a:rPr>
              <a:t>new audience</a:t>
            </a: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a:t>
            </a:r>
          </a:p>
          <a:p>
            <a:pPr>
              <a:lnSpc>
                <a:spcPts val="3919"/>
              </a:lnSpc>
              <a:spcBef>
                <a:spcPct val="0"/>
              </a:spcBef>
            </a:pPr>
            <a:endPar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Wingdings" panose="05000000000000000000" pitchFamily="2" charset="2"/>
              <a:buChar char="ü"/>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Expanding geography – Nearby towns</a:t>
            </a:r>
          </a:p>
          <a:p>
            <a:pPr marL="457200" indent="-457200">
              <a:lnSpc>
                <a:spcPts val="3919"/>
              </a:lnSpc>
              <a:spcBef>
                <a:spcPct val="0"/>
              </a:spcBef>
              <a:buFont typeface="Wingdings" panose="05000000000000000000" pitchFamily="2" charset="2"/>
              <a:buChar char="ü"/>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Moving from B2C to B2B – Direct to business</a:t>
            </a:r>
          </a:p>
          <a:p>
            <a:pPr marL="457200" indent="-457200">
              <a:lnSpc>
                <a:spcPts val="3919"/>
              </a:lnSpc>
              <a:spcBef>
                <a:spcPct val="0"/>
              </a:spcBef>
              <a:buFont typeface="Wingdings" panose="05000000000000000000" pitchFamily="2" charset="2"/>
              <a:buChar char="ü"/>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Adding a digital product/service range</a:t>
            </a:r>
          </a:p>
          <a:p>
            <a:pPr marL="457200" indent="-457200">
              <a:lnSpc>
                <a:spcPts val="3919"/>
              </a:lnSpc>
              <a:spcBef>
                <a:spcPct val="0"/>
              </a:spcBef>
              <a:buFont typeface="Wingdings" panose="05000000000000000000" pitchFamily="2" charset="2"/>
              <a:buChar char="ü"/>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Targeting a new audience (age, gender)</a:t>
            </a:r>
          </a:p>
          <a:p>
            <a:pPr>
              <a:lnSpc>
                <a:spcPts val="3919"/>
              </a:lnSpc>
              <a:spcBef>
                <a:spcPct val="0"/>
              </a:spcBef>
            </a:pPr>
            <a:endPar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rPr>
              <a:t>“You are confident in what you sell.</a:t>
            </a:r>
          </a:p>
          <a:p>
            <a:pPr>
              <a:lnSpc>
                <a:spcPts val="3919"/>
              </a:lnSpc>
              <a:spcBef>
                <a:spcPct val="0"/>
              </a:spcBef>
            </a:pPr>
            <a:r>
              <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rPr>
              <a:t>The change is who you sell it to.”</a:t>
            </a:r>
            <a:endParaRPr lang="en-US" sz="3200" i="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grpSp>
        <p:nvGrpSpPr>
          <p:cNvPr id="4" name="Group 3">
            <a:extLst>
              <a:ext uri="{FF2B5EF4-FFF2-40B4-BE49-F238E27FC236}">
                <a16:creationId xmlns:a16="http://schemas.microsoft.com/office/drawing/2014/main" id="{DB1CDDD3-4C60-504F-4935-EA3E065362B4}"/>
              </a:ext>
            </a:extLst>
          </p:cNvPr>
          <p:cNvGrpSpPr/>
          <p:nvPr/>
        </p:nvGrpSpPr>
        <p:grpSpPr>
          <a:xfrm>
            <a:off x="13982700" y="9220200"/>
            <a:ext cx="4305300" cy="1066800"/>
            <a:chOff x="0" y="8916555"/>
            <a:chExt cx="4305300" cy="1066800"/>
          </a:xfrm>
        </p:grpSpPr>
        <p:sp>
          <p:nvSpPr>
            <p:cNvPr id="5" name="Arrow: Pentagon 4">
              <a:extLst>
                <a:ext uri="{FF2B5EF4-FFF2-40B4-BE49-F238E27FC236}">
                  <a16:creationId xmlns:a16="http://schemas.microsoft.com/office/drawing/2014/main" id="{A33A886D-9B09-845A-C9DF-872FDB3F985E}"/>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Freeform 2">
              <a:extLst>
                <a:ext uri="{FF2B5EF4-FFF2-40B4-BE49-F238E27FC236}">
                  <a16:creationId xmlns:a16="http://schemas.microsoft.com/office/drawing/2014/main" id="{F701C343-DAAF-580D-A08A-32EB62CB0F28}"/>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grpSp>
      <p:sp>
        <p:nvSpPr>
          <p:cNvPr id="7" name="TextBox 6">
            <a:extLst>
              <a:ext uri="{FF2B5EF4-FFF2-40B4-BE49-F238E27FC236}">
                <a16:creationId xmlns:a16="http://schemas.microsoft.com/office/drawing/2014/main" id="{F0C82295-09B9-E69B-FC18-8DC3714943BC}"/>
              </a:ext>
            </a:extLst>
          </p:cNvPr>
          <p:cNvSpPr txBox="1"/>
          <p:nvPr/>
        </p:nvSpPr>
        <p:spPr>
          <a:xfrm>
            <a:off x="838200" y="2074136"/>
            <a:ext cx="9095760" cy="677108"/>
          </a:xfrm>
          <a:prstGeom prst="rect">
            <a:avLst/>
          </a:prstGeom>
          <a:noFill/>
        </p:spPr>
        <p:txBody>
          <a:bodyPr wrap="square" rtlCol="0">
            <a:spAutoFit/>
          </a:bodyPr>
          <a:lstStyle/>
          <a:p>
            <a:r>
              <a:rPr lang="en-GB" sz="3800" dirty="0">
                <a:solidFill>
                  <a:srgbClr val="36ACF5"/>
                </a:solidFill>
                <a:latin typeface="Century Gothic" panose="020B0502020202020204" pitchFamily="34" charset="0"/>
                <a:ea typeface="Century Gothic Paneuropean"/>
                <a:cs typeface="Century Gothic Paneuropean"/>
                <a:sym typeface="Century Gothic Paneuropean"/>
              </a:rPr>
              <a:t>Existing products to new customers</a:t>
            </a:r>
            <a:endParaRPr lang="en-GB" sz="3800" dirty="0">
              <a:solidFill>
                <a:srgbClr val="36ACF5"/>
              </a:solidFill>
            </a:endParaRPr>
          </a:p>
        </p:txBody>
      </p:sp>
      <p:pic>
        <p:nvPicPr>
          <p:cNvPr id="4098" name="Picture 2" descr="A child drawing a rocket on a concrete wall">
            <a:extLst>
              <a:ext uri="{FF2B5EF4-FFF2-40B4-BE49-F238E27FC236}">
                <a16:creationId xmlns:a16="http://schemas.microsoft.com/office/drawing/2014/main" id="{260B9B25-D693-DE34-5CF3-C42F8FE8EC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770" b="770"/>
          <a:stretch/>
        </p:blipFill>
        <p:spPr bwMode="auto">
          <a:xfrm>
            <a:off x="10147385" y="2751244"/>
            <a:ext cx="8144672" cy="5347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03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anim calcmode="lin" valueType="num">
                                      <p:cBhvr>
                                        <p:cTn id="1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1000"/>
                                        <p:tgtEl>
                                          <p:spTgt spid="3">
                                            <p:txEl>
                                              <p:pRg st="7" end="7"/>
                                            </p:txEl>
                                          </p:spTgt>
                                        </p:tgtEl>
                                      </p:cBhvr>
                                    </p:animEffect>
                                    <p:anim calcmode="lin" valueType="num">
                                      <p:cBhvr>
                                        <p:cTn id="2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1000"/>
                                        <p:tgtEl>
                                          <p:spTgt spid="3">
                                            <p:txEl>
                                              <p:pRg st="9" end="9"/>
                                            </p:txEl>
                                          </p:spTgt>
                                        </p:tgtEl>
                                      </p:cBhvr>
                                    </p:animEffect>
                                    <p:anim calcmode="lin" valueType="num">
                                      <p:cBhvr>
                                        <p:cTn id="3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anim calcmode="lin" valueType="num">
                                      <p:cBhvr>
                                        <p:cTn id="3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394D0CCF-5C96-9B16-66E9-453E4AEEBB5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4A9D47C-DC1A-8484-A68C-178FA5C8E9EB}"/>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Product Development</a:t>
            </a:r>
          </a:p>
        </p:txBody>
      </p:sp>
      <p:sp>
        <p:nvSpPr>
          <p:cNvPr id="3" name="TextBox 3">
            <a:extLst>
              <a:ext uri="{FF2B5EF4-FFF2-40B4-BE49-F238E27FC236}">
                <a16:creationId xmlns:a16="http://schemas.microsoft.com/office/drawing/2014/main" id="{6BD2F068-94F2-AAD4-2149-00FE723C66C2}"/>
              </a:ext>
            </a:extLst>
          </p:cNvPr>
          <p:cNvSpPr txBox="1"/>
          <p:nvPr/>
        </p:nvSpPr>
        <p:spPr>
          <a:xfrm>
            <a:off x="838199" y="3072951"/>
            <a:ext cx="9309185" cy="6467733"/>
          </a:xfrm>
          <a:prstGeom prst="rect">
            <a:avLst/>
          </a:prstGeom>
        </p:spPr>
        <p:txBody>
          <a:bodyPr wrap="square" lIns="0" tIns="0" rIns="0" bIns="0" rtlCol="0" anchor="t">
            <a:spAutoFit/>
          </a:bodyPr>
          <a:lstStyle/>
          <a:p>
            <a:pPr lvl="0">
              <a:lnSpc>
                <a:spcPts val="3919"/>
              </a:lnSpc>
              <a:spcBef>
                <a:spcPct val="0"/>
              </a:spcBef>
            </a:pPr>
            <a:r>
              <a:rPr lang="en-GB" sz="4000" b="1" i="1" spc="300" dirty="0">
                <a:solidFill>
                  <a:srgbClr val="FFFFFF"/>
                </a:solidFill>
                <a:latin typeface="Century Gothic" panose="020B0502020202020204" pitchFamily="34" charset="0"/>
                <a:ea typeface="Century Gothic Paneuropean Light"/>
                <a:cs typeface="Century Gothic Paneuropean Light"/>
                <a:sym typeface="Century Gothic Paneuropean Light"/>
              </a:rPr>
              <a:t>Medium risk</a:t>
            </a: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This is about </a:t>
            </a:r>
            <a:r>
              <a:rPr lang="en-GB" sz="3200" b="1" dirty="0">
                <a:solidFill>
                  <a:srgbClr val="FFFFFF"/>
                </a:solidFill>
                <a:latin typeface="Century Gothic" panose="020B0502020202020204" pitchFamily="34" charset="0"/>
                <a:ea typeface="Century Gothic Paneuropean Light"/>
                <a:cs typeface="Century Gothic Paneuropean Light"/>
                <a:sym typeface="Century Gothic Paneuropean Light"/>
              </a:rPr>
              <a:t>selling something new to an audience who already trust you/buy from you.</a:t>
            </a:r>
            <a:endPar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endPar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Wingdings" panose="05000000000000000000" pitchFamily="2" charset="2"/>
              <a:buChar char="ü"/>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Adding a new service (upsell/add on)</a:t>
            </a:r>
          </a:p>
          <a:p>
            <a:pPr marL="457200" indent="-457200">
              <a:lnSpc>
                <a:spcPts val="3919"/>
              </a:lnSpc>
              <a:spcBef>
                <a:spcPct val="0"/>
              </a:spcBef>
              <a:buFont typeface="Wingdings" panose="05000000000000000000" pitchFamily="2" charset="2"/>
              <a:buChar char="ü"/>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Creating packages or bundles</a:t>
            </a:r>
          </a:p>
          <a:p>
            <a:pPr marL="457200" indent="-457200">
              <a:lnSpc>
                <a:spcPts val="3919"/>
              </a:lnSpc>
              <a:spcBef>
                <a:spcPct val="0"/>
              </a:spcBef>
              <a:buFont typeface="Wingdings" panose="05000000000000000000" pitchFamily="2" charset="2"/>
              <a:buChar char="ü"/>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Offering aftercare or a subscription model</a:t>
            </a:r>
          </a:p>
          <a:p>
            <a:pPr marL="457200" indent="-457200">
              <a:lnSpc>
                <a:spcPts val="3919"/>
              </a:lnSpc>
              <a:spcBef>
                <a:spcPct val="0"/>
              </a:spcBef>
              <a:buFont typeface="Wingdings" panose="05000000000000000000" pitchFamily="2" charset="2"/>
              <a:buChar char="ü"/>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Adding a product to service based business</a:t>
            </a:r>
            <a:endPar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endPar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rPr>
              <a:t>“You already have the customers. </a:t>
            </a:r>
          </a:p>
          <a:p>
            <a:pPr>
              <a:lnSpc>
                <a:spcPts val="3919"/>
              </a:lnSpc>
              <a:spcBef>
                <a:spcPct val="0"/>
              </a:spcBef>
            </a:pPr>
            <a:r>
              <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rPr>
              <a:t>Now you are giving them more ways to buy from you.”</a:t>
            </a:r>
            <a:endParaRPr lang="en-US" sz="3200" i="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grpSp>
        <p:nvGrpSpPr>
          <p:cNvPr id="4" name="Group 3">
            <a:extLst>
              <a:ext uri="{FF2B5EF4-FFF2-40B4-BE49-F238E27FC236}">
                <a16:creationId xmlns:a16="http://schemas.microsoft.com/office/drawing/2014/main" id="{9B9E2C4D-96D6-C79F-E531-B7E98B55F927}"/>
              </a:ext>
            </a:extLst>
          </p:cNvPr>
          <p:cNvGrpSpPr/>
          <p:nvPr/>
        </p:nvGrpSpPr>
        <p:grpSpPr>
          <a:xfrm>
            <a:off x="13982700" y="9220200"/>
            <a:ext cx="4305300" cy="1066800"/>
            <a:chOff x="0" y="8916555"/>
            <a:chExt cx="4305300" cy="1066800"/>
          </a:xfrm>
        </p:grpSpPr>
        <p:sp>
          <p:nvSpPr>
            <p:cNvPr id="5" name="Arrow: Pentagon 4">
              <a:extLst>
                <a:ext uri="{FF2B5EF4-FFF2-40B4-BE49-F238E27FC236}">
                  <a16:creationId xmlns:a16="http://schemas.microsoft.com/office/drawing/2014/main" id="{CFFDA513-4CAA-9EE6-161E-2E6190B07775}"/>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Freeform 2">
              <a:extLst>
                <a:ext uri="{FF2B5EF4-FFF2-40B4-BE49-F238E27FC236}">
                  <a16:creationId xmlns:a16="http://schemas.microsoft.com/office/drawing/2014/main" id="{7C3349FC-C6E2-D4C6-0088-DDA327CC8CF3}"/>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grpSp>
      <p:sp>
        <p:nvSpPr>
          <p:cNvPr id="7" name="TextBox 6">
            <a:extLst>
              <a:ext uri="{FF2B5EF4-FFF2-40B4-BE49-F238E27FC236}">
                <a16:creationId xmlns:a16="http://schemas.microsoft.com/office/drawing/2014/main" id="{206CB1AE-FD56-87EC-46EB-CAAC7950F33B}"/>
              </a:ext>
            </a:extLst>
          </p:cNvPr>
          <p:cNvSpPr txBox="1"/>
          <p:nvPr/>
        </p:nvSpPr>
        <p:spPr>
          <a:xfrm>
            <a:off x="838200" y="2074136"/>
            <a:ext cx="9095760" cy="677108"/>
          </a:xfrm>
          <a:prstGeom prst="rect">
            <a:avLst/>
          </a:prstGeom>
          <a:noFill/>
        </p:spPr>
        <p:txBody>
          <a:bodyPr wrap="square" rtlCol="0">
            <a:spAutoFit/>
          </a:bodyPr>
          <a:lstStyle/>
          <a:p>
            <a:r>
              <a:rPr lang="en-GB" sz="3800" dirty="0">
                <a:solidFill>
                  <a:srgbClr val="36ACF5"/>
                </a:solidFill>
                <a:latin typeface="Century Gothic" panose="020B0502020202020204" pitchFamily="34" charset="0"/>
                <a:ea typeface="Century Gothic Paneuropean"/>
                <a:cs typeface="Century Gothic Paneuropean"/>
                <a:sym typeface="Century Gothic Paneuropean"/>
              </a:rPr>
              <a:t>New products to existing customers</a:t>
            </a:r>
            <a:endParaRPr lang="en-GB" sz="3800" dirty="0">
              <a:solidFill>
                <a:srgbClr val="36ACF5"/>
              </a:solidFill>
            </a:endParaRPr>
          </a:p>
        </p:txBody>
      </p:sp>
      <p:pic>
        <p:nvPicPr>
          <p:cNvPr id="4098" name="Picture 2" descr="A toy rocket flying out of the computer">
            <a:extLst>
              <a:ext uri="{FF2B5EF4-FFF2-40B4-BE49-F238E27FC236}">
                <a16:creationId xmlns:a16="http://schemas.microsoft.com/office/drawing/2014/main" id="{5D2AC6AF-859A-E53E-39DF-EF40B6E88E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690" b="690"/>
          <a:stretch/>
        </p:blipFill>
        <p:spPr bwMode="auto">
          <a:xfrm>
            <a:off x="10147385" y="2751244"/>
            <a:ext cx="8144672" cy="5347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10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anim calcmode="lin" valueType="num">
                                      <p:cBhvr>
                                        <p:cTn id="1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1000"/>
                                        <p:tgtEl>
                                          <p:spTgt spid="3">
                                            <p:txEl>
                                              <p:pRg st="7" end="7"/>
                                            </p:txEl>
                                          </p:spTgt>
                                        </p:tgtEl>
                                      </p:cBhvr>
                                    </p:animEffect>
                                    <p:anim calcmode="lin" valueType="num">
                                      <p:cBhvr>
                                        <p:cTn id="2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1000"/>
                                        <p:tgtEl>
                                          <p:spTgt spid="3">
                                            <p:txEl>
                                              <p:pRg st="9" end="9"/>
                                            </p:txEl>
                                          </p:spTgt>
                                        </p:tgtEl>
                                      </p:cBhvr>
                                    </p:animEffect>
                                    <p:anim calcmode="lin" valueType="num">
                                      <p:cBhvr>
                                        <p:cTn id="3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anim calcmode="lin" valueType="num">
                                      <p:cBhvr>
                                        <p:cTn id="3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3FDB9B41-30FA-A34A-372B-253CD8C04F4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DD68616-7A75-5831-B4FB-86F824DDF505}"/>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Diversification</a:t>
            </a:r>
          </a:p>
        </p:txBody>
      </p:sp>
      <p:sp>
        <p:nvSpPr>
          <p:cNvPr id="3" name="TextBox 3">
            <a:extLst>
              <a:ext uri="{FF2B5EF4-FFF2-40B4-BE49-F238E27FC236}">
                <a16:creationId xmlns:a16="http://schemas.microsoft.com/office/drawing/2014/main" id="{F6C6AEF2-F5BE-3A23-AFCD-8B7E61ACCAA5}"/>
              </a:ext>
            </a:extLst>
          </p:cNvPr>
          <p:cNvSpPr txBox="1"/>
          <p:nvPr/>
        </p:nvSpPr>
        <p:spPr>
          <a:xfrm>
            <a:off x="838199" y="3072951"/>
            <a:ext cx="9309185" cy="5967596"/>
          </a:xfrm>
          <a:prstGeom prst="rect">
            <a:avLst/>
          </a:prstGeom>
        </p:spPr>
        <p:txBody>
          <a:bodyPr wrap="square" lIns="0" tIns="0" rIns="0" bIns="0" rtlCol="0" anchor="t">
            <a:spAutoFit/>
          </a:bodyPr>
          <a:lstStyle/>
          <a:p>
            <a:pPr lvl="0">
              <a:lnSpc>
                <a:spcPts val="3919"/>
              </a:lnSpc>
              <a:spcBef>
                <a:spcPct val="0"/>
              </a:spcBef>
            </a:pPr>
            <a:r>
              <a:rPr lang="en-GB" sz="4000" b="1" i="1" spc="300" dirty="0">
                <a:solidFill>
                  <a:srgbClr val="FFFFFF"/>
                </a:solidFill>
                <a:latin typeface="Century Gothic" panose="020B0502020202020204" pitchFamily="34" charset="0"/>
                <a:ea typeface="Century Gothic Paneuropean Light"/>
                <a:cs typeface="Century Gothic Paneuropean Light"/>
                <a:sym typeface="Century Gothic Paneuropean Light"/>
              </a:rPr>
              <a:t>Highest risk</a:t>
            </a: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This is about </a:t>
            </a:r>
            <a:r>
              <a:rPr lang="en-GB" sz="3200" b="1" dirty="0">
                <a:solidFill>
                  <a:srgbClr val="FFFFFF"/>
                </a:solidFill>
                <a:latin typeface="Century Gothic" panose="020B0502020202020204" pitchFamily="34" charset="0"/>
                <a:ea typeface="Century Gothic Paneuropean Light"/>
                <a:cs typeface="Century Gothic Paneuropean Light"/>
                <a:sym typeface="Century Gothic Paneuropean Light"/>
              </a:rPr>
              <a:t>doing something completely new, </a:t>
            </a: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to a brand </a:t>
            </a:r>
            <a:r>
              <a:rPr lang="en-GB" sz="3200" b="1" dirty="0">
                <a:solidFill>
                  <a:srgbClr val="FFFFFF"/>
                </a:solidFill>
                <a:latin typeface="Century Gothic" panose="020B0502020202020204" pitchFamily="34" charset="0"/>
                <a:ea typeface="Century Gothic Paneuropean Light"/>
                <a:cs typeface="Century Gothic Paneuropean Light"/>
                <a:sym typeface="Century Gothic Paneuropean Light"/>
              </a:rPr>
              <a:t>new audience.</a:t>
            </a:r>
            <a:endPar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endPar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Wingdings" panose="05000000000000000000" pitchFamily="2" charset="2"/>
              <a:buChar char="ü"/>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Launching new product in different sector</a:t>
            </a:r>
          </a:p>
          <a:p>
            <a:pPr marL="457200" indent="-457200">
              <a:lnSpc>
                <a:spcPts val="3919"/>
              </a:lnSpc>
              <a:spcBef>
                <a:spcPct val="0"/>
              </a:spcBef>
              <a:buFont typeface="Wingdings" panose="05000000000000000000" pitchFamily="2" charset="2"/>
              <a:buChar char="ü"/>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Learning a new skill to compliment work</a:t>
            </a:r>
          </a:p>
          <a:p>
            <a:pPr marL="457200" indent="-457200">
              <a:lnSpc>
                <a:spcPts val="3919"/>
              </a:lnSpc>
              <a:spcBef>
                <a:spcPct val="0"/>
              </a:spcBef>
              <a:buFont typeface="Wingdings" panose="05000000000000000000" pitchFamily="2" charset="2"/>
              <a:buChar char="ü"/>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Collaborating with other businesses</a:t>
            </a:r>
          </a:p>
          <a:p>
            <a:pPr marL="457200" indent="-457200">
              <a:lnSpc>
                <a:spcPts val="3919"/>
              </a:lnSpc>
              <a:spcBef>
                <a:spcPct val="0"/>
              </a:spcBef>
              <a:buFont typeface="Wingdings" panose="05000000000000000000" pitchFamily="2" charset="2"/>
              <a:buChar char="ü"/>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Offering a course or eLearning product</a:t>
            </a:r>
            <a:endPar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endPar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rPr>
              <a:t>“You are building something new, </a:t>
            </a:r>
          </a:p>
          <a:p>
            <a:pPr>
              <a:lnSpc>
                <a:spcPts val="3919"/>
              </a:lnSpc>
              <a:spcBef>
                <a:spcPct val="0"/>
              </a:spcBef>
            </a:pPr>
            <a:r>
              <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rPr>
              <a:t>for people who do not yet know or trust you.”</a:t>
            </a:r>
            <a:endParaRPr lang="en-US" sz="3200" i="1"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grpSp>
        <p:nvGrpSpPr>
          <p:cNvPr id="4" name="Group 3">
            <a:extLst>
              <a:ext uri="{FF2B5EF4-FFF2-40B4-BE49-F238E27FC236}">
                <a16:creationId xmlns:a16="http://schemas.microsoft.com/office/drawing/2014/main" id="{37A3D998-59B3-4EC7-75B7-BABF1D065A09}"/>
              </a:ext>
            </a:extLst>
          </p:cNvPr>
          <p:cNvGrpSpPr/>
          <p:nvPr/>
        </p:nvGrpSpPr>
        <p:grpSpPr>
          <a:xfrm>
            <a:off x="13982700" y="9220200"/>
            <a:ext cx="4305300" cy="1066800"/>
            <a:chOff x="0" y="8916555"/>
            <a:chExt cx="4305300" cy="1066800"/>
          </a:xfrm>
        </p:grpSpPr>
        <p:sp>
          <p:nvSpPr>
            <p:cNvPr id="5" name="Arrow: Pentagon 4">
              <a:extLst>
                <a:ext uri="{FF2B5EF4-FFF2-40B4-BE49-F238E27FC236}">
                  <a16:creationId xmlns:a16="http://schemas.microsoft.com/office/drawing/2014/main" id="{7FF87FBB-4875-B876-5778-E5BBFD1309AC}"/>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Freeform 2">
              <a:extLst>
                <a:ext uri="{FF2B5EF4-FFF2-40B4-BE49-F238E27FC236}">
                  <a16:creationId xmlns:a16="http://schemas.microsoft.com/office/drawing/2014/main" id="{26060880-473F-6FBB-629F-044CBB1CC15E}"/>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grpSp>
      <p:sp>
        <p:nvSpPr>
          <p:cNvPr id="7" name="TextBox 6">
            <a:extLst>
              <a:ext uri="{FF2B5EF4-FFF2-40B4-BE49-F238E27FC236}">
                <a16:creationId xmlns:a16="http://schemas.microsoft.com/office/drawing/2014/main" id="{1A72D7EE-1AD2-75DA-E0C8-B0825ADE386F}"/>
              </a:ext>
            </a:extLst>
          </p:cNvPr>
          <p:cNvSpPr txBox="1"/>
          <p:nvPr/>
        </p:nvSpPr>
        <p:spPr>
          <a:xfrm>
            <a:off x="838200" y="2074136"/>
            <a:ext cx="9095760" cy="677108"/>
          </a:xfrm>
          <a:prstGeom prst="rect">
            <a:avLst/>
          </a:prstGeom>
          <a:noFill/>
        </p:spPr>
        <p:txBody>
          <a:bodyPr wrap="square" rtlCol="0">
            <a:spAutoFit/>
          </a:bodyPr>
          <a:lstStyle/>
          <a:p>
            <a:r>
              <a:rPr lang="en-GB" sz="3800" dirty="0">
                <a:solidFill>
                  <a:srgbClr val="36ACF5"/>
                </a:solidFill>
                <a:latin typeface="Century Gothic" panose="020B0502020202020204" pitchFamily="34" charset="0"/>
                <a:ea typeface="Century Gothic Paneuropean"/>
                <a:cs typeface="Century Gothic Paneuropean"/>
                <a:sym typeface="Century Gothic Paneuropean"/>
              </a:rPr>
              <a:t>New products to new customers</a:t>
            </a:r>
            <a:endParaRPr lang="en-GB" sz="3800" dirty="0">
              <a:solidFill>
                <a:srgbClr val="36ACF5"/>
              </a:solidFill>
            </a:endParaRPr>
          </a:p>
        </p:txBody>
      </p:sp>
      <p:pic>
        <p:nvPicPr>
          <p:cNvPr id="4098" name="Picture 2" descr="Astronaut in a spacesuit in a white futuristic tunnel">
            <a:extLst>
              <a:ext uri="{FF2B5EF4-FFF2-40B4-BE49-F238E27FC236}">
                <a16:creationId xmlns:a16="http://schemas.microsoft.com/office/drawing/2014/main" id="{86CBA19A-43DD-3DA1-FC72-3CD19E55BF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745" b="745"/>
          <a:stretch/>
        </p:blipFill>
        <p:spPr bwMode="auto">
          <a:xfrm>
            <a:off x="10147385" y="2751244"/>
            <a:ext cx="8144672" cy="5347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63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1000"/>
                                        <p:tgtEl>
                                          <p:spTgt spid="3">
                                            <p:txEl>
                                              <p:pRg st="6" end="6"/>
                                            </p:txEl>
                                          </p:spTgt>
                                        </p:tgtEl>
                                      </p:cBhvr>
                                    </p:animEffect>
                                    <p:anim calcmode="lin" valueType="num">
                                      <p:cBhvr>
                                        <p:cTn id="1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1000"/>
                                        <p:tgtEl>
                                          <p:spTgt spid="3">
                                            <p:txEl>
                                              <p:pRg st="7" end="7"/>
                                            </p:txEl>
                                          </p:spTgt>
                                        </p:tgtEl>
                                      </p:cBhvr>
                                    </p:animEffect>
                                    <p:anim calcmode="lin" valueType="num">
                                      <p:cBhvr>
                                        <p:cTn id="2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1000"/>
                                        <p:tgtEl>
                                          <p:spTgt spid="3">
                                            <p:txEl>
                                              <p:pRg st="9" end="9"/>
                                            </p:txEl>
                                          </p:spTgt>
                                        </p:tgtEl>
                                      </p:cBhvr>
                                    </p:animEffect>
                                    <p:anim calcmode="lin" valueType="num">
                                      <p:cBhvr>
                                        <p:cTn id="3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anim calcmode="lin" valueType="num">
                                      <p:cBhvr>
                                        <p:cTn id="3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159A1DF7-723A-090F-BE83-FF5C3CA7CA7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F056170-9146-0B85-FB0E-C2E1F993A30E}"/>
              </a:ext>
            </a:extLst>
          </p:cNvPr>
          <p:cNvSpPr txBox="1"/>
          <p:nvPr/>
        </p:nvSpPr>
        <p:spPr>
          <a:xfrm>
            <a:off x="1" y="1719062"/>
            <a:ext cx="6335688" cy="1124539"/>
          </a:xfrm>
          <a:prstGeom prst="rect">
            <a:avLst/>
          </a:prstGeom>
        </p:spPr>
        <p:txBody>
          <a:bodyPr wrap="square" lIns="0" tIns="0" rIns="0" bIns="0" rtlCol="0" anchor="t">
            <a:spAutoFit/>
          </a:bodyPr>
          <a:lstStyle/>
          <a:p>
            <a:pPr marL="0" lvl="0" indent="0" algn="ctr">
              <a:lnSpc>
                <a:spcPts val="9600"/>
              </a:lnSpc>
            </a:pPr>
            <a:r>
              <a:rPr lang="en-US" sz="7200" b="1" u="none" dirty="0">
                <a:solidFill>
                  <a:srgbClr val="FFFFFF"/>
                </a:solidFill>
                <a:latin typeface="Century Gothic" panose="020B0502020202020204" pitchFamily="34" charset="0"/>
                <a:ea typeface="Century Gothic Paneuropean"/>
                <a:cs typeface="Century Gothic Paneuropean"/>
                <a:sym typeface="Century Gothic Paneuropean"/>
              </a:rPr>
              <a:t>Ansoff Matrix</a:t>
            </a:r>
          </a:p>
        </p:txBody>
      </p:sp>
      <p:sp>
        <p:nvSpPr>
          <p:cNvPr id="3" name="TextBox 3">
            <a:extLst>
              <a:ext uri="{FF2B5EF4-FFF2-40B4-BE49-F238E27FC236}">
                <a16:creationId xmlns:a16="http://schemas.microsoft.com/office/drawing/2014/main" id="{DA461AEC-928A-B333-0E70-0D16DE9357F0}"/>
              </a:ext>
            </a:extLst>
          </p:cNvPr>
          <p:cNvSpPr txBox="1"/>
          <p:nvPr/>
        </p:nvSpPr>
        <p:spPr>
          <a:xfrm>
            <a:off x="287016" y="4948042"/>
            <a:ext cx="5760640" cy="4967322"/>
          </a:xfrm>
          <a:prstGeom prst="rect">
            <a:avLst/>
          </a:prstGeom>
        </p:spPr>
        <p:txBody>
          <a:bodyPr wrap="square" lIns="0" tIns="0" rIns="0" bIns="0" rtlCol="0" anchor="t">
            <a:spAutoFit/>
          </a:bodyPr>
          <a:lstStyle/>
          <a:p>
            <a:pPr lvl="0">
              <a:lnSpc>
                <a:spcPts val="3919"/>
              </a:lnSpc>
              <a:spcBef>
                <a:spcPct val="0"/>
              </a:spcBef>
            </a:pPr>
            <a:r>
              <a:rPr lang="en-GB" sz="4000" b="1" i="1" spc="300" dirty="0">
                <a:solidFill>
                  <a:srgbClr val="FFFFFF"/>
                </a:solidFill>
                <a:latin typeface="Century Gothic" panose="020B0502020202020204" pitchFamily="34" charset="0"/>
                <a:ea typeface="Century Gothic Paneuropean Light"/>
                <a:cs typeface="Century Gothic Paneuropean Light"/>
                <a:sym typeface="Century Gothic Paneuropean Light"/>
              </a:rPr>
              <a:t>Activity:</a:t>
            </a: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endPar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rPr>
              <a:t>Take the </a:t>
            </a:r>
            <a:r>
              <a:rPr lang="en-GB" sz="3200" i="1" dirty="0">
                <a:solidFill>
                  <a:schemeClr val="bg1"/>
                </a:solidFill>
                <a:latin typeface="Century Gothic" panose="020B0502020202020204" pitchFamily="34" charset="0"/>
                <a:ea typeface="Century Gothic Paneuropean Light"/>
                <a:cs typeface="Century Gothic Paneuropean Light"/>
                <a:sym typeface="Century Gothic Paneuropean Light"/>
                <a:hlinkClick r:id="rId3">
                  <a:extLst>
                    <a:ext uri="{A12FA001-AC4F-418D-AE19-62706E023703}">
                      <ahyp:hlinkClr xmlns:ahyp="http://schemas.microsoft.com/office/drawing/2018/hyperlinkcolor" val="tx"/>
                    </a:ext>
                  </a:extLst>
                </a:hlinkClick>
              </a:rPr>
              <a:t>handout</a:t>
            </a:r>
            <a:r>
              <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rPr>
              <a:t> and think about how you can use the Ansoff Matrix for your business</a:t>
            </a:r>
          </a:p>
          <a:p>
            <a:pPr>
              <a:lnSpc>
                <a:spcPts val="3919"/>
              </a:lnSpc>
              <a:spcBef>
                <a:spcPct val="0"/>
              </a:spcBef>
            </a:pPr>
            <a:endPar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gn="ctr">
              <a:lnSpc>
                <a:spcPts val="3919"/>
              </a:lnSpc>
              <a:spcBef>
                <a:spcPct val="0"/>
              </a:spcBef>
            </a:pPr>
            <a:r>
              <a:rPr lang="en-GB" sz="3200" b="1" i="1" dirty="0">
                <a:solidFill>
                  <a:srgbClr val="FFFFFF"/>
                </a:solidFill>
                <a:latin typeface="Century Gothic" panose="020B0502020202020204" pitchFamily="34" charset="0"/>
                <a:ea typeface="Century Gothic Paneuropean Light"/>
                <a:cs typeface="Century Gothic Paneuropean Light"/>
                <a:sym typeface="Century Gothic Paneuropean Light"/>
              </a:rPr>
              <a:t>You have 10 minutes</a:t>
            </a:r>
            <a:endParaRPr lang="en-US" sz="3200" b="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US" sz="3200" u="none"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grpSp>
        <p:nvGrpSpPr>
          <p:cNvPr id="4" name="Group 3">
            <a:extLst>
              <a:ext uri="{FF2B5EF4-FFF2-40B4-BE49-F238E27FC236}">
                <a16:creationId xmlns:a16="http://schemas.microsoft.com/office/drawing/2014/main" id="{FC80122F-D06A-4677-CF09-933F90902813}"/>
              </a:ext>
            </a:extLst>
          </p:cNvPr>
          <p:cNvGrpSpPr/>
          <p:nvPr/>
        </p:nvGrpSpPr>
        <p:grpSpPr>
          <a:xfrm>
            <a:off x="13898325" y="66047"/>
            <a:ext cx="4305300" cy="1066800"/>
            <a:chOff x="0" y="8916555"/>
            <a:chExt cx="4305300" cy="1066800"/>
          </a:xfrm>
        </p:grpSpPr>
        <p:sp>
          <p:nvSpPr>
            <p:cNvPr id="5" name="Arrow: Pentagon 4">
              <a:extLst>
                <a:ext uri="{FF2B5EF4-FFF2-40B4-BE49-F238E27FC236}">
                  <a16:creationId xmlns:a16="http://schemas.microsoft.com/office/drawing/2014/main" id="{DA567478-F3A0-7141-2137-4E87AB674940}"/>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Freeform 2">
              <a:extLst>
                <a:ext uri="{FF2B5EF4-FFF2-40B4-BE49-F238E27FC236}">
                  <a16:creationId xmlns:a16="http://schemas.microsoft.com/office/drawing/2014/main" id="{E1C5000A-13C5-223D-6F76-D62C7EDB96EE}"/>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dirty="0"/>
            </a:p>
          </p:txBody>
        </p:sp>
      </p:grpSp>
      <p:sp>
        <p:nvSpPr>
          <p:cNvPr id="7" name="TextBox 6">
            <a:extLst>
              <a:ext uri="{FF2B5EF4-FFF2-40B4-BE49-F238E27FC236}">
                <a16:creationId xmlns:a16="http://schemas.microsoft.com/office/drawing/2014/main" id="{6AE79A8E-7B02-87F0-CE21-84F00E66040B}"/>
              </a:ext>
            </a:extLst>
          </p:cNvPr>
          <p:cNvSpPr txBox="1"/>
          <p:nvPr/>
        </p:nvSpPr>
        <p:spPr>
          <a:xfrm>
            <a:off x="287017" y="3009754"/>
            <a:ext cx="5760640" cy="1569660"/>
          </a:xfrm>
          <a:prstGeom prst="rect">
            <a:avLst/>
          </a:prstGeom>
          <a:noFill/>
        </p:spPr>
        <p:txBody>
          <a:bodyPr wrap="square" rtlCol="0">
            <a:spAutoFit/>
          </a:bodyPr>
          <a:lstStyle/>
          <a:p>
            <a:r>
              <a:rPr lang="en-US" sz="4800" dirty="0">
                <a:solidFill>
                  <a:srgbClr val="36ACF5"/>
                </a:solidFill>
                <a:latin typeface="Century Gothic" panose="020B0502020202020204" pitchFamily="34" charset="0"/>
                <a:cs typeface="Century Gothic Paneuropean"/>
                <a:sym typeface="Century Gothic Paneuropean"/>
              </a:rPr>
              <a:t>From Ansoff to </a:t>
            </a:r>
          </a:p>
          <a:p>
            <a:r>
              <a:rPr lang="en-US" sz="4800" dirty="0">
                <a:solidFill>
                  <a:srgbClr val="36ACF5"/>
                </a:solidFill>
                <a:latin typeface="Century Gothic" panose="020B0502020202020204" pitchFamily="34" charset="0"/>
                <a:cs typeface="Century Gothic Paneuropean"/>
                <a:sym typeface="Century Gothic Paneuropean"/>
              </a:rPr>
              <a:t>hands on</a:t>
            </a:r>
            <a:endParaRPr lang="en-GB" sz="4800" dirty="0">
              <a:solidFill>
                <a:srgbClr val="36ACF5"/>
              </a:solidFill>
            </a:endParaRPr>
          </a:p>
        </p:txBody>
      </p:sp>
      <p:pic>
        <p:nvPicPr>
          <p:cNvPr id="9" name="Picture 8" descr="A diagram of a market development&#10;&#10;AI-generated content may be incorrect.">
            <a:extLst>
              <a:ext uri="{FF2B5EF4-FFF2-40B4-BE49-F238E27FC236}">
                <a16:creationId xmlns:a16="http://schemas.microsoft.com/office/drawing/2014/main" id="{EC625C83-9491-5D99-6BEC-E678D25C88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5688" y="1714499"/>
            <a:ext cx="11867937" cy="8510871"/>
          </a:xfrm>
          <a:prstGeom prst="rect">
            <a:avLst/>
          </a:prstGeom>
        </p:spPr>
      </p:pic>
    </p:spTree>
    <p:extLst>
      <p:ext uri="{BB962C8B-B14F-4D97-AF65-F5344CB8AC3E}">
        <p14:creationId xmlns:p14="http://schemas.microsoft.com/office/powerpoint/2010/main" val="1547489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4"/>
          <a:srcRect/>
          <a:stretch>
            <a:fillRect/>
          </a:stretch>
        </p:blipFill>
        <p:spPr>
          <a:xfrm>
            <a:off x="4789714" y="1028700"/>
            <a:ext cx="8708571" cy="82296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B21CF665-80A3-A99E-7AD8-69DAE8ED153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0018A4-D517-418C-16A3-E05F89B565B8}"/>
              </a:ext>
            </a:extLst>
          </p:cNvPr>
          <p:cNvSpPr/>
          <p:nvPr/>
        </p:nvSpPr>
        <p:spPr>
          <a:xfrm>
            <a:off x="-692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2">
              <a:alphaModFix amt="50000"/>
            </a:blip>
            <a:srcRect/>
            <a:stretch>
              <a:fillRect t="-8851" b="-8851"/>
            </a:stretch>
          </a:blipFill>
        </p:spPr>
        <p:txBody>
          <a:bodyPr/>
          <a:lstStyle/>
          <a:p>
            <a:endParaRPr lang="en-GB" dirty="0"/>
          </a:p>
        </p:txBody>
      </p:sp>
      <p:sp>
        <p:nvSpPr>
          <p:cNvPr id="3" name="AutoShape 3">
            <a:extLst>
              <a:ext uri="{FF2B5EF4-FFF2-40B4-BE49-F238E27FC236}">
                <a16:creationId xmlns:a16="http://schemas.microsoft.com/office/drawing/2014/main" id="{6B232A44-D5E7-3B6C-0891-40E560879629}"/>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dirty="0"/>
          </a:p>
        </p:txBody>
      </p:sp>
      <p:sp>
        <p:nvSpPr>
          <p:cNvPr id="4" name="TextBox 4">
            <a:extLst>
              <a:ext uri="{FF2B5EF4-FFF2-40B4-BE49-F238E27FC236}">
                <a16:creationId xmlns:a16="http://schemas.microsoft.com/office/drawing/2014/main" id="{3F2DBA36-7570-E1BC-8961-A62FD851BE39}"/>
              </a:ext>
            </a:extLst>
          </p:cNvPr>
          <p:cNvSpPr txBox="1"/>
          <p:nvPr/>
        </p:nvSpPr>
        <p:spPr>
          <a:xfrm>
            <a:off x="1661448" y="1436786"/>
            <a:ext cx="7957435" cy="6155531"/>
          </a:xfrm>
          <a:prstGeom prst="rect">
            <a:avLst/>
          </a:prstGeom>
        </p:spPr>
        <p:txBody>
          <a:bodyPr wrap="square" lIns="0" tIns="0" rIns="0" bIns="0" rtlCol="0" anchor="t">
            <a:spAutoFit/>
          </a:bodyPr>
          <a:lstStyle/>
          <a:p>
            <a:r>
              <a:rPr lang="en-US" sz="4000" b="1" dirty="0">
                <a:solidFill>
                  <a:srgbClr val="FFFFFF"/>
                </a:solidFill>
                <a:latin typeface="Century Gothic" panose="020B0502020202020204" pitchFamily="34" charset="0"/>
                <a:ea typeface="Century Gothic Paneuropean Bold"/>
                <a:cs typeface="Century Gothic Paneuropean Bold"/>
                <a:sym typeface="Century Gothic Paneuropean Bold"/>
              </a:rPr>
              <a:t>There are many ways in which you can look to grow and diversify.</a:t>
            </a:r>
            <a:endParaRPr lang="en-GB" sz="4000" b="1"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endParaRPr lang="en-GB" sz="4000" b="1"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4000" b="1" dirty="0">
                <a:solidFill>
                  <a:srgbClr val="FFFFFF"/>
                </a:solidFill>
                <a:latin typeface="Century Gothic" panose="020B0502020202020204" pitchFamily="34" charset="0"/>
                <a:ea typeface="Century Gothic Paneuropean Bold"/>
                <a:cs typeface="Century Gothic Paneuropean Bold"/>
                <a:sym typeface="Century Gothic Paneuropean Bold"/>
              </a:rPr>
              <a:t>Today.</a:t>
            </a:r>
          </a:p>
          <a:p>
            <a:r>
              <a:rPr lang="en-GB" sz="4000" b="1" dirty="0">
                <a:solidFill>
                  <a:srgbClr val="FFFFFF"/>
                </a:solidFill>
                <a:latin typeface="Century Gothic" panose="020B0502020202020204" pitchFamily="34" charset="0"/>
                <a:ea typeface="Century Gothic Paneuropean Bold"/>
                <a:cs typeface="Century Gothic Paneuropean Bold"/>
                <a:sym typeface="Century Gothic Paneuropean Bold"/>
              </a:rPr>
              <a:t>We are going to focus on</a:t>
            </a:r>
          </a:p>
          <a:p>
            <a:r>
              <a:rPr lang="en-GB" sz="4000" b="1" dirty="0">
                <a:solidFill>
                  <a:srgbClr val="36ACF5"/>
                </a:solidFill>
                <a:latin typeface="Century Gothic" panose="020B0502020202020204" pitchFamily="34" charset="0"/>
                <a:ea typeface="Century Gothic Paneuropean Bold"/>
                <a:cs typeface="Century Gothic Paneuropean Bold"/>
                <a:sym typeface="Century Gothic Paneuropean Bold"/>
              </a:rPr>
              <a:t>five</a:t>
            </a:r>
            <a:r>
              <a:rPr lang="en-GB" sz="4000" b="1" dirty="0">
                <a:solidFill>
                  <a:srgbClr val="FFFFFF"/>
                </a:solidFill>
                <a:latin typeface="Century Gothic" panose="020B0502020202020204" pitchFamily="34" charset="0"/>
                <a:ea typeface="Century Gothic Paneuropean Bold"/>
                <a:cs typeface="Century Gothic Paneuropean Bold"/>
                <a:sym typeface="Century Gothic Paneuropean Bold"/>
              </a:rPr>
              <a:t> key core considerations.</a:t>
            </a:r>
          </a:p>
          <a:p>
            <a:endParaRPr lang="en-GB" sz="4000" b="1"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4000" b="1" dirty="0">
                <a:solidFill>
                  <a:srgbClr val="FFFFFF"/>
                </a:solidFill>
                <a:latin typeface="Century Gothic" panose="020B0502020202020204" pitchFamily="34" charset="0"/>
                <a:ea typeface="Century Gothic Paneuropean Bold"/>
                <a:cs typeface="Century Gothic Paneuropean Bold"/>
                <a:sym typeface="Century Gothic Paneuropean Bold"/>
              </a:rPr>
              <a:t>In truth, you could pick many more</a:t>
            </a:r>
          </a:p>
        </p:txBody>
      </p:sp>
      <p:pic>
        <p:nvPicPr>
          <p:cNvPr id="7" name="Picture 6" descr="Starter plants">
            <a:extLst>
              <a:ext uri="{FF2B5EF4-FFF2-40B4-BE49-F238E27FC236}">
                <a16:creationId xmlns:a16="http://schemas.microsoft.com/office/drawing/2014/main" id="{B89E7344-0441-C4F6-B3E1-2473952F91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251630" y="3000288"/>
            <a:ext cx="6641696" cy="4495428"/>
          </a:xfrm>
          <a:prstGeom prst="rect">
            <a:avLst/>
          </a:prstGeom>
        </p:spPr>
      </p:pic>
      <p:sp>
        <p:nvSpPr>
          <p:cNvPr id="8" name="Freeform 2">
            <a:extLst>
              <a:ext uri="{FF2B5EF4-FFF2-40B4-BE49-F238E27FC236}">
                <a16:creationId xmlns:a16="http://schemas.microsoft.com/office/drawing/2014/main" id="{48AFA3A5-3E64-AAB2-B3C2-9E83DAA81305}"/>
              </a:ext>
            </a:extLst>
          </p:cNvPr>
          <p:cNvSpPr/>
          <p:nvPr/>
        </p:nvSpPr>
        <p:spPr>
          <a:xfrm>
            <a:off x="6383687" y="7658100"/>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dirty="0"/>
          </a:p>
        </p:txBody>
      </p:sp>
    </p:spTree>
    <p:extLst>
      <p:ext uri="{BB962C8B-B14F-4D97-AF65-F5344CB8AC3E}">
        <p14:creationId xmlns:p14="http://schemas.microsoft.com/office/powerpoint/2010/main" val="30351031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E172F488-4C3F-690D-2118-8F0A03F7E8A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11082A-1CB1-1E6F-D604-8A6F029B67A8}"/>
              </a:ext>
            </a:extLst>
          </p:cNvPr>
          <p:cNvSpPr/>
          <p:nvPr/>
        </p:nvSpPr>
        <p:spPr>
          <a:xfrm>
            <a:off x="-692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2">
              <a:alphaModFix amt="50000"/>
            </a:blip>
            <a:srcRect/>
            <a:stretch>
              <a:fillRect t="-8851" b="-8851"/>
            </a:stretch>
          </a:blipFill>
        </p:spPr>
        <p:txBody>
          <a:bodyPr/>
          <a:lstStyle/>
          <a:p>
            <a:endParaRPr lang="en-GB" dirty="0"/>
          </a:p>
        </p:txBody>
      </p:sp>
      <p:sp>
        <p:nvSpPr>
          <p:cNvPr id="3" name="AutoShape 3">
            <a:extLst>
              <a:ext uri="{FF2B5EF4-FFF2-40B4-BE49-F238E27FC236}">
                <a16:creationId xmlns:a16="http://schemas.microsoft.com/office/drawing/2014/main" id="{4B4A6DE0-9A17-E9AC-316A-973A0A239D36}"/>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dirty="0"/>
          </a:p>
        </p:txBody>
      </p:sp>
      <p:sp>
        <p:nvSpPr>
          <p:cNvPr id="6" name="Star: 5 Points 5">
            <a:extLst>
              <a:ext uri="{FF2B5EF4-FFF2-40B4-BE49-F238E27FC236}">
                <a16:creationId xmlns:a16="http://schemas.microsoft.com/office/drawing/2014/main" id="{AC0A602C-3F64-0A1B-7E09-E383D2C099AB}"/>
              </a:ext>
            </a:extLst>
          </p:cNvPr>
          <p:cNvSpPr/>
          <p:nvPr/>
        </p:nvSpPr>
        <p:spPr>
          <a:xfrm>
            <a:off x="5435588" y="2299184"/>
            <a:ext cx="7416824" cy="568863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3">
            <a:extLst>
              <a:ext uri="{FF2B5EF4-FFF2-40B4-BE49-F238E27FC236}">
                <a16:creationId xmlns:a16="http://schemas.microsoft.com/office/drawing/2014/main" id="{7FB29DA7-9308-2BC5-46DF-6C391EAA730D}"/>
              </a:ext>
            </a:extLst>
          </p:cNvPr>
          <p:cNvSpPr txBox="1"/>
          <p:nvPr/>
        </p:nvSpPr>
        <p:spPr>
          <a:xfrm rot="19460397">
            <a:off x="3022840" y="3794830"/>
            <a:ext cx="4223035" cy="615553"/>
          </a:xfrm>
          <a:prstGeom prst="rect">
            <a:avLst/>
          </a:prstGeom>
        </p:spPr>
        <p:txBody>
          <a:bodyPr wrap="square" lIns="0" tIns="0" rIns="0" bIns="0" rtlCol="0" anchor="t">
            <a:spAutoFit/>
          </a:bodyPr>
          <a:lstStyle/>
          <a:p>
            <a:pPr marL="0" lvl="0" indent="0" algn="l"/>
            <a:r>
              <a:rPr lang="en-US" sz="4000" b="1" dirty="0">
                <a:solidFill>
                  <a:srgbClr val="FFFFFF"/>
                </a:solidFill>
                <a:latin typeface="Century Gothic" panose="020B0502020202020204" pitchFamily="34" charset="0"/>
                <a:ea typeface="Century Gothic Paneuropean"/>
                <a:cs typeface="Century Gothic Paneuropean"/>
                <a:sym typeface="Century Gothic Paneuropean"/>
              </a:rPr>
              <a:t>M</a:t>
            </a:r>
            <a:r>
              <a:rPr lang="en-US" sz="4000" b="1" i="1" u="none" dirty="0">
                <a:solidFill>
                  <a:srgbClr val="36ACF5"/>
                </a:solidFill>
                <a:latin typeface="Century Gothic" panose="020B0502020202020204" pitchFamily="34" charset="0"/>
                <a:ea typeface="Century Gothic Paneuropean"/>
                <a:cs typeface="Century Gothic Paneuropean"/>
                <a:sym typeface="Century Gothic Paneuropean"/>
              </a:rPr>
              <a:t>arketing</a:t>
            </a:r>
            <a:endParaRPr lang="en-US" sz="4000" b="1"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8" name="TextBox 3">
            <a:extLst>
              <a:ext uri="{FF2B5EF4-FFF2-40B4-BE49-F238E27FC236}">
                <a16:creationId xmlns:a16="http://schemas.microsoft.com/office/drawing/2014/main" id="{56353C1E-7843-5006-2A49-7EC815005B5C}"/>
              </a:ext>
            </a:extLst>
          </p:cNvPr>
          <p:cNvSpPr txBox="1"/>
          <p:nvPr/>
        </p:nvSpPr>
        <p:spPr>
          <a:xfrm>
            <a:off x="4317458" y="8184881"/>
            <a:ext cx="5302188" cy="615553"/>
          </a:xfrm>
          <a:prstGeom prst="rect">
            <a:avLst/>
          </a:prstGeom>
        </p:spPr>
        <p:txBody>
          <a:bodyPr wrap="square" lIns="0" tIns="0" rIns="0" bIns="0" rtlCol="0" anchor="t">
            <a:spAutoFit/>
          </a:bodyPr>
          <a:lstStyle/>
          <a:p>
            <a:pPr lvl="0"/>
            <a:r>
              <a:rPr lang="en-US" sz="4000" b="1" i="1" u="none" dirty="0">
                <a:solidFill>
                  <a:srgbClr val="FFFFFF"/>
                </a:solidFill>
                <a:latin typeface="Century Gothic" panose="020B0502020202020204" pitchFamily="34" charset="0"/>
                <a:ea typeface="Century Gothic Paneuropean"/>
                <a:cs typeface="Century Gothic Paneuropean"/>
                <a:sym typeface="Century Gothic Paneuropean"/>
              </a:rPr>
              <a:t>C</a:t>
            </a:r>
            <a:r>
              <a:rPr lang="en-US" sz="4000" b="1" i="1" u="none" dirty="0">
                <a:solidFill>
                  <a:srgbClr val="36ACF5"/>
                </a:solidFill>
                <a:latin typeface="Century Gothic" panose="020B0502020202020204" pitchFamily="34" charset="0"/>
                <a:ea typeface="Century Gothic Paneuropean"/>
                <a:cs typeface="Century Gothic Paneuropean"/>
                <a:sym typeface="Century Gothic Paneuropean"/>
              </a:rPr>
              <a:t>ustomer </a:t>
            </a:r>
            <a:r>
              <a:rPr lang="en-US" sz="4000" b="1" i="1" dirty="0">
                <a:solidFill>
                  <a:srgbClr val="FFFFFF"/>
                </a:solidFill>
                <a:latin typeface="Century Gothic" panose="020B0502020202020204" pitchFamily="34" charset="0"/>
                <a:ea typeface="Century Gothic Paneuropean"/>
                <a:cs typeface="Century Gothic Paneuropean"/>
                <a:sym typeface="Century Gothic Paneuropean"/>
              </a:rPr>
              <a:t>E</a:t>
            </a:r>
            <a:r>
              <a:rPr lang="en-US" sz="4000" b="1" i="1" dirty="0">
                <a:solidFill>
                  <a:srgbClr val="36ACF5"/>
                </a:solidFill>
                <a:latin typeface="Century Gothic" panose="020B0502020202020204" pitchFamily="34" charset="0"/>
                <a:ea typeface="Century Gothic Paneuropean"/>
                <a:cs typeface="Century Gothic Paneuropean"/>
                <a:sym typeface="Century Gothic Paneuropean"/>
              </a:rPr>
              <a:t>xperience</a:t>
            </a:r>
            <a:endParaRPr lang="en-US" sz="4000" b="1"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9" name="TextBox 3">
            <a:extLst>
              <a:ext uri="{FF2B5EF4-FFF2-40B4-BE49-F238E27FC236}">
                <a16:creationId xmlns:a16="http://schemas.microsoft.com/office/drawing/2014/main" id="{47EB581F-14C2-BE47-35AF-D59777E0B2AD}"/>
              </a:ext>
            </a:extLst>
          </p:cNvPr>
          <p:cNvSpPr txBox="1"/>
          <p:nvPr/>
        </p:nvSpPr>
        <p:spPr>
          <a:xfrm rot="2971300">
            <a:off x="11198376" y="4311013"/>
            <a:ext cx="4803684" cy="615553"/>
          </a:xfrm>
          <a:prstGeom prst="rect">
            <a:avLst/>
          </a:prstGeom>
        </p:spPr>
        <p:txBody>
          <a:bodyPr wrap="square" lIns="0" tIns="0" rIns="0" bIns="0" rtlCol="0" anchor="t">
            <a:spAutoFit/>
          </a:bodyPr>
          <a:lstStyle/>
          <a:p>
            <a:pPr lvl="0"/>
            <a:r>
              <a:rPr lang="en-US" sz="4000" b="1" dirty="0">
                <a:solidFill>
                  <a:srgbClr val="FFFFFF"/>
                </a:solidFill>
                <a:latin typeface="Century Gothic" panose="020B0502020202020204" pitchFamily="34" charset="0"/>
                <a:ea typeface="Century Gothic Paneuropean"/>
                <a:cs typeface="Century Gothic Paneuropean"/>
                <a:sym typeface="Century Gothic Paneuropean"/>
              </a:rPr>
              <a:t>T</a:t>
            </a:r>
            <a:r>
              <a:rPr lang="en-US" sz="4000" b="1" i="1" u="none" dirty="0">
                <a:solidFill>
                  <a:srgbClr val="36ACF5"/>
                </a:solidFill>
                <a:latin typeface="Century Gothic" panose="020B0502020202020204" pitchFamily="34" charset="0"/>
                <a:ea typeface="Century Gothic Paneuropean"/>
                <a:cs typeface="Century Gothic Paneuropean"/>
                <a:sym typeface="Century Gothic Paneuropean"/>
              </a:rPr>
              <a:t>ime </a:t>
            </a:r>
            <a:r>
              <a:rPr lang="en-US" sz="4000" b="1" dirty="0">
                <a:solidFill>
                  <a:srgbClr val="FFFFFF"/>
                </a:solidFill>
                <a:latin typeface="Century Gothic" panose="020B0502020202020204" pitchFamily="34" charset="0"/>
                <a:ea typeface="Century Gothic Paneuropean"/>
                <a:cs typeface="Century Gothic Paneuropean"/>
                <a:sym typeface="Century Gothic Paneuropean"/>
              </a:rPr>
              <a:t>M</a:t>
            </a:r>
            <a:r>
              <a:rPr lang="en-US" sz="4000" b="1" i="1" dirty="0">
                <a:solidFill>
                  <a:srgbClr val="36ACF5"/>
                </a:solidFill>
                <a:latin typeface="Century Gothic" panose="020B0502020202020204" pitchFamily="34" charset="0"/>
                <a:ea typeface="Century Gothic Paneuropean"/>
                <a:cs typeface="Century Gothic Paneuropean"/>
                <a:sym typeface="Century Gothic Paneuropean"/>
              </a:rPr>
              <a:t>anagement</a:t>
            </a:r>
            <a:endParaRPr lang="en-US" sz="4000" b="1"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0" name="TextBox 3">
            <a:extLst>
              <a:ext uri="{FF2B5EF4-FFF2-40B4-BE49-F238E27FC236}">
                <a16:creationId xmlns:a16="http://schemas.microsoft.com/office/drawing/2014/main" id="{DA82EF26-74AA-8D0F-89CC-C077785E1D4C}"/>
              </a:ext>
            </a:extLst>
          </p:cNvPr>
          <p:cNvSpPr txBox="1"/>
          <p:nvPr/>
        </p:nvSpPr>
        <p:spPr>
          <a:xfrm>
            <a:off x="10944200" y="8259823"/>
            <a:ext cx="1908212" cy="615553"/>
          </a:xfrm>
          <a:prstGeom prst="rect">
            <a:avLst/>
          </a:prstGeom>
        </p:spPr>
        <p:txBody>
          <a:bodyPr wrap="square" lIns="0" tIns="0" rIns="0" bIns="0" rtlCol="0" anchor="t">
            <a:spAutoFit/>
          </a:bodyPr>
          <a:lstStyle/>
          <a:p>
            <a:pPr marL="0" lvl="0" indent="0" algn="l"/>
            <a:r>
              <a:rPr lang="en-US" sz="4000" b="1" i="1" u="none" dirty="0">
                <a:solidFill>
                  <a:srgbClr val="FFFFFF"/>
                </a:solidFill>
                <a:latin typeface="Century Gothic" panose="020B0502020202020204" pitchFamily="34" charset="0"/>
                <a:ea typeface="Century Gothic Paneuropean"/>
                <a:cs typeface="Century Gothic Paneuropean"/>
                <a:sym typeface="Century Gothic Paneuropean"/>
              </a:rPr>
              <a:t>M</a:t>
            </a:r>
            <a:r>
              <a:rPr lang="en-US" sz="4000" b="1" i="1" dirty="0">
                <a:solidFill>
                  <a:srgbClr val="36ACF5"/>
                </a:solidFill>
                <a:latin typeface="Century Gothic" panose="020B0502020202020204" pitchFamily="34" charset="0"/>
                <a:ea typeface="Century Gothic Paneuropean"/>
                <a:cs typeface="Century Gothic Paneuropean"/>
                <a:sym typeface="Century Gothic Paneuropean"/>
              </a:rPr>
              <a:t>etrics</a:t>
            </a:r>
            <a:endParaRPr lang="en-US" sz="4000" b="1"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1" name="TextBox 3">
            <a:extLst>
              <a:ext uri="{FF2B5EF4-FFF2-40B4-BE49-F238E27FC236}">
                <a16:creationId xmlns:a16="http://schemas.microsoft.com/office/drawing/2014/main" id="{2566E9F5-DA45-9D4E-22BC-07372EF13B1E}"/>
              </a:ext>
            </a:extLst>
          </p:cNvPr>
          <p:cNvSpPr txBox="1"/>
          <p:nvPr/>
        </p:nvSpPr>
        <p:spPr>
          <a:xfrm>
            <a:off x="8159246" y="1585098"/>
            <a:ext cx="2920800" cy="615553"/>
          </a:xfrm>
          <a:prstGeom prst="rect">
            <a:avLst/>
          </a:prstGeom>
        </p:spPr>
        <p:txBody>
          <a:bodyPr wrap="square" lIns="0" tIns="0" rIns="0" bIns="0" rtlCol="0" anchor="t">
            <a:spAutoFit/>
          </a:bodyPr>
          <a:lstStyle/>
          <a:p>
            <a:pPr marL="0" lvl="0" indent="0" algn="l"/>
            <a:r>
              <a:rPr lang="en-US" sz="4000" b="1" i="1" u="none" dirty="0">
                <a:solidFill>
                  <a:srgbClr val="FFFFFF"/>
                </a:solidFill>
                <a:latin typeface="Century Gothic" panose="020B0502020202020204" pitchFamily="34" charset="0"/>
                <a:ea typeface="Century Gothic Paneuropean"/>
                <a:cs typeface="Century Gothic Paneuropean"/>
                <a:sym typeface="Century Gothic Paneuropean"/>
              </a:rPr>
              <a:t>F</a:t>
            </a:r>
            <a:r>
              <a:rPr lang="en-US" sz="4000" b="1" i="1" u="none" dirty="0">
                <a:solidFill>
                  <a:srgbClr val="36ACF5"/>
                </a:solidFill>
                <a:latin typeface="Century Gothic" panose="020B0502020202020204" pitchFamily="34" charset="0"/>
                <a:ea typeface="Century Gothic Paneuropean"/>
                <a:cs typeface="Century Gothic Paneuropean"/>
                <a:sym typeface="Century Gothic Paneuropean"/>
              </a:rPr>
              <a:t>inance</a:t>
            </a:r>
            <a:endParaRPr lang="en-US" sz="4000" b="1"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2" name="TextBox 4">
            <a:extLst>
              <a:ext uri="{FF2B5EF4-FFF2-40B4-BE49-F238E27FC236}">
                <a16:creationId xmlns:a16="http://schemas.microsoft.com/office/drawing/2014/main" id="{FFD7AAC0-17D8-6572-CB17-C68E309162BB}"/>
              </a:ext>
            </a:extLst>
          </p:cNvPr>
          <p:cNvSpPr txBox="1"/>
          <p:nvPr/>
        </p:nvSpPr>
        <p:spPr>
          <a:xfrm>
            <a:off x="2694797" y="4339415"/>
            <a:ext cx="12884551" cy="2031325"/>
          </a:xfrm>
          <a:prstGeom prst="rect">
            <a:avLst/>
          </a:prstGeom>
        </p:spPr>
        <p:txBody>
          <a:bodyPr wrap="square" lIns="0" tIns="0" rIns="0" bIns="0" rtlCol="0" anchor="t">
            <a:spAutoFit/>
          </a:bodyPr>
          <a:lstStyle/>
          <a:p>
            <a:pPr algn="ctr"/>
            <a:r>
              <a:rPr lang="en-US" sz="4400" b="1" dirty="0">
                <a:solidFill>
                  <a:srgbClr val="FFFFFF"/>
                </a:solidFill>
                <a:latin typeface="Century Gothic Paneuropean Bold"/>
                <a:ea typeface="Century Gothic Paneuropean Bold"/>
                <a:cs typeface="Century Gothic Paneuropean Bold"/>
                <a:sym typeface="Century Gothic Paneuropean Bold"/>
              </a:rPr>
              <a:t>Core</a:t>
            </a:r>
          </a:p>
          <a:p>
            <a:pPr algn="ctr"/>
            <a:r>
              <a:rPr lang="en-US" sz="4400" b="1" dirty="0">
                <a:solidFill>
                  <a:srgbClr val="FFFFFF"/>
                </a:solidFill>
                <a:latin typeface="Century Gothic Paneuropean Bold"/>
                <a:ea typeface="Century Gothic Paneuropean Bold"/>
                <a:cs typeface="Century Gothic Paneuropean Bold"/>
                <a:sym typeface="Century Gothic Paneuropean Bold"/>
              </a:rPr>
              <a:t>Business Skills</a:t>
            </a:r>
          </a:p>
          <a:p>
            <a:pPr algn="ctr"/>
            <a:r>
              <a:rPr lang="en-US" sz="4400" b="1" dirty="0">
                <a:solidFill>
                  <a:srgbClr val="FFFFFF"/>
                </a:solidFill>
                <a:latin typeface="Century Gothic Paneuropean Bold"/>
                <a:ea typeface="Century Gothic Paneuropean Bold"/>
                <a:cs typeface="Century Gothic Paneuropean Bold"/>
                <a:sym typeface="Century Gothic Paneuropean Bold"/>
              </a:rPr>
              <a:t>For G&amp;D</a:t>
            </a:r>
          </a:p>
        </p:txBody>
      </p:sp>
      <p:sp>
        <p:nvSpPr>
          <p:cNvPr id="13" name="Freeform 2">
            <a:extLst>
              <a:ext uri="{FF2B5EF4-FFF2-40B4-BE49-F238E27FC236}">
                <a16:creationId xmlns:a16="http://schemas.microsoft.com/office/drawing/2014/main" id="{9C883D76-05DC-B328-EA71-FF248EBCA26C}"/>
              </a:ext>
            </a:extLst>
          </p:cNvPr>
          <p:cNvSpPr/>
          <p:nvPr/>
        </p:nvSpPr>
        <p:spPr>
          <a:xfrm>
            <a:off x="-6927" y="9258300"/>
            <a:ext cx="5114979" cy="100968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alphaModFix amt="63000"/>
            </a:blip>
            <a:stretch>
              <a:fillRect/>
            </a:stretch>
          </a:blipFill>
        </p:spPr>
        <p:txBody>
          <a:bodyPr/>
          <a:lstStyle/>
          <a:p>
            <a:endParaRPr lang="en-GB" dirty="0"/>
          </a:p>
        </p:txBody>
      </p:sp>
    </p:spTree>
    <p:extLst>
      <p:ext uri="{BB962C8B-B14F-4D97-AF65-F5344CB8AC3E}">
        <p14:creationId xmlns:p14="http://schemas.microsoft.com/office/powerpoint/2010/main" val="394655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7396CE73-CF3F-4CC9-D430-74603C848D5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903757D-62CE-4A97-5CEC-C2A8D4E9B748}"/>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Finance</a:t>
            </a:r>
          </a:p>
        </p:txBody>
      </p:sp>
      <p:grpSp>
        <p:nvGrpSpPr>
          <p:cNvPr id="4" name="Group 3">
            <a:extLst>
              <a:ext uri="{FF2B5EF4-FFF2-40B4-BE49-F238E27FC236}">
                <a16:creationId xmlns:a16="http://schemas.microsoft.com/office/drawing/2014/main" id="{55B73A93-3FDA-0BA5-D369-31063ADA19AB}"/>
              </a:ext>
            </a:extLst>
          </p:cNvPr>
          <p:cNvGrpSpPr/>
          <p:nvPr/>
        </p:nvGrpSpPr>
        <p:grpSpPr>
          <a:xfrm>
            <a:off x="13982700" y="102755"/>
            <a:ext cx="4305300" cy="1066800"/>
            <a:chOff x="0" y="8916555"/>
            <a:chExt cx="4305300" cy="1066800"/>
          </a:xfrm>
        </p:grpSpPr>
        <p:sp>
          <p:nvSpPr>
            <p:cNvPr id="5" name="Arrow: Pentagon 4">
              <a:extLst>
                <a:ext uri="{FF2B5EF4-FFF2-40B4-BE49-F238E27FC236}">
                  <a16:creationId xmlns:a16="http://schemas.microsoft.com/office/drawing/2014/main" id="{3ED2BA45-DCEE-CAEB-0355-7868760AAB31}"/>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Freeform 2">
              <a:extLst>
                <a:ext uri="{FF2B5EF4-FFF2-40B4-BE49-F238E27FC236}">
                  <a16:creationId xmlns:a16="http://schemas.microsoft.com/office/drawing/2014/main" id="{EE78AF0E-E4AF-2515-5509-B42A4A481C99}"/>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grpSp>
      <p:sp>
        <p:nvSpPr>
          <p:cNvPr id="7" name="TextBox 6">
            <a:extLst>
              <a:ext uri="{FF2B5EF4-FFF2-40B4-BE49-F238E27FC236}">
                <a16:creationId xmlns:a16="http://schemas.microsoft.com/office/drawing/2014/main" id="{FA6C8FD8-6DE4-E4B4-45C8-01851D90F69E}"/>
              </a:ext>
            </a:extLst>
          </p:cNvPr>
          <p:cNvSpPr txBox="1"/>
          <p:nvPr/>
        </p:nvSpPr>
        <p:spPr>
          <a:xfrm>
            <a:off x="838200" y="2074136"/>
            <a:ext cx="14498488" cy="830997"/>
          </a:xfrm>
          <a:prstGeom prst="rect">
            <a:avLst/>
          </a:prstGeom>
          <a:noFill/>
        </p:spPr>
        <p:txBody>
          <a:bodyPr wrap="square" rtlCol="0">
            <a:spAutoFit/>
          </a:bodyPr>
          <a:lstStyle/>
          <a:p>
            <a:r>
              <a:rPr lang="en-US" sz="4800" dirty="0">
                <a:solidFill>
                  <a:srgbClr val="36ACF5"/>
                </a:solidFill>
                <a:latin typeface="Century Gothic" panose="020B0502020202020204" pitchFamily="34" charset="0"/>
                <a:ea typeface="Century Gothic Paneuropean"/>
                <a:cs typeface="Century Gothic Paneuropean"/>
                <a:sym typeface="Century Gothic Paneuropean"/>
              </a:rPr>
              <a:t>“</a:t>
            </a:r>
            <a:r>
              <a:rPr lang="en-US" sz="4800" i="1" dirty="0">
                <a:solidFill>
                  <a:srgbClr val="36ACF5"/>
                </a:solidFill>
                <a:latin typeface="Century Gothic" panose="020B0502020202020204" pitchFamily="34" charset="0"/>
                <a:ea typeface="Century Gothic Paneuropean"/>
                <a:cs typeface="Century Gothic Paneuropean"/>
                <a:sym typeface="Century Gothic Paneuropean"/>
              </a:rPr>
              <a:t>If it don’t make money, it don’t make sense”</a:t>
            </a:r>
            <a:endParaRPr lang="en-GB" sz="4800" dirty="0">
              <a:solidFill>
                <a:srgbClr val="36ACF5"/>
              </a:solidFill>
            </a:endParaRPr>
          </a:p>
        </p:txBody>
      </p:sp>
      <p:pic>
        <p:nvPicPr>
          <p:cNvPr id="4098" name="Picture 2" descr="Person talking on phone in public space">
            <a:extLst>
              <a:ext uri="{FF2B5EF4-FFF2-40B4-BE49-F238E27FC236}">
                <a16:creationId xmlns:a16="http://schemas.microsoft.com/office/drawing/2014/main" id="{89D0645B-0CA0-8CF3-6E89-7FC65D1C6B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850" b="850"/>
          <a:stretch/>
        </p:blipFill>
        <p:spPr bwMode="auto">
          <a:xfrm>
            <a:off x="10143328" y="3568940"/>
            <a:ext cx="8144672" cy="53476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366C7F86-378B-DBA1-1D56-CEEDB3E60709}"/>
              </a:ext>
            </a:extLst>
          </p:cNvPr>
          <p:cNvSpPr txBox="1"/>
          <p:nvPr/>
        </p:nvSpPr>
        <p:spPr>
          <a:xfrm>
            <a:off x="791072" y="3072951"/>
            <a:ext cx="9305128" cy="6432530"/>
          </a:xfrm>
          <a:prstGeom prst="rect">
            <a:avLst/>
          </a:prstGeom>
        </p:spPr>
        <p:txBody>
          <a:bodyPr wrap="square" lIns="0" tIns="0" rIns="0" bIns="0" rtlCol="0" anchor="t">
            <a:spAutoFit/>
          </a:bodyPr>
          <a:lstStyle/>
          <a:p>
            <a:pPr lvl="0" algn="l">
              <a:lnSpc>
                <a:spcPts val="3919"/>
              </a:lnSpc>
              <a:spcBef>
                <a:spcPct val="0"/>
              </a:spcBef>
            </a:pPr>
            <a:endParaRPr lang="en-US" sz="4000" b="1" i="1" spc="3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lvl="0" algn="l">
              <a:lnSpc>
                <a:spcPts val="3919"/>
              </a:lnSpc>
              <a:spcBef>
                <a:spcPct val="0"/>
              </a:spcBef>
            </a:pPr>
            <a:r>
              <a:rPr lang="en-GB" sz="4000" b="1" i="1" u="none" spc="300" dirty="0">
                <a:solidFill>
                  <a:srgbClr val="FFFFFF"/>
                </a:solidFill>
                <a:latin typeface="Century Gothic" panose="020B0502020202020204" pitchFamily="34" charset="0"/>
                <a:ea typeface="Century Gothic Paneuropean Light"/>
                <a:cs typeface="Century Gothic Paneuropean Light"/>
                <a:sym typeface="Century Gothic Paneuropean Light"/>
              </a:rPr>
              <a:t>Finance underpins everything in business</a:t>
            </a: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spcBef>
                <a:spcPct val="0"/>
              </a:spcBef>
              <a:buFont typeface="Arial" panose="020B0604020202020204" pitchFamily="34" charset="0"/>
              <a:buChar char="•"/>
            </a:pP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Like every significant business decision, it should be rooted in the facts… in the numbers!</a:t>
            </a:r>
          </a:p>
          <a:p>
            <a:pPr marL="457200" indent="-457200">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spcBef>
                <a:spcPct val="0"/>
              </a:spcBef>
              <a:buFont typeface="Arial" panose="020B0604020202020204" pitchFamily="34" charset="0"/>
              <a:buChar char="•"/>
            </a:pPr>
            <a:r>
              <a:rPr lang="en-US" sz="3200" u="none" dirty="0">
                <a:solidFill>
                  <a:srgbClr val="FFFFFF"/>
                </a:solidFill>
                <a:latin typeface="Century Gothic" panose="020B0502020202020204" pitchFamily="34" charset="0"/>
                <a:ea typeface="Century Gothic Paneuropean Light"/>
                <a:cs typeface="Century Gothic Paneuropean Light"/>
                <a:sym typeface="Century Gothic Paneuropean Light"/>
              </a:rPr>
              <a:t>You need to ensure it is financially viable when investing, time &amp; money</a:t>
            </a: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spcBef>
                <a:spcPct val="0"/>
              </a:spcBef>
              <a:buFont typeface="Arial" panose="020B0604020202020204" pitchFamily="34" charset="0"/>
              <a:buChar char="•"/>
            </a:pP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You should also have expected and calculated ROI (Return on your investment)</a:t>
            </a:r>
          </a:p>
        </p:txBody>
      </p:sp>
    </p:spTree>
    <p:extLst>
      <p:ext uri="{BB962C8B-B14F-4D97-AF65-F5344CB8AC3E}">
        <p14:creationId xmlns:p14="http://schemas.microsoft.com/office/powerpoint/2010/main" val="403371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fade">
                                      <p:cBhvr>
                                        <p:cTn id="12" dur="500"/>
                                        <p:tgtEl>
                                          <p:spTgt spid="8">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7" end="7"/>
                                            </p:txEl>
                                          </p:spTgt>
                                        </p:tgtEl>
                                        <p:attrNameLst>
                                          <p:attrName>style.visibility</p:attrName>
                                        </p:attrNameLst>
                                      </p:cBhvr>
                                      <p:to>
                                        <p:strVal val="visible"/>
                                      </p:to>
                                    </p:set>
                                    <p:animEffect transition="in" filter="fade">
                                      <p:cBhvr>
                                        <p:cTn id="1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6EAF2C74-BB8E-B138-5002-390E1F63FAF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00B4BED7-E834-77F1-76B0-5A6868A72054}"/>
              </a:ext>
            </a:extLst>
          </p:cNvPr>
          <p:cNvSpPr txBox="1"/>
          <p:nvPr/>
        </p:nvSpPr>
        <p:spPr>
          <a:xfrm>
            <a:off x="652264" y="583654"/>
            <a:ext cx="7306072" cy="1091068"/>
          </a:xfrm>
          <a:prstGeom prst="rect">
            <a:avLst/>
          </a:prstGeom>
        </p:spPr>
        <p:txBody>
          <a:bodyPr wrap="square" lIns="0" tIns="0" rIns="0" bIns="0" rtlCol="0" anchor="t">
            <a:spAutoFit/>
          </a:bodyPr>
          <a:lstStyle/>
          <a:p>
            <a:pPr marL="0" lvl="0" indent="0" algn="l">
              <a:lnSpc>
                <a:spcPts val="9600"/>
              </a:lnSpc>
            </a:pPr>
            <a:r>
              <a:rPr lang="en-US" sz="6000" b="1" u="none" dirty="0">
                <a:solidFill>
                  <a:srgbClr val="36ACF5"/>
                </a:solidFill>
                <a:latin typeface="Century Gothic" panose="020B0502020202020204" pitchFamily="34" charset="0"/>
                <a:ea typeface="Century Gothic Paneuropean"/>
                <a:cs typeface="Century Gothic Paneuropean"/>
                <a:sym typeface="Century Gothic Paneuropean"/>
              </a:rPr>
              <a:t>Ways Of Working</a:t>
            </a:r>
          </a:p>
        </p:txBody>
      </p:sp>
      <p:grpSp>
        <p:nvGrpSpPr>
          <p:cNvPr id="7" name="Group 6">
            <a:extLst>
              <a:ext uri="{FF2B5EF4-FFF2-40B4-BE49-F238E27FC236}">
                <a16:creationId xmlns:a16="http://schemas.microsoft.com/office/drawing/2014/main" id="{C8019B22-37E1-5E5B-3DBE-AFE35DD2D872}"/>
              </a:ext>
            </a:extLst>
          </p:cNvPr>
          <p:cNvGrpSpPr/>
          <p:nvPr/>
        </p:nvGrpSpPr>
        <p:grpSpPr>
          <a:xfrm>
            <a:off x="0" y="9189268"/>
            <a:ext cx="4305300" cy="1066800"/>
            <a:chOff x="0" y="8916555"/>
            <a:chExt cx="4305300" cy="1066800"/>
          </a:xfrm>
        </p:grpSpPr>
        <p:sp>
          <p:nvSpPr>
            <p:cNvPr id="6" name="Arrow: Pentagon 5">
              <a:extLst>
                <a:ext uri="{FF2B5EF4-FFF2-40B4-BE49-F238E27FC236}">
                  <a16:creationId xmlns:a16="http://schemas.microsoft.com/office/drawing/2014/main" id="{4342FCB3-9390-76E2-35A0-BAF594ACA321}"/>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5" name="Freeform 2">
              <a:extLst>
                <a:ext uri="{FF2B5EF4-FFF2-40B4-BE49-F238E27FC236}">
                  <a16:creationId xmlns:a16="http://schemas.microsoft.com/office/drawing/2014/main" id="{57364E0C-4888-A676-1ACF-6C83D814D4B2}"/>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endParaRPr lang="en-GB" dirty="0"/>
            </a:p>
          </p:txBody>
        </p:sp>
      </p:grpSp>
      <p:sp>
        <p:nvSpPr>
          <p:cNvPr id="10" name="TextBox 3">
            <a:extLst>
              <a:ext uri="{FF2B5EF4-FFF2-40B4-BE49-F238E27FC236}">
                <a16:creationId xmlns:a16="http://schemas.microsoft.com/office/drawing/2014/main" id="{4595EA16-A8B5-7979-F051-6318436D7541}"/>
              </a:ext>
            </a:extLst>
          </p:cNvPr>
          <p:cNvSpPr txBox="1"/>
          <p:nvPr/>
        </p:nvSpPr>
        <p:spPr>
          <a:xfrm>
            <a:off x="685800" y="1831132"/>
            <a:ext cx="13138720" cy="7110729"/>
          </a:xfrm>
          <a:prstGeom prst="rect">
            <a:avLst/>
          </a:prstGeom>
        </p:spPr>
        <p:txBody>
          <a:bodyPr wrap="square" lIns="0" tIns="0" rIns="0" bIns="0" rtlCol="0" anchor="t">
            <a:spAutoFit/>
          </a:bodyPr>
          <a:lstStyle/>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100% confidentiality</a:t>
            </a:r>
          </a:p>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No multi-tasking – be fully present</a:t>
            </a:r>
          </a:p>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Arrive on time and stay for the whole meeting</a:t>
            </a:r>
          </a:p>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Commit to asking questions, listening &amp; being non-judgmental</a:t>
            </a:r>
          </a:p>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Sharing the air space</a:t>
            </a:r>
          </a:p>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Implement agreed actions (Do what you say you will do)</a:t>
            </a:r>
          </a:p>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Feedback at the following session</a:t>
            </a:r>
          </a:p>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Complete all participant surveys at the end of each session</a:t>
            </a:r>
          </a:p>
          <a:p>
            <a:pPr>
              <a:lnSpc>
                <a:spcPct val="150000"/>
              </a:lnSpc>
            </a:pPr>
            <a:r>
              <a:rPr lang="en-US" sz="2800" dirty="0">
                <a:solidFill>
                  <a:srgbClr val="FFFFFF"/>
                </a:solidFill>
                <a:latin typeface="Century Gothic Paneuropean"/>
                <a:ea typeface="Century Gothic Paneuropean"/>
                <a:cs typeface="Century Gothic Paneuropean"/>
                <a:sym typeface="Century Gothic Paneuropean"/>
              </a:rPr>
              <a:t>Philosophy – </a:t>
            </a:r>
          </a:p>
          <a:p>
            <a:pPr>
              <a:lnSpc>
                <a:spcPct val="150000"/>
              </a:lnSpc>
            </a:pPr>
            <a:endParaRPr lang="en-US" sz="2800" dirty="0">
              <a:solidFill>
                <a:srgbClr val="FFFFFF"/>
              </a:solidFill>
              <a:latin typeface="Century Gothic Paneuropean"/>
              <a:ea typeface="Century Gothic Paneuropean"/>
              <a:cs typeface="Century Gothic Paneuropean"/>
              <a:sym typeface="Century Gothic Paneuropean"/>
            </a:endParaRPr>
          </a:p>
          <a:p>
            <a:pPr>
              <a:lnSpc>
                <a:spcPct val="150000"/>
              </a:lnSpc>
            </a:pPr>
            <a:r>
              <a:rPr lang="en-US" sz="3200" b="1" i="1" dirty="0">
                <a:solidFill>
                  <a:srgbClr val="FFFFFF"/>
                </a:solidFill>
                <a:latin typeface="Century Gothic Paneuropean"/>
                <a:ea typeface="Century Gothic Paneuropean"/>
                <a:cs typeface="Century Gothic Paneuropean"/>
                <a:sym typeface="Century Gothic Paneuropean"/>
              </a:rPr>
              <a:t>“The knowledge is in the room, let’s learn from others and share” </a:t>
            </a:r>
          </a:p>
        </p:txBody>
      </p:sp>
      <p:sp>
        <p:nvSpPr>
          <p:cNvPr id="2" name="Freeform 11">
            <a:extLst>
              <a:ext uri="{FF2B5EF4-FFF2-40B4-BE49-F238E27FC236}">
                <a16:creationId xmlns:a16="http://schemas.microsoft.com/office/drawing/2014/main" id="{03D84A13-F6AD-7E61-177A-687D9DA9BA8D}"/>
              </a:ext>
            </a:extLst>
          </p:cNvPr>
          <p:cNvSpPr/>
          <p:nvPr/>
        </p:nvSpPr>
        <p:spPr>
          <a:xfrm>
            <a:off x="11460490" y="2086278"/>
            <a:ext cx="6124149" cy="5574546"/>
          </a:xfrm>
          <a:custGeom>
            <a:avLst/>
            <a:gdLst/>
            <a:ahLst/>
            <a:cxnLst/>
            <a:rect l="l" t="t" r="r" b="b"/>
            <a:pathLst>
              <a:path w="6124149" h="5574546">
                <a:moveTo>
                  <a:pt x="0" y="0"/>
                </a:moveTo>
                <a:lnTo>
                  <a:pt x="6124149" y="0"/>
                </a:lnTo>
                <a:lnTo>
                  <a:pt x="6124149" y="5574546"/>
                </a:lnTo>
                <a:lnTo>
                  <a:pt x="0" y="5574546"/>
                </a:lnTo>
                <a:lnTo>
                  <a:pt x="0" y="0"/>
                </a:lnTo>
                <a:close/>
              </a:path>
            </a:pathLst>
          </a:custGeom>
          <a:blipFill>
            <a:blip r:embed="rId3"/>
            <a:stretch>
              <a:fillRect/>
            </a:stretch>
          </a:blipFill>
        </p:spPr>
        <p:txBody>
          <a:bodyPr/>
          <a:lstStyle/>
          <a:p>
            <a:endParaRPr lang="en-GB" dirty="0"/>
          </a:p>
        </p:txBody>
      </p:sp>
    </p:spTree>
    <p:extLst>
      <p:ext uri="{BB962C8B-B14F-4D97-AF65-F5344CB8AC3E}">
        <p14:creationId xmlns:p14="http://schemas.microsoft.com/office/powerpoint/2010/main" val="3547172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3177AA42-29EF-7165-B27C-7DD84BE2675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98187B0-7D76-1E3F-0B7D-562B26FB58BB}"/>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Marketing</a:t>
            </a:r>
          </a:p>
        </p:txBody>
      </p:sp>
      <p:grpSp>
        <p:nvGrpSpPr>
          <p:cNvPr id="4" name="Group 3">
            <a:extLst>
              <a:ext uri="{FF2B5EF4-FFF2-40B4-BE49-F238E27FC236}">
                <a16:creationId xmlns:a16="http://schemas.microsoft.com/office/drawing/2014/main" id="{16AACBE9-97D3-E674-D3E8-879F3A5E578F}"/>
              </a:ext>
            </a:extLst>
          </p:cNvPr>
          <p:cNvGrpSpPr/>
          <p:nvPr/>
        </p:nvGrpSpPr>
        <p:grpSpPr>
          <a:xfrm>
            <a:off x="0" y="8916555"/>
            <a:ext cx="4305300" cy="1066800"/>
            <a:chOff x="0" y="8916555"/>
            <a:chExt cx="4305300" cy="1066800"/>
          </a:xfrm>
        </p:grpSpPr>
        <p:sp>
          <p:nvSpPr>
            <p:cNvPr id="5" name="Arrow: Pentagon 4">
              <a:extLst>
                <a:ext uri="{FF2B5EF4-FFF2-40B4-BE49-F238E27FC236}">
                  <a16:creationId xmlns:a16="http://schemas.microsoft.com/office/drawing/2014/main" id="{DDDF7E0D-2124-EA77-444E-4F1A6325EB35}"/>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Freeform 2">
              <a:extLst>
                <a:ext uri="{FF2B5EF4-FFF2-40B4-BE49-F238E27FC236}">
                  <a16:creationId xmlns:a16="http://schemas.microsoft.com/office/drawing/2014/main" id="{BD4872AC-2546-B624-364E-FC21FF6C3508}"/>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grpSp>
      <p:sp>
        <p:nvSpPr>
          <p:cNvPr id="7" name="TextBox 6">
            <a:extLst>
              <a:ext uri="{FF2B5EF4-FFF2-40B4-BE49-F238E27FC236}">
                <a16:creationId xmlns:a16="http://schemas.microsoft.com/office/drawing/2014/main" id="{A4E0CBE3-7B91-8B4B-DEA3-238B42EBAE94}"/>
              </a:ext>
            </a:extLst>
          </p:cNvPr>
          <p:cNvSpPr txBox="1"/>
          <p:nvPr/>
        </p:nvSpPr>
        <p:spPr>
          <a:xfrm>
            <a:off x="838200" y="2074136"/>
            <a:ext cx="16593004" cy="830997"/>
          </a:xfrm>
          <a:prstGeom prst="rect">
            <a:avLst/>
          </a:prstGeom>
          <a:noFill/>
        </p:spPr>
        <p:txBody>
          <a:bodyPr wrap="none" rtlCol="0">
            <a:spAutoFit/>
          </a:bodyPr>
          <a:lstStyle/>
          <a:p>
            <a:r>
              <a:rPr lang="en-US" sz="4800" dirty="0">
                <a:solidFill>
                  <a:srgbClr val="36ACF5"/>
                </a:solidFill>
                <a:latin typeface="Century Gothic" panose="020B0502020202020204" pitchFamily="34" charset="0"/>
                <a:ea typeface="Century Gothic Paneuropean"/>
                <a:cs typeface="Century Gothic Paneuropean"/>
                <a:sym typeface="Century Gothic Paneuropean"/>
              </a:rPr>
              <a:t>“</a:t>
            </a:r>
            <a:r>
              <a:rPr lang="en-US" sz="4800" i="1" dirty="0">
                <a:solidFill>
                  <a:srgbClr val="36ACF5"/>
                </a:solidFill>
                <a:latin typeface="Century Gothic" panose="020B0502020202020204" pitchFamily="34" charset="0"/>
                <a:ea typeface="Century Gothic Paneuropean"/>
                <a:cs typeface="Century Gothic Paneuropean"/>
                <a:sym typeface="Century Gothic Paneuropean"/>
              </a:rPr>
              <a:t>How am I communicating my growth/diversification?”</a:t>
            </a:r>
            <a:endParaRPr lang="en-GB" sz="4800" dirty="0">
              <a:solidFill>
                <a:srgbClr val="36ACF5"/>
              </a:solidFill>
            </a:endParaRPr>
          </a:p>
        </p:txBody>
      </p:sp>
      <p:pic>
        <p:nvPicPr>
          <p:cNvPr id="4098" name="Picture 2" descr="Bicycle basket full of flowers and fruit">
            <a:extLst>
              <a:ext uri="{FF2B5EF4-FFF2-40B4-BE49-F238E27FC236}">
                <a16:creationId xmlns:a16="http://schemas.microsoft.com/office/drawing/2014/main" id="{B8F51B22-7AD9-B021-BC80-CB11929E01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757" b="757"/>
          <a:stretch/>
        </p:blipFill>
        <p:spPr bwMode="auto">
          <a:xfrm>
            <a:off x="10096200" y="3568940"/>
            <a:ext cx="8144672" cy="53476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B1011B68-B575-5053-FCA3-3C5F856D7400}"/>
              </a:ext>
            </a:extLst>
          </p:cNvPr>
          <p:cNvSpPr txBox="1"/>
          <p:nvPr/>
        </p:nvSpPr>
        <p:spPr>
          <a:xfrm>
            <a:off x="791072" y="3072951"/>
            <a:ext cx="9305128" cy="5467459"/>
          </a:xfrm>
          <a:prstGeom prst="rect">
            <a:avLst/>
          </a:prstGeom>
        </p:spPr>
        <p:txBody>
          <a:bodyPr wrap="square" lIns="0" tIns="0" rIns="0" bIns="0" rtlCol="0" anchor="t">
            <a:spAutoFit/>
          </a:bodyPr>
          <a:lstStyle/>
          <a:p>
            <a:pPr lvl="0" algn="l">
              <a:lnSpc>
                <a:spcPts val="3919"/>
              </a:lnSpc>
              <a:spcBef>
                <a:spcPct val="0"/>
              </a:spcBef>
            </a:pPr>
            <a:endParaRPr lang="en-US" sz="4000" b="1" i="1" spc="3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lvl="0" algn="l">
              <a:lnSpc>
                <a:spcPts val="3919"/>
              </a:lnSpc>
              <a:spcBef>
                <a:spcPct val="0"/>
              </a:spcBef>
            </a:pPr>
            <a:r>
              <a:rPr lang="en-GB" sz="4000" b="1" i="1" u="none" spc="300" dirty="0">
                <a:solidFill>
                  <a:srgbClr val="FFFFFF"/>
                </a:solidFill>
                <a:latin typeface="Century Gothic" panose="020B0502020202020204" pitchFamily="34" charset="0"/>
                <a:ea typeface="Century Gothic Paneuropean Light"/>
                <a:cs typeface="Century Gothic Paneuropean Light"/>
                <a:sym typeface="Century Gothic Paneuropean Light"/>
              </a:rPr>
              <a:t>Once it makes sense financially, how will they hear about it?</a:t>
            </a: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What are the main ways in which my marketing can help me to achieve my growth targets?</a:t>
            </a: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Which are the most relevant and impactful marketing tools to help me achieve growth?</a:t>
            </a:r>
          </a:p>
        </p:txBody>
      </p:sp>
    </p:spTree>
    <p:extLst>
      <p:ext uri="{BB962C8B-B14F-4D97-AF65-F5344CB8AC3E}">
        <p14:creationId xmlns:p14="http://schemas.microsoft.com/office/powerpoint/2010/main" val="3290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500"/>
                                        <p:tgtEl>
                                          <p:spTgt spid="8">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6" end="6"/>
                                            </p:txEl>
                                          </p:spTgt>
                                        </p:tgtEl>
                                        <p:attrNameLst>
                                          <p:attrName>style.visibility</p:attrName>
                                        </p:attrNameLst>
                                      </p:cBhvr>
                                      <p:to>
                                        <p:strVal val="visible"/>
                                      </p:to>
                                    </p:set>
                                    <p:animEffect transition="in" filter="fade">
                                      <p:cBhvr>
                                        <p:cTn id="1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B049BDC2-214E-FAA9-ED85-C253CE531FA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E08F24C-356F-D3AF-FE29-A565EC6E09BA}"/>
              </a:ext>
            </a:extLst>
          </p:cNvPr>
          <p:cNvSpPr txBox="1"/>
          <p:nvPr/>
        </p:nvSpPr>
        <p:spPr>
          <a:xfrm>
            <a:off x="838200" y="951717"/>
            <a:ext cx="13144500" cy="1231106"/>
          </a:xfrm>
          <a:prstGeom prst="rect">
            <a:avLst/>
          </a:prstGeom>
        </p:spPr>
        <p:txBody>
          <a:bodyPr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Time Management</a:t>
            </a:r>
          </a:p>
        </p:txBody>
      </p:sp>
      <p:grpSp>
        <p:nvGrpSpPr>
          <p:cNvPr id="4" name="Group 3">
            <a:extLst>
              <a:ext uri="{FF2B5EF4-FFF2-40B4-BE49-F238E27FC236}">
                <a16:creationId xmlns:a16="http://schemas.microsoft.com/office/drawing/2014/main" id="{022AF75F-5136-0C82-C4B8-031BAE18D862}"/>
              </a:ext>
            </a:extLst>
          </p:cNvPr>
          <p:cNvGrpSpPr/>
          <p:nvPr/>
        </p:nvGrpSpPr>
        <p:grpSpPr>
          <a:xfrm>
            <a:off x="13973917" y="98241"/>
            <a:ext cx="4305300" cy="1066800"/>
            <a:chOff x="0" y="8916555"/>
            <a:chExt cx="4305300" cy="1066800"/>
          </a:xfrm>
        </p:grpSpPr>
        <p:sp>
          <p:nvSpPr>
            <p:cNvPr id="5" name="Arrow: Pentagon 4">
              <a:extLst>
                <a:ext uri="{FF2B5EF4-FFF2-40B4-BE49-F238E27FC236}">
                  <a16:creationId xmlns:a16="http://schemas.microsoft.com/office/drawing/2014/main" id="{B19CFA4C-D24D-C97E-5F6F-0FE87D73AA20}"/>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Freeform 2">
              <a:extLst>
                <a:ext uri="{FF2B5EF4-FFF2-40B4-BE49-F238E27FC236}">
                  <a16:creationId xmlns:a16="http://schemas.microsoft.com/office/drawing/2014/main" id="{DA539312-D053-F2E5-4E27-810DD627713F}"/>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grpSp>
      <p:sp>
        <p:nvSpPr>
          <p:cNvPr id="7" name="TextBox 6">
            <a:extLst>
              <a:ext uri="{FF2B5EF4-FFF2-40B4-BE49-F238E27FC236}">
                <a16:creationId xmlns:a16="http://schemas.microsoft.com/office/drawing/2014/main" id="{5F60F188-7603-E52F-7AEF-CB1ECA1BC1A1}"/>
              </a:ext>
            </a:extLst>
          </p:cNvPr>
          <p:cNvSpPr txBox="1"/>
          <p:nvPr/>
        </p:nvSpPr>
        <p:spPr>
          <a:xfrm>
            <a:off x="838200" y="2074136"/>
            <a:ext cx="10562507" cy="830997"/>
          </a:xfrm>
          <a:prstGeom prst="rect">
            <a:avLst/>
          </a:prstGeom>
          <a:noFill/>
        </p:spPr>
        <p:txBody>
          <a:bodyPr wrap="none" rtlCol="0">
            <a:spAutoFit/>
          </a:bodyPr>
          <a:lstStyle/>
          <a:p>
            <a:r>
              <a:rPr lang="en-US" sz="4800" dirty="0">
                <a:solidFill>
                  <a:srgbClr val="36ACF5"/>
                </a:solidFill>
                <a:latin typeface="Century Gothic" panose="020B0502020202020204" pitchFamily="34" charset="0"/>
                <a:ea typeface="Century Gothic Paneuropean"/>
                <a:cs typeface="Century Gothic Paneuropean"/>
                <a:sym typeface="Century Gothic Paneuropean"/>
              </a:rPr>
              <a:t>“</a:t>
            </a:r>
            <a:r>
              <a:rPr lang="en-US" sz="4800" i="1" dirty="0">
                <a:solidFill>
                  <a:srgbClr val="36ACF5"/>
                </a:solidFill>
                <a:latin typeface="Century Gothic" panose="020B0502020202020204" pitchFamily="34" charset="0"/>
                <a:ea typeface="Century Gothic Paneuropean"/>
                <a:cs typeface="Century Gothic Paneuropean"/>
                <a:sym typeface="Century Gothic Paneuropean"/>
              </a:rPr>
              <a:t>How am I going to find the time?”</a:t>
            </a:r>
            <a:endParaRPr lang="en-GB" sz="4800" dirty="0">
              <a:solidFill>
                <a:srgbClr val="36ACF5"/>
              </a:solidFill>
            </a:endParaRPr>
          </a:p>
        </p:txBody>
      </p:sp>
      <p:pic>
        <p:nvPicPr>
          <p:cNvPr id="4098" name="Picture 2" descr="Hands writing in notebook">
            <a:extLst>
              <a:ext uri="{FF2B5EF4-FFF2-40B4-BE49-F238E27FC236}">
                <a16:creationId xmlns:a16="http://schemas.microsoft.com/office/drawing/2014/main" id="{6D45EFD6-741B-9277-33E9-0FBCDEA5C0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777" b="777"/>
          <a:stretch/>
        </p:blipFill>
        <p:spPr bwMode="auto">
          <a:xfrm>
            <a:off x="10143328" y="3545285"/>
            <a:ext cx="8144672" cy="53476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3ED3A41D-E912-4C24-EFB9-3BE3A0895CDD}"/>
              </a:ext>
            </a:extLst>
          </p:cNvPr>
          <p:cNvSpPr txBox="1"/>
          <p:nvPr/>
        </p:nvSpPr>
        <p:spPr>
          <a:xfrm>
            <a:off x="791072" y="3072951"/>
            <a:ext cx="9305128" cy="7468006"/>
          </a:xfrm>
          <a:prstGeom prst="rect">
            <a:avLst/>
          </a:prstGeom>
        </p:spPr>
        <p:txBody>
          <a:bodyPr wrap="square" lIns="0" tIns="0" rIns="0" bIns="0" rtlCol="0" anchor="t">
            <a:spAutoFit/>
          </a:bodyPr>
          <a:lstStyle/>
          <a:p>
            <a:pPr lvl="0" algn="l">
              <a:lnSpc>
                <a:spcPts val="3919"/>
              </a:lnSpc>
              <a:spcBef>
                <a:spcPct val="0"/>
              </a:spcBef>
            </a:pPr>
            <a:endParaRPr lang="en-US" sz="4000" b="1" i="1" spc="3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lvl="0" algn="l">
              <a:lnSpc>
                <a:spcPts val="3919"/>
              </a:lnSpc>
              <a:spcBef>
                <a:spcPct val="0"/>
              </a:spcBef>
            </a:pPr>
            <a:r>
              <a:rPr lang="en-GB" sz="4000" b="1" i="1" u="none" spc="300" dirty="0">
                <a:solidFill>
                  <a:srgbClr val="FFFFFF"/>
                </a:solidFill>
                <a:latin typeface="Century Gothic" panose="020B0502020202020204" pitchFamily="34" charset="0"/>
                <a:ea typeface="Century Gothic Paneuropean Light"/>
                <a:cs typeface="Century Gothic Paneuropean Light"/>
                <a:sym typeface="Century Gothic Paneuropean Light"/>
              </a:rPr>
              <a:t>If you don’t plan in growth, how will growth happen?</a:t>
            </a: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If you are not dedicating time to grow, how can we expect it to occur?</a:t>
            </a: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Similarly as it is important to dedicate time to </a:t>
            </a:r>
            <a:r>
              <a:rPr lang="en-US" sz="3200" dirty="0" err="1">
                <a:solidFill>
                  <a:srgbClr val="FFFFFF"/>
                </a:solidFill>
                <a:latin typeface="Century Gothic" panose="020B0502020202020204" pitchFamily="34" charset="0"/>
                <a:ea typeface="Century Gothic Paneuropean Light"/>
                <a:cs typeface="Century Gothic Paneuropean Light"/>
                <a:sym typeface="Century Gothic Paneuropean Light"/>
              </a:rPr>
              <a:t>organise</a:t>
            </a: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 your finance, your admin and your marketing… So is your growth!</a:t>
            </a: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When do you feel you are most productive and most able to think outside the box?</a:t>
            </a: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spTree>
    <p:extLst>
      <p:ext uri="{BB962C8B-B14F-4D97-AF65-F5344CB8AC3E}">
        <p14:creationId xmlns:p14="http://schemas.microsoft.com/office/powerpoint/2010/main" val="84797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 calcmode="lin" valueType="num">
                                      <p:cBhvr additive="base">
                                        <p:cTn id="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7" end="7"/>
                                            </p:txEl>
                                          </p:spTgt>
                                        </p:tgtEl>
                                        <p:attrNameLst>
                                          <p:attrName>style.visibility</p:attrName>
                                        </p:attrNameLst>
                                      </p:cBhvr>
                                      <p:to>
                                        <p:strVal val="visible"/>
                                      </p:to>
                                    </p:set>
                                    <p:anim calcmode="lin" valueType="num">
                                      <p:cBhvr additive="base">
                                        <p:cTn id="1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3223B641-61F9-7316-29A0-E150D85D8AF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B650CD8-5BE9-2DD0-56C3-018A88F8C3C5}"/>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Customer Experience</a:t>
            </a:r>
          </a:p>
        </p:txBody>
      </p:sp>
      <p:grpSp>
        <p:nvGrpSpPr>
          <p:cNvPr id="4" name="Group 3">
            <a:extLst>
              <a:ext uri="{FF2B5EF4-FFF2-40B4-BE49-F238E27FC236}">
                <a16:creationId xmlns:a16="http://schemas.microsoft.com/office/drawing/2014/main" id="{8BE6DC20-BB6B-63CC-4D0E-F269160969B7}"/>
              </a:ext>
            </a:extLst>
          </p:cNvPr>
          <p:cNvGrpSpPr/>
          <p:nvPr/>
        </p:nvGrpSpPr>
        <p:grpSpPr>
          <a:xfrm>
            <a:off x="13982700" y="148646"/>
            <a:ext cx="4305300" cy="1066800"/>
            <a:chOff x="0" y="8916555"/>
            <a:chExt cx="4305300" cy="1066800"/>
          </a:xfrm>
        </p:grpSpPr>
        <p:sp>
          <p:nvSpPr>
            <p:cNvPr id="5" name="Arrow: Pentagon 4">
              <a:extLst>
                <a:ext uri="{FF2B5EF4-FFF2-40B4-BE49-F238E27FC236}">
                  <a16:creationId xmlns:a16="http://schemas.microsoft.com/office/drawing/2014/main" id="{AA33B3E9-5F55-4D5F-A9EE-C20FF353046D}"/>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Freeform 2">
              <a:extLst>
                <a:ext uri="{FF2B5EF4-FFF2-40B4-BE49-F238E27FC236}">
                  <a16:creationId xmlns:a16="http://schemas.microsoft.com/office/drawing/2014/main" id="{B7804A90-21F4-47C9-4790-CC4C3A0DF1F4}"/>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grpSp>
      <p:sp>
        <p:nvSpPr>
          <p:cNvPr id="7" name="TextBox 6">
            <a:extLst>
              <a:ext uri="{FF2B5EF4-FFF2-40B4-BE49-F238E27FC236}">
                <a16:creationId xmlns:a16="http://schemas.microsoft.com/office/drawing/2014/main" id="{AD7F2C92-C5CF-4C6D-B4EA-1BBFBBFF936C}"/>
              </a:ext>
            </a:extLst>
          </p:cNvPr>
          <p:cNvSpPr txBox="1"/>
          <p:nvPr/>
        </p:nvSpPr>
        <p:spPr>
          <a:xfrm>
            <a:off x="838200" y="2074136"/>
            <a:ext cx="13444706" cy="830997"/>
          </a:xfrm>
          <a:prstGeom prst="rect">
            <a:avLst/>
          </a:prstGeom>
          <a:noFill/>
        </p:spPr>
        <p:txBody>
          <a:bodyPr wrap="none" rtlCol="0">
            <a:spAutoFit/>
          </a:bodyPr>
          <a:lstStyle/>
          <a:p>
            <a:r>
              <a:rPr lang="en-US" sz="4800" dirty="0">
                <a:solidFill>
                  <a:srgbClr val="36ACF5"/>
                </a:solidFill>
                <a:latin typeface="Century Gothic" panose="020B0502020202020204" pitchFamily="34" charset="0"/>
                <a:ea typeface="Century Gothic Paneuropean"/>
                <a:cs typeface="Century Gothic Paneuropean"/>
                <a:sym typeface="Century Gothic Paneuropean"/>
              </a:rPr>
              <a:t>“</a:t>
            </a:r>
            <a:r>
              <a:rPr lang="en-US" sz="4800" i="1" dirty="0">
                <a:solidFill>
                  <a:srgbClr val="36ACF5"/>
                </a:solidFill>
                <a:latin typeface="Century Gothic" panose="020B0502020202020204" pitchFamily="34" charset="0"/>
                <a:ea typeface="Century Gothic Paneuropean"/>
                <a:cs typeface="Century Gothic Paneuropean"/>
                <a:sym typeface="Century Gothic Paneuropean"/>
              </a:rPr>
              <a:t>How will this impact the customer journey?”</a:t>
            </a:r>
            <a:endParaRPr lang="en-GB" sz="4800" dirty="0">
              <a:solidFill>
                <a:srgbClr val="36ACF5"/>
              </a:solidFill>
            </a:endParaRPr>
          </a:p>
        </p:txBody>
      </p:sp>
      <p:pic>
        <p:nvPicPr>
          <p:cNvPr id="4098" name="Picture 2" descr="Empty red chairs in cinema with popcorn and drinks">
            <a:extLst>
              <a:ext uri="{FF2B5EF4-FFF2-40B4-BE49-F238E27FC236}">
                <a16:creationId xmlns:a16="http://schemas.microsoft.com/office/drawing/2014/main" id="{BF534227-6F3E-3A36-BC40-9A1E3E9FD0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905" b="1905"/>
          <a:stretch/>
        </p:blipFill>
        <p:spPr bwMode="auto">
          <a:xfrm>
            <a:off x="10440144" y="3763823"/>
            <a:ext cx="7847856" cy="51527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0CAF787B-B357-12D6-3364-72263DBA2323}"/>
              </a:ext>
            </a:extLst>
          </p:cNvPr>
          <p:cNvSpPr txBox="1"/>
          <p:nvPr/>
        </p:nvSpPr>
        <p:spPr>
          <a:xfrm>
            <a:off x="791072" y="3072951"/>
            <a:ext cx="9305128" cy="6467733"/>
          </a:xfrm>
          <a:prstGeom prst="rect">
            <a:avLst/>
          </a:prstGeom>
        </p:spPr>
        <p:txBody>
          <a:bodyPr wrap="square" lIns="0" tIns="0" rIns="0" bIns="0" rtlCol="0" anchor="t">
            <a:spAutoFit/>
          </a:bodyPr>
          <a:lstStyle/>
          <a:p>
            <a:pPr lvl="0" algn="l">
              <a:lnSpc>
                <a:spcPts val="3919"/>
              </a:lnSpc>
              <a:spcBef>
                <a:spcPct val="0"/>
              </a:spcBef>
            </a:pPr>
            <a:endParaRPr lang="en-US" sz="4000" b="1" i="1" spc="3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lvl="0" algn="l">
              <a:lnSpc>
                <a:spcPts val="3919"/>
              </a:lnSpc>
              <a:spcBef>
                <a:spcPct val="0"/>
              </a:spcBef>
            </a:pPr>
            <a:r>
              <a:rPr lang="en-GB" sz="4000" b="1" i="1" u="none" spc="300" dirty="0">
                <a:solidFill>
                  <a:srgbClr val="FFFFFF"/>
                </a:solidFill>
                <a:latin typeface="Century Gothic" panose="020B0502020202020204" pitchFamily="34" charset="0"/>
                <a:ea typeface="Century Gothic Paneuropean Light"/>
                <a:cs typeface="Century Gothic Paneuropean Light"/>
                <a:sym typeface="Century Gothic Paneuropean Light"/>
              </a:rPr>
              <a:t>In what way does this impact the overall customer experience? </a:t>
            </a: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The customer should always be at the heart of what you do</a:t>
            </a:r>
          </a:p>
          <a:p>
            <a:pPr marL="457200" indent="-457200">
              <a:lnSpc>
                <a:spcPts val="3919"/>
              </a:lnSpc>
              <a:spcBef>
                <a:spcPct val="0"/>
              </a:spcBef>
              <a:buFont typeface="Arial" panose="020B0604020202020204" pitchFamily="34" charset="0"/>
              <a:buChar char="•"/>
            </a:pPr>
            <a:endPar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How will this growth and diversification impact the customer experience?</a:t>
            </a: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r>
              <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rPr>
              <a:t>We need to consider potential positive &amp; negative impacts</a:t>
            </a:r>
          </a:p>
        </p:txBody>
      </p:sp>
    </p:spTree>
    <p:extLst>
      <p:ext uri="{BB962C8B-B14F-4D97-AF65-F5344CB8AC3E}">
        <p14:creationId xmlns:p14="http://schemas.microsoft.com/office/powerpoint/2010/main" val="207858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1000"/>
                                        <p:tgtEl>
                                          <p:spTgt spid="8">
                                            <p:txEl>
                                              <p:pRg st="4" end="4"/>
                                            </p:txEl>
                                          </p:spTgt>
                                        </p:tgtEl>
                                      </p:cBhvr>
                                    </p:animEffect>
                                    <p:anim calcmode="lin" valueType="num">
                                      <p:cBhvr>
                                        <p:cTn id="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6" end="6"/>
                                            </p:txEl>
                                          </p:spTgt>
                                        </p:tgtEl>
                                        <p:attrNameLst>
                                          <p:attrName>style.visibility</p:attrName>
                                        </p:attrNameLst>
                                      </p:cBhvr>
                                      <p:to>
                                        <p:strVal val="visible"/>
                                      </p:to>
                                    </p:set>
                                    <p:animEffect transition="in" filter="fade">
                                      <p:cBhvr>
                                        <p:cTn id="14" dur="1000"/>
                                        <p:tgtEl>
                                          <p:spTgt spid="8">
                                            <p:txEl>
                                              <p:pRg st="6" end="6"/>
                                            </p:txEl>
                                          </p:spTgt>
                                        </p:tgtEl>
                                      </p:cBhvr>
                                    </p:animEffect>
                                    <p:anim calcmode="lin" valueType="num">
                                      <p:cBhvr>
                                        <p:cTn id="15"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animEffect transition="in" filter="fade">
                                      <p:cBhvr>
                                        <p:cTn id="21" dur="1000"/>
                                        <p:tgtEl>
                                          <p:spTgt spid="8">
                                            <p:txEl>
                                              <p:pRg st="8" end="8"/>
                                            </p:txEl>
                                          </p:spTgt>
                                        </p:tgtEl>
                                      </p:cBhvr>
                                    </p:animEffect>
                                    <p:anim calcmode="lin" valueType="num">
                                      <p:cBhvr>
                                        <p:cTn id="22"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EA15E87C-9CAC-27A4-C3FD-023EEA57348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93A547A-DE72-CC7B-D41E-E415177152DA}"/>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Metrics</a:t>
            </a:r>
          </a:p>
        </p:txBody>
      </p:sp>
      <p:grpSp>
        <p:nvGrpSpPr>
          <p:cNvPr id="4" name="Group 3">
            <a:extLst>
              <a:ext uri="{FF2B5EF4-FFF2-40B4-BE49-F238E27FC236}">
                <a16:creationId xmlns:a16="http://schemas.microsoft.com/office/drawing/2014/main" id="{24AD03F0-6344-5D24-ADC8-2283FB1CC5F0}"/>
              </a:ext>
            </a:extLst>
          </p:cNvPr>
          <p:cNvGrpSpPr/>
          <p:nvPr/>
        </p:nvGrpSpPr>
        <p:grpSpPr>
          <a:xfrm>
            <a:off x="13982699" y="33400"/>
            <a:ext cx="4305300" cy="1066800"/>
            <a:chOff x="0" y="8916555"/>
            <a:chExt cx="4305300" cy="1066800"/>
          </a:xfrm>
        </p:grpSpPr>
        <p:sp>
          <p:nvSpPr>
            <p:cNvPr id="5" name="Arrow: Pentagon 4">
              <a:extLst>
                <a:ext uri="{FF2B5EF4-FFF2-40B4-BE49-F238E27FC236}">
                  <a16:creationId xmlns:a16="http://schemas.microsoft.com/office/drawing/2014/main" id="{00235685-3C48-64A3-0D52-34C8413E7F2D}"/>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Freeform 2">
              <a:extLst>
                <a:ext uri="{FF2B5EF4-FFF2-40B4-BE49-F238E27FC236}">
                  <a16:creationId xmlns:a16="http://schemas.microsoft.com/office/drawing/2014/main" id="{B30F9019-1BE0-AE86-235F-F5586AABEB72}"/>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grpSp>
      <p:sp>
        <p:nvSpPr>
          <p:cNvPr id="7" name="TextBox 6">
            <a:extLst>
              <a:ext uri="{FF2B5EF4-FFF2-40B4-BE49-F238E27FC236}">
                <a16:creationId xmlns:a16="http://schemas.microsoft.com/office/drawing/2014/main" id="{19D617B3-F264-9640-886C-0EB1AD099142}"/>
              </a:ext>
            </a:extLst>
          </p:cNvPr>
          <p:cNvSpPr txBox="1"/>
          <p:nvPr/>
        </p:nvSpPr>
        <p:spPr>
          <a:xfrm>
            <a:off x="838200" y="2074136"/>
            <a:ext cx="11756745" cy="830997"/>
          </a:xfrm>
          <a:prstGeom prst="rect">
            <a:avLst/>
          </a:prstGeom>
          <a:noFill/>
        </p:spPr>
        <p:txBody>
          <a:bodyPr wrap="none" rtlCol="0">
            <a:spAutoFit/>
          </a:bodyPr>
          <a:lstStyle/>
          <a:p>
            <a:r>
              <a:rPr lang="en-US" sz="4800" dirty="0">
                <a:solidFill>
                  <a:srgbClr val="36ACF5"/>
                </a:solidFill>
                <a:latin typeface="Century Gothic" panose="020B0502020202020204" pitchFamily="34" charset="0"/>
                <a:ea typeface="Century Gothic Paneuropean"/>
                <a:cs typeface="Century Gothic Paneuropean"/>
                <a:sym typeface="Century Gothic Paneuropean"/>
              </a:rPr>
              <a:t>“</a:t>
            </a:r>
            <a:r>
              <a:rPr lang="en-US" sz="4800" i="1" dirty="0">
                <a:solidFill>
                  <a:srgbClr val="36ACF5"/>
                </a:solidFill>
                <a:latin typeface="Century Gothic" panose="020B0502020202020204" pitchFamily="34" charset="0"/>
                <a:ea typeface="Century Gothic Paneuropean"/>
                <a:cs typeface="Century Gothic Paneuropean"/>
                <a:sym typeface="Century Gothic Paneuropean"/>
              </a:rPr>
              <a:t>What are your measures of success?”</a:t>
            </a:r>
            <a:endParaRPr lang="en-GB" sz="4800" dirty="0">
              <a:solidFill>
                <a:srgbClr val="36ACF5"/>
              </a:solidFill>
            </a:endParaRPr>
          </a:p>
        </p:txBody>
      </p:sp>
      <p:pic>
        <p:nvPicPr>
          <p:cNvPr id="4098" name="Picture 2" descr="Man wearing measuring tape around neck, pinning shoulders of unfinished jacket, marked with tailor's chalk, on mannequin">
            <a:extLst>
              <a:ext uri="{FF2B5EF4-FFF2-40B4-BE49-F238E27FC236}">
                <a16:creationId xmlns:a16="http://schemas.microsoft.com/office/drawing/2014/main" id="{E7D10F21-DC23-7EB3-46E6-27CE4B1859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863" b="863"/>
          <a:stretch/>
        </p:blipFill>
        <p:spPr bwMode="auto">
          <a:xfrm>
            <a:off x="10513065" y="3129219"/>
            <a:ext cx="7774935" cy="51048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A84D30CB-E403-3105-183B-B6B5E4B69CA4}"/>
              </a:ext>
            </a:extLst>
          </p:cNvPr>
          <p:cNvSpPr txBox="1"/>
          <p:nvPr/>
        </p:nvSpPr>
        <p:spPr>
          <a:xfrm>
            <a:off x="791072" y="3072951"/>
            <a:ext cx="9305128" cy="5967596"/>
          </a:xfrm>
          <a:prstGeom prst="rect">
            <a:avLst/>
          </a:prstGeom>
        </p:spPr>
        <p:txBody>
          <a:bodyPr wrap="square" lIns="0" tIns="0" rIns="0" bIns="0" rtlCol="0" anchor="t">
            <a:spAutoFit/>
          </a:bodyPr>
          <a:lstStyle/>
          <a:p>
            <a:pPr lvl="0" algn="l">
              <a:lnSpc>
                <a:spcPts val="3919"/>
              </a:lnSpc>
              <a:spcBef>
                <a:spcPct val="0"/>
              </a:spcBef>
            </a:pPr>
            <a:endParaRPr lang="en-US" sz="4000" b="1" i="1" spc="3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lvl="0" algn="l">
              <a:lnSpc>
                <a:spcPts val="3919"/>
              </a:lnSpc>
              <a:spcBef>
                <a:spcPct val="0"/>
              </a:spcBef>
            </a:pPr>
            <a:r>
              <a:rPr lang="en-GB" sz="4000" b="1" i="1" u="none" spc="300" dirty="0">
                <a:solidFill>
                  <a:srgbClr val="FFFFFF"/>
                </a:solidFill>
                <a:latin typeface="Century Gothic" panose="020B0502020202020204" pitchFamily="34" charset="0"/>
                <a:ea typeface="Century Gothic Paneuropean Light"/>
                <a:cs typeface="Century Gothic Paneuropean Light"/>
                <a:sym typeface="Century Gothic Paneuropean Light"/>
              </a:rPr>
              <a:t>In order to measure your growth, you need to have a barometer of success?</a:t>
            </a: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Some metrics are numeric…</a:t>
            </a:r>
          </a:p>
          <a:p>
            <a:pPr marL="914400" lvl="1" indent="-457200">
              <a:lnSpc>
                <a:spcPts val="3919"/>
              </a:lnSpc>
              <a:spcBef>
                <a:spcPct val="0"/>
              </a:spcBef>
              <a:buFont typeface="Arial" panose="020B0604020202020204" pitchFamily="34" charset="0"/>
              <a:buChar char="•"/>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Website hits, Profit, Social Media Views</a:t>
            </a:r>
          </a:p>
          <a:p>
            <a:pPr marL="457200" indent="-457200">
              <a:lnSpc>
                <a:spcPts val="3919"/>
              </a:lnSpc>
              <a:spcBef>
                <a:spcPct val="0"/>
              </a:spcBef>
              <a:buFont typeface="Arial" panose="020B0604020202020204" pitchFamily="34" charset="0"/>
              <a:buChar char="•"/>
            </a:pPr>
            <a:endPar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Other are more intangible</a:t>
            </a:r>
          </a:p>
          <a:p>
            <a:pPr marL="914400" lvl="1" indent="-457200">
              <a:lnSpc>
                <a:spcPts val="3919"/>
              </a:lnSpc>
              <a:spcBef>
                <a:spcPct val="0"/>
              </a:spcBef>
              <a:buFont typeface="Arial" panose="020B0604020202020204" pitchFamily="34" charset="0"/>
              <a:buChar char="•"/>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Growth Mindset</a:t>
            </a:r>
          </a:p>
          <a:p>
            <a:pPr marL="914400" lvl="1" indent="-457200">
              <a:lnSpc>
                <a:spcPts val="3919"/>
              </a:lnSpc>
              <a:spcBef>
                <a:spcPct val="0"/>
              </a:spcBef>
              <a:buFont typeface="Arial" panose="020B0604020202020204" pitchFamily="34" charset="0"/>
              <a:buChar char="•"/>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Resilience</a:t>
            </a: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spTree>
    <p:extLst>
      <p:ext uri="{BB962C8B-B14F-4D97-AF65-F5344CB8AC3E}">
        <p14:creationId xmlns:p14="http://schemas.microsoft.com/office/powerpoint/2010/main" val="38678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fade">
                                      <p:cBhvr>
                                        <p:cTn id="7" dur="1000"/>
                                        <p:tgtEl>
                                          <p:spTgt spid="8">
                                            <p:txEl>
                                              <p:pRg st="4" end="4"/>
                                            </p:txEl>
                                          </p:spTgt>
                                        </p:tgtEl>
                                      </p:cBhvr>
                                    </p:animEffect>
                                    <p:anim calcmode="lin" valueType="num">
                                      <p:cBhvr>
                                        <p:cTn id="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5" end="5"/>
                                            </p:txEl>
                                          </p:spTgt>
                                        </p:tgtEl>
                                        <p:attrNameLst>
                                          <p:attrName>style.visibility</p:attrName>
                                        </p:attrNameLst>
                                      </p:cBhvr>
                                      <p:to>
                                        <p:strVal val="visible"/>
                                      </p:to>
                                    </p:set>
                                    <p:animEffect transition="in" filter="fade">
                                      <p:cBhvr>
                                        <p:cTn id="14" dur="1000"/>
                                        <p:tgtEl>
                                          <p:spTgt spid="8">
                                            <p:txEl>
                                              <p:pRg st="5" end="5"/>
                                            </p:txEl>
                                          </p:spTgt>
                                        </p:tgtEl>
                                      </p:cBhvr>
                                    </p:animEffect>
                                    <p:anim calcmode="lin" valueType="num">
                                      <p:cBhvr>
                                        <p:cTn id="1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animEffect transition="in" filter="fade">
                                      <p:cBhvr>
                                        <p:cTn id="21" dur="1000"/>
                                        <p:tgtEl>
                                          <p:spTgt spid="8">
                                            <p:txEl>
                                              <p:pRg st="7" end="7"/>
                                            </p:txEl>
                                          </p:spTgt>
                                        </p:tgtEl>
                                      </p:cBhvr>
                                    </p:animEffect>
                                    <p:anim calcmode="lin" valueType="num">
                                      <p:cBhvr>
                                        <p:cTn id="22"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8" end="8"/>
                                            </p:txEl>
                                          </p:spTgt>
                                        </p:tgtEl>
                                        <p:attrNameLst>
                                          <p:attrName>style.visibility</p:attrName>
                                        </p:attrNameLst>
                                      </p:cBhvr>
                                      <p:to>
                                        <p:strVal val="visible"/>
                                      </p:to>
                                    </p:set>
                                    <p:animEffect transition="in" filter="fade">
                                      <p:cBhvr>
                                        <p:cTn id="28" dur="1000"/>
                                        <p:tgtEl>
                                          <p:spTgt spid="8">
                                            <p:txEl>
                                              <p:pRg st="8" end="8"/>
                                            </p:txEl>
                                          </p:spTgt>
                                        </p:tgtEl>
                                      </p:cBhvr>
                                    </p:animEffect>
                                    <p:anim calcmode="lin" valueType="num">
                                      <p:cBhvr>
                                        <p:cTn id="29"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8" end="8"/>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
                                            <p:txEl>
                                              <p:pRg st="9" end="9"/>
                                            </p:txEl>
                                          </p:spTgt>
                                        </p:tgtEl>
                                        <p:attrNameLst>
                                          <p:attrName>style.visibility</p:attrName>
                                        </p:attrNameLst>
                                      </p:cBhvr>
                                      <p:to>
                                        <p:strVal val="visible"/>
                                      </p:to>
                                    </p:set>
                                    <p:animEffect transition="in" filter="fade">
                                      <p:cBhvr>
                                        <p:cTn id="33" dur="1000"/>
                                        <p:tgtEl>
                                          <p:spTgt spid="8">
                                            <p:txEl>
                                              <p:pRg st="9" end="9"/>
                                            </p:txEl>
                                          </p:spTgt>
                                        </p:tgtEl>
                                      </p:cBhvr>
                                    </p:animEffect>
                                    <p:anim calcmode="lin" valueType="num">
                                      <p:cBhvr>
                                        <p:cTn id="34"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14850AEB-96D6-ECAB-7A2E-3D8CCBC75BE3}"/>
              </a:ext>
            </a:extLst>
          </p:cNvPr>
          <p:cNvPicPr>
            <a:picLocks noGrp="1" noRot="1" noChangeAspect="1" noMove="1" noResize="1" noEditPoints="1" noAdjustHandles="1" noChangeArrowheads="1" noChangeShapeType="1" noCrop="1"/>
          </p:cNvPicPr>
          <p:nvPr/>
        </p:nvPicPr>
        <p:blipFill rotWithShape="1">
          <a:blip r:embed="rId2">
            <a:alphaModFix amt="5000"/>
            <a:extLst>
              <a:ext uri="{28A0092B-C50C-407E-A947-70E740481C1C}">
                <a14:useLocalDpi xmlns:a14="http://schemas.microsoft.com/office/drawing/2010/main" val="0"/>
              </a:ext>
            </a:extLst>
          </a:blip>
          <a:srcRect t="16098"/>
          <a:stretch>
            <a:fillRect/>
          </a:stretch>
        </p:blipFill>
        <p:spPr bwMode="auto">
          <a:xfrm>
            <a:off x="-19050" y="46947"/>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4">
            <a:extLst>
              <a:ext uri="{FF2B5EF4-FFF2-40B4-BE49-F238E27FC236}">
                <a16:creationId xmlns:a16="http://schemas.microsoft.com/office/drawing/2014/main" id="{35519AA2-47BB-08DF-FA2C-C488E37467CE}"/>
              </a:ext>
            </a:extLst>
          </p:cNvPr>
          <p:cNvSpPr txBox="1"/>
          <p:nvPr/>
        </p:nvSpPr>
        <p:spPr>
          <a:xfrm>
            <a:off x="431031" y="1673175"/>
            <a:ext cx="7706965" cy="2462213"/>
          </a:xfrm>
          <a:prstGeom prst="rect">
            <a:avLst/>
          </a:prstGeom>
        </p:spPr>
        <p:txBody>
          <a:bodyPr wrap="square" lIns="0" tIns="0" rIns="0" bIns="0" rtlCol="0" anchor="t">
            <a:spAutoFit/>
          </a:bodyPr>
          <a:lstStyle/>
          <a:p>
            <a:pPr marL="0" lvl="0" indent="0">
              <a:lnSpc>
                <a:spcPts val="9600"/>
              </a:lnSpc>
            </a:pPr>
            <a:r>
              <a:rPr lang="en-US" sz="11000" b="1" u="none" dirty="0">
                <a:solidFill>
                  <a:schemeClr val="bg1"/>
                </a:solidFill>
                <a:latin typeface="Century Gothic" panose="020B0502020202020204" pitchFamily="34" charset="0"/>
                <a:ea typeface="Century Gothic Paneuropean"/>
                <a:cs typeface="Century Gothic Paneuropean"/>
                <a:sym typeface="Century Gothic Paneuropean"/>
              </a:rPr>
              <a:t>Let’s get into groups</a:t>
            </a:r>
          </a:p>
        </p:txBody>
      </p:sp>
      <p:pic>
        <p:nvPicPr>
          <p:cNvPr id="8" name="Picture 7" descr="Audience enjoying a performance">
            <a:extLst>
              <a:ext uri="{FF2B5EF4-FFF2-40B4-BE49-F238E27FC236}">
                <a16:creationId xmlns:a16="http://schemas.microsoft.com/office/drawing/2014/main" id="{F07DA267-E5C7-B10B-FD87-6267ECBCA9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032" y="4797401"/>
            <a:ext cx="7706965" cy="5143500"/>
          </a:xfrm>
          <a:prstGeom prst="rect">
            <a:avLst/>
          </a:prstGeom>
        </p:spPr>
      </p:pic>
      <p:sp>
        <p:nvSpPr>
          <p:cNvPr id="11" name="TextBox 4">
            <a:extLst>
              <a:ext uri="{FF2B5EF4-FFF2-40B4-BE49-F238E27FC236}">
                <a16:creationId xmlns:a16="http://schemas.microsoft.com/office/drawing/2014/main" id="{BD517F79-C03D-1C63-2364-F23D41B00C9B}"/>
              </a:ext>
            </a:extLst>
          </p:cNvPr>
          <p:cNvSpPr txBox="1"/>
          <p:nvPr/>
        </p:nvSpPr>
        <p:spPr>
          <a:xfrm>
            <a:off x="9648056" y="7088932"/>
            <a:ext cx="7539236" cy="1477328"/>
          </a:xfrm>
          <a:prstGeom prst="rect">
            <a:avLst/>
          </a:prstGeom>
        </p:spPr>
        <p:txBody>
          <a:bodyPr wrap="square" lIns="0" tIns="0" rIns="0" bIns="0" rtlCol="0" anchor="t">
            <a:spAutoFit/>
          </a:bodyPr>
          <a:lstStyle/>
          <a:p>
            <a:r>
              <a:rPr lang="en-GB" sz="3200" b="1" dirty="0">
                <a:solidFill>
                  <a:srgbClr val="FFFFFF"/>
                </a:solidFill>
                <a:latin typeface="Century Gothic" panose="020B0502020202020204" pitchFamily="34" charset="0"/>
                <a:ea typeface="Century Gothic Paneuropean Bold"/>
                <a:cs typeface="Century Gothic Paneuropean Bold"/>
                <a:sym typeface="Century Gothic Paneuropean Bold"/>
              </a:rPr>
              <a:t>How do the above principles, help you achieve your goals from the Ansoff Matrix exercise?</a:t>
            </a:r>
          </a:p>
        </p:txBody>
      </p:sp>
      <p:sp>
        <p:nvSpPr>
          <p:cNvPr id="12" name="TextBox 4">
            <a:extLst>
              <a:ext uri="{FF2B5EF4-FFF2-40B4-BE49-F238E27FC236}">
                <a16:creationId xmlns:a16="http://schemas.microsoft.com/office/drawing/2014/main" id="{4ED939E6-B203-2ED6-9290-CCB3A7654F83}"/>
              </a:ext>
            </a:extLst>
          </p:cNvPr>
          <p:cNvSpPr txBox="1"/>
          <p:nvPr/>
        </p:nvSpPr>
        <p:spPr>
          <a:xfrm>
            <a:off x="9648056" y="1039044"/>
            <a:ext cx="7539236" cy="4924425"/>
          </a:xfrm>
          <a:prstGeom prst="rect">
            <a:avLst/>
          </a:prstGeom>
        </p:spPr>
        <p:txBody>
          <a:bodyPr wrap="square" lIns="0" tIns="0" rIns="0" bIns="0" rtlCol="0" anchor="t">
            <a:spAutoFit/>
          </a:bodyPr>
          <a:lstStyle/>
          <a:p>
            <a:r>
              <a:rPr lang="en-US" sz="4000" b="1" dirty="0">
                <a:solidFill>
                  <a:srgbClr val="FFFFFF"/>
                </a:solidFill>
                <a:latin typeface="Century Gothic" panose="020B0502020202020204" pitchFamily="34" charset="0"/>
                <a:ea typeface="Century Gothic Paneuropean Bold"/>
                <a:cs typeface="Century Gothic Paneuropean Bold"/>
                <a:sym typeface="Century Gothic Paneuropean Bold"/>
              </a:rPr>
              <a:t>Thinking about these </a:t>
            </a:r>
          </a:p>
          <a:p>
            <a:r>
              <a:rPr lang="en-US" sz="4000" b="1" dirty="0">
                <a:solidFill>
                  <a:srgbClr val="36ACF5"/>
                </a:solidFill>
                <a:latin typeface="Century Gothic" panose="020B0502020202020204" pitchFamily="34" charset="0"/>
                <a:ea typeface="Century Gothic Paneuropean Bold"/>
                <a:cs typeface="Century Gothic Paneuropean Bold"/>
                <a:sym typeface="Century Gothic Paneuropean Bold"/>
              </a:rPr>
              <a:t>5 core principles</a:t>
            </a:r>
            <a:endParaRPr lang="en-US" sz="4000" b="1"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endParaRPr lang="en-US" sz="4000" b="1"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pPr marL="742950" indent="-742950">
              <a:buAutoNum type="arabicPeriod"/>
            </a:pPr>
            <a:r>
              <a:rPr lang="en-US" sz="4000" b="1" dirty="0">
                <a:solidFill>
                  <a:srgbClr val="FFFFFF"/>
                </a:solidFill>
                <a:latin typeface="Century Gothic" panose="020B0502020202020204" pitchFamily="34" charset="0"/>
                <a:ea typeface="Century Gothic Paneuropean Bold"/>
                <a:cs typeface="Century Gothic Paneuropean Bold"/>
                <a:sym typeface="Century Gothic Paneuropean Bold"/>
              </a:rPr>
              <a:t>Finance</a:t>
            </a:r>
          </a:p>
          <a:p>
            <a:pPr marL="742950" indent="-742950">
              <a:buAutoNum type="arabicPeriod"/>
            </a:pPr>
            <a:r>
              <a:rPr lang="en-US" sz="4000" b="1" dirty="0">
                <a:solidFill>
                  <a:srgbClr val="FFFFFF"/>
                </a:solidFill>
                <a:latin typeface="Century Gothic" panose="020B0502020202020204" pitchFamily="34" charset="0"/>
                <a:ea typeface="Century Gothic Paneuropean Bold"/>
                <a:cs typeface="Century Gothic Paneuropean Bold"/>
                <a:sym typeface="Century Gothic Paneuropean Bold"/>
              </a:rPr>
              <a:t>Marketing</a:t>
            </a:r>
          </a:p>
          <a:p>
            <a:pPr marL="742950" indent="-742950">
              <a:buAutoNum type="arabicPeriod"/>
            </a:pPr>
            <a:r>
              <a:rPr lang="en-US" sz="4000" b="1" dirty="0">
                <a:solidFill>
                  <a:srgbClr val="FFFFFF"/>
                </a:solidFill>
                <a:latin typeface="Century Gothic" panose="020B0502020202020204" pitchFamily="34" charset="0"/>
                <a:ea typeface="Century Gothic Paneuropean Bold"/>
                <a:cs typeface="Century Gothic Paneuropean Bold"/>
                <a:sym typeface="Century Gothic Paneuropean Bold"/>
              </a:rPr>
              <a:t>Time Management</a:t>
            </a:r>
          </a:p>
          <a:p>
            <a:pPr marL="742950" indent="-742950">
              <a:buAutoNum type="arabicPeriod"/>
            </a:pPr>
            <a:r>
              <a:rPr lang="en-US" sz="4000" b="1" dirty="0">
                <a:solidFill>
                  <a:srgbClr val="FFFFFF"/>
                </a:solidFill>
                <a:latin typeface="Century Gothic" panose="020B0502020202020204" pitchFamily="34" charset="0"/>
                <a:ea typeface="Century Gothic Paneuropean Bold"/>
                <a:cs typeface="Century Gothic Paneuropean Bold"/>
                <a:sym typeface="Century Gothic Paneuropean Bold"/>
              </a:rPr>
              <a:t>Customer Experience</a:t>
            </a:r>
          </a:p>
          <a:p>
            <a:pPr marL="742950" indent="-742950">
              <a:buAutoNum type="arabicPeriod"/>
            </a:pPr>
            <a:r>
              <a:rPr lang="en-GB" sz="4000" b="1" dirty="0">
                <a:solidFill>
                  <a:srgbClr val="FFFFFF"/>
                </a:solidFill>
                <a:latin typeface="Century Gothic" panose="020B0502020202020204" pitchFamily="34" charset="0"/>
                <a:ea typeface="Century Gothic Paneuropean Bold"/>
                <a:cs typeface="Century Gothic Paneuropean Bold"/>
                <a:sym typeface="Century Gothic Paneuropean Bold"/>
              </a:rPr>
              <a:t>Metrics</a:t>
            </a:r>
            <a:endParaRPr lang="en-US" sz="4000" b="1" dirty="0">
              <a:solidFill>
                <a:srgbClr val="FFFFFF"/>
              </a:solidFill>
              <a:latin typeface="Century Gothic" panose="020B0502020202020204" pitchFamily="34" charset="0"/>
              <a:ea typeface="Century Gothic Paneuropean Bold"/>
              <a:cs typeface="Century Gothic Paneuropean Bold"/>
              <a:sym typeface="Century Gothic Paneuropean Bold"/>
            </a:endParaRPr>
          </a:p>
        </p:txBody>
      </p:sp>
      <p:sp>
        <p:nvSpPr>
          <p:cNvPr id="14" name="Freeform 2">
            <a:extLst>
              <a:ext uri="{FF2B5EF4-FFF2-40B4-BE49-F238E27FC236}">
                <a16:creationId xmlns:a16="http://schemas.microsoft.com/office/drawing/2014/main" id="{2E75361B-B7FE-4523-D6AC-4DBC096B9E93}"/>
              </a:ext>
            </a:extLst>
          </p:cNvPr>
          <p:cNvSpPr/>
          <p:nvPr/>
        </p:nvSpPr>
        <p:spPr>
          <a:xfrm>
            <a:off x="12767377" y="9074253"/>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dirty="0"/>
          </a:p>
        </p:txBody>
      </p:sp>
      <p:sp>
        <p:nvSpPr>
          <p:cNvPr id="3" name="TextBox 3">
            <a:extLst>
              <a:ext uri="{FF2B5EF4-FFF2-40B4-BE49-F238E27FC236}">
                <a16:creationId xmlns:a16="http://schemas.microsoft.com/office/drawing/2014/main" id="{AD065EE6-AC40-0421-1A61-0B195F5C952A}"/>
              </a:ext>
            </a:extLst>
          </p:cNvPr>
          <p:cNvSpPr txBox="1"/>
          <p:nvPr/>
        </p:nvSpPr>
        <p:spPr>
          <a:xfrm rot="786070">
            <a:off x="16237302" y="5002678"/>
            <a:ext cx="1263102" cy="1477328"/>
          </a:xfrm>
          <a:prstGeom prst="rect">
            <a:avLst/>
          </a:prstGeom>
        </p:spPr>
        <p:txBody>
          <a:bodyPr wrap="square" lIns="0" tIns="0" rIns="0" bIns="0" rtlCol="0" anchor="t">
            <a:spAutoFit/>
          </a:bodyPr>
          <a:lstStyle/>
          <a:p>
            <a:pPr lvl="0"/>
            <a:r>
              <a:rPr kumimoji="0" lang="en-US" sz="3200" b="1" i="0" u="none" strike="noStrike" kern="1200" cap="none" normalizeH="0" baseline="0" noProof="0" dirty="0">
                <a:ln>
                  <a:noFill/>
                </a:ln>
                <a:solidFill>
                  <a:srgbClr val="FFFFFF"/>
                </a:solidFill>
                <a:effectLst/>
                <a:uLnTx/>
                <a:uFillTx/>
                <a:latin typeface="Ink Free" panose="03080402000500000000" pitchFamily="66" charset="0"/>
                <a:ea typeface="Century Gothic Paneuropean"/>
                <a:cs typeface="Century Gothic Paneuropean"/>
                <a:sym typeface="Century Gothic Paneuropean"/>
              </a:rPr>
              <a:t>Where do we go?</a:t>
            </a:r>
          </a:p>
        </p:txBody>
      </p:sp>
      <p:pic>
        <p:nvPicPr>
          <p:cNvPr id="4" name="Graphic 3" descr="Postit Notes 3 outline">
            <a:extLst>
              <a:ext uri="{FF2B5EF4-FFF2-40B4-BE49-F238E27FC236}">
                <a16:creationId xmlns:a16="http://schemas.microsoft.com/office/drawing/2014/main" id="{25CAD3B1-7BFE-04E8-BDC7-981158E079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982464">
            <a:off x="15422145" y="4573094"/>
            <a:ext cx="2822923" cy="282292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BF662DE2-C537-91BF-15FB-93F680740BD4}"/>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755F00A7-0AC5-C2A5-8495-77C596026997}"/>
              </a:ext>
            </a:extLst>
          </p:cNvPr>
          <p:cNvPicPr>
            <a:picLocks noGrp="1" noRot="1" noChangeAspect="1" noMove="1" noResize="1" noEditPoints="1" noAdjustHandles="1" noChangeArrowheads="1" noChangeShapeType="1" noCrop="1"/>
          </p:cNvPicPr>
          <p:nvPr/>
        </p:nvPicPr>
        <p:blipFill rotWithShape="1">
          <a:blip r:embed="rId2">
            <a:alphaModFix amt="5000"/>
            <a:extLst>
              <a:ext uri="{28A0092B-C50C-407E-A947-70E740481C1C}">
                <a14:useLocalDpi xmlns:a14="http://schemas.microsoft.com/office/drawing/2010/main" val="0"/>
              </a:ext>
            </a:extLst>
          </a:blip>
          <a:srcRect t="16098"/>
          <a:stretch>
            <a:fillRect/>
          </a:stretch>
        </p:blipFill>
        <p:spPr bwMode="auto">
          <a:xfrm>
            <a:off x="-19050" y="46947"/>
            <a:ext cx="18307050" cy="102400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A6CE813B-A465-773C-439F-7F4975651280}"/>
              </a:ext>
            </a:extLst>
          </p:cNvPr>
          <p:cNvGraphicFramePr/>
          <p:nvPr>
            <p:extLst>
              <p:ext uri="{D42A27DB-BD31-4B8C-83A1-F6EECF244321}">
                <p14:modId xmlns:p14="http://schemas.microsoft.com/office/powerpoint/2010/main" val="2624692488"/>
              </p:ext>
            </p:extLst>
          </p:nvPr>
        </p:nvGraphicFramePr>
        <p:xfrm>
          <a:off x="3048000" y="2159000"/>
          <a:ext cx="121920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9CCABD7-7283-A2C3-B3B7-485623E05ADD}"/>
              </a:ext>
            </a:extLst>
          </p:cNvPr>
          <p:cNvSpPr txBox="1"/>
          <p:nvPr/>
        </p:nvSpPr>
        <p:spPr>
          <a:xfrm>
            <a:off x="19050" y="491684"/>
            <a:ext cx="18288000" cy="1667316"/>
          </a:xfrm>
          <a:prstGeom prst="rect">
            <a:avLst/>
          </a:prstGeom>
        </p:spPr>
        <p:txBody>
          <a:bodyPr wrap="square" lIns="0" tIns="0" rIns="0" bIns="0" rtlCol="0" anchor="t">
            <a:spAutoFit/>
          </a:bodyPr>
          <a:lstStyle/>
          <a:p>
            <a:pPr algn="ctr">
              <a:lnSpc>
                <a:spcPts val="14400"/>
              </a:lnSpc>
            </a:pPr>
            <a:r>
              <a:rPr lang="en-US" sz="10100" b="1" spc="-240" dirty="0">
                <a:solidFill>
                  <a:srgbClr val="FFFFFF"/>
                </a:solidFill>
                <a:latin typeface="Century Gothic" panose="020B0502020202020204" pitchFamily="34" charset="0"/>
                <a:ea typeface="Century Gothic Paneuropean Bold"/>
                <a:cs typeface="Century Gothic Paneuropean Bold"/>
                <a:sym typeface="Century Gothic Paneuropean Bold"/>
              </a:rPr>
              <a:t>To grow, is to change</a:t>
            </a:r>
          </a:p>
        </p:txBody>
      </p:sp>
      <p:sp>
        <p:nvSpPr>
          <p:cNvPr id="6" name="TextBox 3">
            <a:extLst>
              <a:ext uri="{FF2B5EF4-FFF2-40B4-BE49-F238E27FC236}">
                <a16:creationId xmlns:a16="http://schemas.microsoft.com/office/drawing/2014/main" id="{6FD190EC-90FB-1E10-480E-FD31050F693A}"/>
              </a:ext>
            </a:extLst>
          </p:cNvPr>
          <p:cNvSpPr txBox="1"/>
          <p:nvPr/>
        </p:nvSpPr>
        <p:spPr>
          <a:xfrm>
            <a:off x="-19050" y="1759124"/>
            <a:ext cx="18288000" cy="1635319"/>
          </a:xfrm>
          <a:prstGeom prst="rect">
            <a:avLst/>
          </a:prstGeom>
        </p:spPr>
        <p:txBody>
          <a:bodyPr wrap="square" lIns="0" tIns="0" rIns="0" bIns="0" rtlCol="0" anchor="t">
            <a:spAutoFit/>
          </a:bodyPr>
          <a:lstStyle/>
          <a:p>
            <a:pPr algn="ctr">
              <a:lnSpc>
                <a:spcPts val="14400"/>
              </a:lnSpc>
            </a:pPr>
            <a:r>
              <a:rPr lang="en-US" sz="8800" spc="-240" dirty="0">
                <a:solidFill>
                  <a:srgbClr val="36ACF5"/>
                </a:solidFill>
                <a:latin typeface="Century Gothic" panose="020B0502020202020204" pitchFamily="34" charset="0"/>
                <a:ea typeface="Century Gothic Paneuropean Bold"/>
                <a:cs typeface="Century Gothic Paneuropean Bold"/>
                <a:sym typeface="Century Gothic Paneuropean Bold"/>
              </a:rPr>
              <a:t>For me &amp; my business, is it…</a:t>
            </a:r>
          </a:p>
        </p:txBody>
      </p:sp>
      <p:sp>
        <p:nvSpPr>
          <p:cNvPr id="7" name="Freeform 2">
            <a:extLst>
              <a:ext uri="{FF2B5EF4-FFF2-40B4-BE49-F238E27FC236}">
                <a16:creationId xmlns:a16="http://schemas.microsoft.com/office/drawing/2014/main" id="{C55398DE-9C5F-6544-7080-D1BB319832D3}"/>
              </a:ext>
            </a:extLst>
          </p:cNvPr>
          <p:cNvSpPr/>
          <p:nvPr/>
        </p:nvSpPr>
        <p:spPr>
          <a:xfrm>
            <a:off x="6374163" y="9040386"/>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8"/>
            <a:stretch>
              <a:fillRect/>
            </a:stretch>
          </a:blipFill>
        </p:spPr>
        <p:txBody>
          <a:bodyPr/>
          <a:lstStyle/>
          <a:p>
            <a:endParaRPr lang="en-GB" dirty="0"/>
          </a:p>
        </p:txBody>
      </p:sp>
    </p:spTree>
    <p:extLst>
      <p:ext uri="{BB962C8B-B14F-4D97-AF65-F5344CB8AC3E}">
        <p14:creationId xmlns:p14="http://schemas.microsoft.com/office/powerpoint/2010/main" val="232419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C89BC44F-CF5F-E9BB-2C93-92B8335FC69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541A9F8-A980-446E-C4F6-79C5AFDC8FEE}"/>
              </a:ext>
            </a:extLst>
          </p:cNvPr>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3">
            <a:extLst>
              <a:ext uri="{FF2B5EF4-FFF2-40B4-BE49-F238E27FC236}">
                <a16:creationId xmlns:a16="http://schemas.microsoft.com/office/drawing/2014/main" id="{28D955C1-07CF-FD52-9DD5-FA7C78ACE5E4}"/>
              </a:ext>
            </a:extLst>
          </p:cNvPr>
          <p:cNvPicPr>
            <a:picLocks noChangeAspect="1"/>
          </p:cNvPicPr>
          <p:nvPr/>
        </p:nvPicPr>
        <p:blipFill>
          <a:blip r:embed="rId4"/>
          <a:srcRect/>
          <a:stretch>
            <a:fillRect/>
          </a:stretch>
        </p:blipFill>
        <p:spPr>
          <a:xfrm>
            <a:off x="4789714" y="1028700"/>
            <a:ext cx="8708571" cy="8229600"/>
          </a:xfrm>
          <a:prstGeom prst="rect">
            <a:avLst/>
          </a:prstGeom>
        </p:spPr>
      </p:pic>
    </p:spTree>
    <p:extLst>
      <p:ext uri="{BB962C8B-B14F-4D97-AF65-F5344CB8AC3E}">
        <p14:creationId xmlns:p14="http://schemas.microsoft.com/office/powerpoint/2010/main" val="2806087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C707494E-9402-60C5-A20F-F353E82F9ED0}"/>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A95C5498-D24D-1F67-CE95-06003DC2EA63}"/>
              </a:ext>
            </a:extLst>
          </p:cNvPr>
          <p:cNvPicPr>
            <a:picLocks noGrp="1" noRot="1" noChangeAspect="1" noMove="1" noResize="1" noEditPoints="1" noAdjustHandles="1" noChangeArrowheads="1" noChangeShapeType="1" noCrop="1"/>
          </p:cNvPicPr>
          <p:nvPr/>
        </p:nvPicPr>
        <p:blipFill rotWithShape="1">
          <a:blip r:embed="rId2">
            <a:alphaModFix amt="5000"/>
            <a:extLst>
              <a:ext uri="{28A0092B-C50C-407E-A947-70E740481C1C}">
                <a14:useLocalDpi xmlns:a14="http://schemas.microsoft.com/office/drawing/2010/main" val="0"/>
              </a:ext>
            </a:extLst>
          </a:blip>
          <a:srcRect t="16098"/>
          <a:stretch>
            <a:fillRect/>
          </a:stretch>
        </p:blipFill>
        <p:spPr bwMode="auto">
          <a:xfrm>
            <a:off x="-19050" y="46947"/>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9A8428-71F7-72D3-A266-ED811B348E46}"/>
              </a:ext>
            </a:extLst>
          </p:cNvPr>
          <p:cNvSpPr txBox="1"/>
          <p:nvPr/>
        </p:nvSpPr>
        <p:spPr>
          <a:xfrm>
            <a:off x="19050" y="491684"/>
            <a:ext cx="18288000" cy="1667316"/>
          </a:xfrm>
          <a:prstGeom prst="rect">
            <a:avLst/>
          </a:prstGeom>
        </p:spPr>
        <p:txBody>
          <a:bodyPr wrap="square" lIns="0" tIns="0" rIns="0" bIns="0" rtlCol="0" anchor="t">
            <a:spAutoFit/>
          </a:bodyPr>
          <a:lstStyle/>
          <a:p>
            <a:pPr algn="ctr">
              <a:lnSpc>
                <a:spcPts val="14400"/>
              </a:lnSpc>
            </a:pPr>
            <a:r>
              <a:rPr lang="en-US" sz="10100" b="1" spc="-240" dirty="0">
                <a:solidFill>
                  <a:srgbClr val="FFFFFF"/>
                </a:solidFill>
                <a:latin typeface="Century Gothic" panose="020B0502020202020204" pitchFamily="34" charset="0"/>
                <a:ea typeface="Century Gothic Paneuropean Bold"/>
                <a:cs typeface="Century Gothic Paneuropean Bold"/>
                <a:sym typeface="Century Gothic Paneuropean Bold"/>
              </a:rPr>
              <a:t>To grow, is to </a:t>
            </a:r>
            <a:r>
              <a:rPr lang="en-US" sz="10100" b="1" i="1" strike="sngStrike" spc="-240" dirty="0">
                <a:solidFill>
                  <a:srgbClr val="FFFFFF"/>
                </a:solidFill>
                <a:latin typeface="Century Gothic" panose="020B0502020202020204" pitchFamily="34" charset="0"/>
                <a:ea typeface="Century Gothic Paneuropean Bold"/>
                <a:cs typeface="Century Gothic Paneuropean Bold"/>
                <a:sym typeface="Century Gothic Paneuropean Bold"/>
              </a:rPr>
              <a:t>change</a:t>
            </a:r>
          </a:p>
        </p:txBody>
      </p:sp>
      <p:sp>
        <p:nvSpPr>
          <p:cNvPr id="6" name="TextBox 3">
            <a:extLst>
              <a:ext uri="{FF2B5EF4-FFF2-40B4-BE49-F238E27FC236}">
                <a16:creationId xmlns:a16="http://schemas.microsoft.com/office/drawing/2014/main" id="{1C716555-8390-34CE-AA35-BDBD904E874E}"/>
              </a:ext>
            </a:extLst>
          </p:cNvPr>
          <p:cNvSpPr txBox="1"/>
          <p:nvPr/>
        </p:nvSpPr>
        <p:spPr>
          <a:xfrm>
            <a:off x="-19050" y="1759124"/>
            <a:ext cx="18288000" cy="1635319"/>
          </a:xfrm>
          <a:prstGeom prst="rect">
            <a:avLst/>
          </a:prstGeom>
        </p:spPr>
        <p:txBody>
          <a:bodyPr wrap="square" lIns="0" tIns="0" rIns="0" bIns="0" rtlCol="0" anchor="t">
            <a:spAutoFit/>
          </a:bodyPr>
          <a:lstStyle/>
          <a:p>
            <a:pPr algn="ctr">
              <a:lnSpc>
                <a:spcPts val="14400"/>
              </a:lnSpc>
            </a:pPr>
            <a:r>
              <a:rPr lang="en-US" sz="8800" spc="-240" dirty="0">
                <a:solidFill>
                  <a:srgbClr val="36ACF5"/>
                </a:solidFill>
                <a:latin typeface="Century Gothic" panose="020B0502020202020204" pitchFamily="34" charset="0"/>
                <a:ea typeface="Century Gothic Paneuropean Bold"/>
                <a:cs typeface="Century Gothic Paneuropean Bold"/>
                <a:sym typeface="Century Gothic Paneuropean Bold"/>
              </a:rPr>
              <a:t>Move outside your comfort zone</a:t>
            </a:r>
          </a:p>
        </p:txBody>
      </p:sp>
      <p:sp>
        <p:nvSpPr>
          <p:cNvPr id="7" name="Freeform 2">
            <a:extLst>
              <a:ext uri="{FF2B5EF4-FFF2-40B4-BE49-F238E27FC236}">
                <a16:creationId xmlns:a16="http://schemas.microsoft.com/office/drawing/2014/main" id="{A8862011-19BB-D349-C95F-9437BBDFCD9F}"/>
              </a:ext>
            </a:extLst>
          </p:cNvPr>
          <p:cNvSpPr/>
          <p:nvPr/>
        </p:nvSpPr>
        <p:spPr>
          <a:xfrm>
            <a:off x="6374163" y="9040386"/>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sp>
        <p:nvSpPr>
          <p:cNvPr id="2" name="TextBox 3">
            <a:extLst>
              <a:ext uri="{FF2B5EF4-FFF2-40B4-BE49-F238E27FC236}">
                <a16:creationId xmlns:a16="http://schemas.microsoft.com/office/drawing/2014/main" id="{18626D68-534A-0589-E726-0EB26812841F}"/>
              </a:ext>
            </a:extLst>
          </p:cNvPr>
          <p:cNvSpPr txBox="1"/>
          <p:nvPr/>
        </p:nvSpPr>
        <p:spPr>
          <a:xfrm>
            <a:off x="863080" y="3394443"/>
            <a:ext cx="9305128" cy="5889113"/>
          </a:xfrm>
          <a:prstGeom prst="rect">
            <a:avLst/>
          </a:prstGeom>
        </p:spPr>
        <p:txBody>
          <a:bodyPr wrap="square" lIns="0" tIns="0" rIns="0" bIns="0" rtlCol="0" anchor="t">
            <a:spAutoFit/>
          </a:bodyPr>
          <a:lstStyle/>
          <a:p>
            <a:pPr lvl="0" algn="l">
              <a:lnSpc>
                <a:spcPts val="3919"/>
              </a:lnSpc>
              <a:spcBef>
                <a:spcPct val="0"/>
              </a:spcBef>
            </a:pPr>
            <a:endParaRPr lang="en-US" sz="4000" b="1" i="1" spc="3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lvl="0" algn="l">
              <a:lnSpc>
                <a:spcPts val="3919"/>
              </a:lnSpc>
              <a:spcBef>
                <a:spcPct val="0"/>
              </a:spcBef>
            </a:pPr>
            <a:r>
              <a:rPr lang="en-GB" sz="4000" b="1" i="1" u="none" spc="300" dirty="0">
                <a:solidFill>
                  <a:srgbClr val="FFFFFF"/>
                </a:solidFill>
                <a:latin typeface="Century Gothic" panose="020B0502020202020204" pitchFamily="34" charset="0"/>
                <a:ea typeface="Century Gothic Paneuropean Light"/>
                <a:cs typeface="Century Gothic Paneuropean Light"/>
                <a:sym typeface="Century Gothic Paneuropean Light"/>
              </a:rPr>
              <a:t>How do we build bigger</a:t>
            </a:r>
          </a:p>
          <a:p>
            <a:pPr lvl="0" algn="l">
              <a:spcBef>
                <a:spcPct val="0"/>
              </a:spcBef>
            </a:pPr>
            <a:r>
              <a:rPr lang="en-GB" sz="6000" b="1" i="1" u="none" spc="600" dirty="0">
                <a:solidFill>
                  <a:srgbClr val="FFFFFF"/>
                </a:solidFill>
                <a:latin typeface="Century Gothic" panose="020B0502020202020204" pitchFamily="34" charset="0"/>
                <a:ea typeface="Century Gothic Paneuropean Light"/>
                <a:cs typeface="Century Gothic Paneuropean Light"/>
                <a:sym typeface="Century Gothic Paneuropean Light"/>
              </a:rPr>
              <a:t>’business muscles’?</a:t>
            </a:r>
            <a:endParaRPr lang="en-US" sz="3200" spc="6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US"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Muscle growth (</a:t>
            </a:r>
            <a:r>
              <a:rPr lang="en-GB" sz="3200" i="1" dirty="0">
                <a:solidFill>
                  <a:srgbClr val="FFFFFF"/>
                </a:solidFill>
                <a:latin typeface="Century Gothic" panose="020B0502020202020204" pitchFamily="34" charset="0"/>
                <a:ea typeface="Century Gothic Paneuropean Light"/>
                <a:cs typeface="Century Gothic Paneuropean Light"/>
                <a:sym typeface="Century Gothic Paneuropean Light"/>
              </a:rPr>
              <a:t>hypertrophy</a:t>
            </a: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 works by </a:t>
            </a:r>
            <a:r>
              <a:rPr lang="en-GB" sz="3200" b="1" dirty="0">
                <a:solidFill>
                  <a:srgbClr val="FFFFFF"/>
                </a:solidFill>
                <a:latin typeface="Century Gothic" panose="020B0502020202020204" pitchFamily="34" charset="0"/>
                <a:ea typeface="Century Gothic Paneuropean Light"/>
                <a:cs typeface="Century Gothic Paneuropean Light"/>
                <a:sym typeface="Century Gothic Paneuropean Light"/>
              </a:rPr>
              <a:t>stressing</a:t>
            </a: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 muscle fibres through resistance training, causing </a:t>
            </a:r>
            <a:r>
              <a:rPr lang="en-GB" sz="3200" b="1" dirty="0">
                <a:solidFill>
                  <a:srgbClr val="FFFFFF"/>
                </a:solidFill>
                <a:latin typeface="Century Gothic" panose="020B0502020202020204" pitchFamily="34" charset="0"/>
                <a:ea typeface="Century Gothic Paneuropean Light"/>
                <a:cs typeface="Century Gothic Paneuropean Light"/>
                <a:sym typeface="Century Gothic Paneuropean Light"/>
              </a:rPr>
              <a:t>micro-tears</a:t>
            </a: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 which triggers a </a:t>
            </a:r>
            <a:r>
              <a:rPr lang="en-GB" sz="3200" b="1" dirty="0">
                <a:solidFill>
                  <a:srgbClr val="FFFFFF"/>
                </a:solidFill>
                <a:latin typeface="Century Gothic" panose="020B0502020202020204" pitchFamily="34" charset="0"/>
                <a:ea typeface="Century Gothic Paneuropean Light"/>
                <a:cs typeface="Century Gothic Paneuropean Light"/>
                <a:sym typeface="Century Gothic Paneuropean Light"/>
              </a:rPr>
              <a:t>repair process</a:t>
            </a: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 where the body synthesizes more muscle protein, making fibres </a:t>
            </a:r>
            <a:r>
              <a:rPr lang="en-GB" sz="3200" b="1" dirty="0">
                <a:solidFill>
                  <a:srgbClr val="FFFFFF"/>
                </a:solidFill>
                <a:latin typeface="Century Gothic" panose="020B0502020202020204" pitchFamily="34" charset="0"/>
                <a:ea typeface="Century Gothic Paneuropean Light"/>
                <a:cs typeface="Century Gothic Paneuropean Light"/>
                <a:sym typeface="Century Gothic Paneuropean Light"/>
              </a:rPr>
              <a:t>thicker and stronger</a:t>
            </a:r>
            <a:endParaRPr lang="en-US" sz="3200" b="1"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pic>
        <p:nvPicPr>
          <p:cNvPr id="8" name="Picture 7" descr="Woman with kettlebell">
            <a:extLst>
              <a:ext uri="{FF2B5EF4-FFF2-40B4-BE49-F238E27FC236}">
                <a16:creationId xmlns:a16="http://schemas.microsoft.com/office/drawing/2014/main" id="{38C687DD-4435-5198-CE05-5EE1F1491E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8994" y="3465672"/>
            <a:ext cx="7612107" cy="5074738"/>
          </a:xfrm>
          <a:prstGeom prst="rect">
            <a:avLst/>
          </a:prstGeom>
        </p:spPr>
      </p:pic>
    </p:spTree>
    <p:extLst>
      <p:ext uri="{BB962C8B-B14F-4D97-AF65-F5344CB8AC3E}">
        <p14:creationId xmlns:p14="http://schemas.microsoft.com/office/powerpoint/2010/main" val="214495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2000"/>
                                        <p:tgtEl>
                                          <p:spTgt spid="2">
                                            <p:txEl>
                                              <p:pRg st="5" end="5"/>
                                            </p:txEl>
                                          </p:spTgt>
                                        </p:tgtEl>
                                      </p:cBhvr>
                                    </p:animEffect>
                                    <p:anim calcmode="lin" valueType="num">
                                      <p:cBhvr>
                                        <p:cTn id="22" dur="2000" fill="hold"/>
                                        <p:tgtEl>
                                          <p:spTgt spid="2">
                                            <p:txEl>
                                              <p:pRg st="5" end="5"/>
                                            </p:txEl>
                                          </p:spTgt>
                                        </p:tgtEl>
                                        <p:attrNameLst>
                                          <p:attrName>ppt_w</p:attrName>
                                        </p:attrNameLst>
                                      </p:cBhvr>
                                      <p:tavLst>
                                        <p:tav tm="0" fmla="#ppt_w*sin(2.5*pi*$)">
                                          <p:val>
                                            <p:fltVal val="0"/>
                                          </p:val>
                                        </p:tav>
                                        <p:tav tm="100000">
                                          <p:val>
                                            <p:fltVal val="1"/>
                                          </p:val>
                                        </p:tav>
                                      </p:tavLst>
                                    </p:anim>
                                    <p:anim calcmode="lin" valueType="num">
                                      <p:cBhvr>
                                        <p:cTn id="23" dur="2000" fill="hold"/>
                                        <p:tgtEl>
                                          <p:spTgt spid="2">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79056912-CF82-E5AD-9FF1-F6B582580AA1}"/>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4AA3F2F0-CF95-469D-01AC-1CC5FBB683CF}"/>
              </a:ext>
            </a:extLst>
          </p:cNvPr>
          <p:cNvPicPr>
            <a:picLocks noGrp="1" noRot="1" noChangeAspect="1" noMove="1" noResize="1" noEditPoints="1" noAdjustHandles="1" noChangeArrowheads="1" noChangeShapeType="1" noCrop="1"/>
          </p:cNvPicPr>
          <p:nvPr/>
        </p:nvPicPr>
        <p:blipFill rotWithShape="1">
          <a:blip r:embed="rId3">
            <a:alphaModFix amt="5000"/>
            <a:extLst>
              <a:ext uri="{28A0092B-C50C-407E-A947-70E740481C1C}">
                <a14:useLocalDpi xmlns:a14="http://schemas.microsoft.com/office/drawing/2010/main" val="0"/>
              </a:ext>
            </a:extLst>
          </a:blip>
          <a:srcRect t="16098"/>
          <a:stretch>
            <a:fillRect/>
          </a:stretch>
        </p:blipFill>
        <p:spPr bwMode="auto">
          <a:xfrm>
            <a:off x="-19050" y="46947"/>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4CE7A3-159C-D6D9-DE14-A10F73078248}"/>
              </a:ext>
            </a:extLst>
          </p:cNvPr>
          <p:cNvSpPr txBox="1"/>
          <p:nvPr/>
        </p:nvSpPr>
        <p:spPr>
          <a:xfrm>
            <a:off x="19050" y="491684"/>
            <a:ext cx="8332862" cy="3483198"/>
          </a:xfrm>
          <a:prstGeom prst="rect">
            <a:avLst/>
          </a:prstGeom>
        </p:spPr>
        <p:txBody>
          <a:bodyPr wrap="square" lIns="0" tIns="0" rIns="0" bIns="0" rtlCol="0" anchor="t">
            <a:spAutoFit/>
          </a:bodyPr>
          <a:lstStyle/>
          <a:p>
            <a:pPr algn="ctr">
              <a:lnSpc>
                <a:spcPts val="14400"/>
              </a:lnSpc>
            </a:pPr>
            <a:r>
              <a:rPr lang="en-US" sz="9000" b="1" spc="-240" dirty="0">
                <a:solidFill>
                  <a:srgbClr val="FFFFFF"/>
                </a:solidFill>
                <a:latin typeface="Century Gothic" panose="020B0502020202020204" pitchFamily="34" charset="0"/>
                <a:ea typeface="Century Gothic Paneuropean Bold"/>
                <a:cs typeface="Century Gothic Paneuropean Bold"/>
                <a:sym typeface="Century Gothic Paneuropean Bold"/>
              </a:rPr>
              <a:t>Comfort Zone</a:t>
            </a:r>
          </a:p>
          <a:p>
            <a:pPr algn="ctr">
              <a:lnSpc>
                <a:spcPts val="14400"/>
              </a:lnSpc>
            </a:pPr>
            <a:r>
              <a:rPr lang="en-US" sz="9000" b="1" spc="-240" dirty="0">
                <a:solidFill>
                  <a:srgbClr val="FFFFFF"/>
                </a:solidFill>
                <a:latin typeface="Century Gothic" panose="020B0502020202020204" pitchFamily="34" charset="0"/>
                <a:ea typeface="Century Gothic Paneuropean Bold"/>
                <a:cs typeface="Century Gothic Paneuropean Bold"/>
                <a:sym typeface="Century Gothic Paneuropean Bold"/>
              </a:rPr>
              <a:t>to</a:t>
            </a:r>
          </a:p>
        </p:txBody>
      </p:sp>
      <p:sp>
        <p:nvSpPr>
          <p:cNvPr id="6" name="TextBox 3">
            <a:extLst>
              <a:ext uri="{FF2B5EF4-FFF2-40B4-BE49-F238E27FC236}">
                <a16:creationId xmlns:a16="http://schemas.microsoft.com/office/drawing/2014/main" id="{A1898D4F-ECA6-900E-B17C-8F39A3C19C41}"/>
              </a:ext>
            </a:extLst>
          </p:cNvPr>
          <p:cNvSpPr txBox="1"/>
          <p:nvPr/>
        </p:nvSpPr>
        <p:spPr>
          <a:xfrm>
            <a:off x="-262235" y="3754072"/>
            <a:ext cx="8370962" cy="1635319"/>
          </a:xfrm>
          <a:prstGeom prst="rect">
            <a:avLst/>
          </a:prstGeom>
        </p:spPr>
        <p:txBody>
          <a:bodyPr wrap="square" lIns="0" tIns="0" rIns="0" bIns="0" rtlCol="0" anchor="t">
            <a:spAutoFit/>
          </a:bodyPr>
          <a:lstStyle/>
          <a:p>
            <a:pPr algn="ctr">
              <a:lnSpc>
                <a:spcPts val="14400"/>
              </a:lnSpc>
            </a:pPr>
            <a:r>
              <a:rPr lang="en-US" sz="9000" spc="-240" dirty="0">
                <a:solidFill>
                  <a:srgbClr val="36ACF5"/>
                </a:solidFill>
                <a:latin typeface="Century Gothic" panose="020B0502020202020204" pitchFamily="34" charset="0"/>
                <a:ea typeface="Century Gothic Paneuropean Bold"/>
                <a:cs typeface="Century Gothic Paneuropean Bold"/>
                <a:sym typeface="Century Gothic Paneuropean Bold"/>
              </a:rPr>
              <a:t>Growth Zone</a:t>
            </a:r>
          </a:p>
        </p:txBody>
      </p:sp>
      <p:sp>
        <p:nvSpPr>
          <p:cNvPr id="7" name="Freeform 2">
            <a:extLst>
              <a:ext uri="{FF2B5EF4-FFF2-40B4-BE49-F238E27FC236}">
                <a16:creationId xmlns:a16="http://schemas.microsoft.com/office/drawing/2014/main" id="{C4CFEEDC-E19F-8516-485A-A39CBA212CF1}"/>
              </a:ext>
            </a:extLst>
          </p:cNvPr>
          <p:cNvSpPr/>
          <p:nvPr/>
        </p:nvSpPr>
        <p:spPr>
          <a:xfrm>
            <a:off x="215008" y="9029390"/>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dirty="0"/>
          </a:p>
        </p:txBody>
      </p:sp>
      <p:pic>
        <p:nvPicPr>
          <p:cNvPr id="5" name="Picture 4" descr="A diagram of a comfort zone&#10;&#10;AI-generated content may be incorrect.">
            <a:extLst>
              <a:ext uri="{FF2B5EF4-FFF2-40B4-BE49-F238E27FC236}">
                <a16:creationId xmlns:a16="http://schemas.microsoft.com/office/drawing/2014/main" id="{6D455C5D-A640-3448-0897-26B7925F71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1912" y="751012"/>
            <a:ext cx="9696961" cy="9276759"/>
          </a:xfrm>
          <a:prstGeom prst="rect">
            <a:avLst/>
          </a:prstGeom>
        </p:spPr>
      </p:pic>
    </p:spTree>
    <p:extLst>
      <p:ext uri="{BB962C8B-B14F-4D97-AF65-F5344CB8AC3E}">
        <p14:creationId xmlns:p14="http://schemas.microsoft.com/office/powerpoint/2010/main" val="2364416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1AD7C1C0-3492-C829-BEC3-967C57E50BC6}"/>
            </a:ext>
          </a:extLst>
        </p:cNvPr>
        <p:cNvGrpSpPr/>
        <p:nvPr/>
      </p:nvGrpSpPr>
      <p:grpSpPr>
        <a:xfrm>
          <a:off x="0" y="0"/>
          <a:ext cx="0" cy="0"/>
          <a:chOff x="0" y="0"/>
          <a:chExt cx="0" cy="0"/>
        </a:xfrm>
      </p:grpSpPr>
      <p:pic>
        <p:nvPicPr>
          <p:cNvPr id="1026" name="Picture 2" descr="Grandmother and daughter bonding">
            <a:extLst>
              <a:ext uri="{FF2B5EF4-FFF2-40B4-BE49-F238E27FC236}">
                <a16:creationId xmlns:a16="http://schemas.microsoft.com/office/drawing/2014/main" id="{FE3F0275-F62B-69DA-C181-B7F9853BB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810" r="23810"/>
          <a:stretch/>
        </p:blipFill>
        <p:spPr bwMode="auto">
          <a:xfrm>
            <a:off x="10744200" y="-10026"/>
            <a:ext cx="80772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A8E1141B-4CAF-2482-B609-B8662570C1B6}"/>
              </a:ext>
            </a:extLst>
          </p:cNvPr>
          <p:cNvSpPr txBox="1"/>
          <p:nvPr/>
        </p:nvSpPr>
        <p:spPr>
          <a:xfrm>
            <a:off x="840208" y="341179"/>
            <a:ext cx="7008392" cy="1107804"/>
          </a:xfrm>
          <a:prstGeom prst="rect">
            <a:avLst/>
          </a:prstGeom>
        </p:spPr>
        <p:txBody>
          <a:bodyPr wrap="square" lIns="0" tIns="0" rIns="0" bIns="0" rtlCol="0" anchor="t">
            <a:spAutoFit/>
          </a:bodyPr>
          <a:lstStyle/>
          <a:p>
            <a:pPr marL="0" lvl="0" indent="0">
              <a:lnSpc>
                <a:spcPts val="9600"/>
              </a:lnSpc>
            </a:pPr>
            <a:r>
              <a:rPr lang="en-GB" sz="6600" b="1" dirty="0">
                <a:solidFill>
                  <a:schemeClr val="bg1"/>
                </a:solidFill>
                <a:latin typeface="Century Gothic" panose="020B0502020202020204" pitchFamily="34" charset="0"/>
                <a:ea typeface="Century Gothic Paneuropean"/>
                <a:cs typeface="Century Gothic Paneuropean"/>
                <a:sym typeface="Century Gothic Paneuropean"/>
              </a:rPr>
              <a:t>Comfort Zone</a:t>
            </a:r>
            <a:endParaRPr lang="en-US" sz="6600" b="1" u="none" dirty="0">
              <a:solidFill>
                <a:schemeClr val="bg1"/>
              </a:solidFill>
              <a:latin typeface="Century Gothic" panose="020B0502020202020204" pitchFamily="34" charset="0"/>
              <a:ea typeface="Century Gothic Paneuropean"/>
              <a:cs typeface="Century Gothic Paneuropean"/>
              <a:sym typeface="Century Gothic Paneuropean"/>
            </a:endParaRPr>
          </a:p>
        </p:txBody>
      </p:sp>
      <p:sp>
        <p:nvSpPr>
          <p:cNvPr id="6" name="TextBox 6">
            <a:extLst>
              <a:ext uri="{FF2B5EF4-FFF2-40B4-BE49-F238E27FC236}">
                <a16:creationId xmlns:a16="http://schemas.microsoft.com/office/drawing/2014/main" id="{5B0A6550-DE96-3325-D8A6-B69787E66F25}"/>
              </a:ext>
            </a:extLst>
          </p:cNvPr>
          <p:cNvSpPr txBox="1"/>
          <p:nvPr/>
        </p:nvSpPr>
        <p:spPr>
          <a:xfrm>
            <a:off x="820063" y="1599029"/>
            <a:ext cx="9904176" cy="677108"/>
          </a:xfrm>
          <a:prstGeom prst="rect">
            <a:avLst/>
          </a:prstGeom>
        </p:spPr>
        <p:txBody>
          <a:bodyPr wrap="square" lIns="0" tIns="0" rIns="0" bIns="0" rtlCol="0" anchor="t">
            <a:spAutoFit/>
          </a:bodyPr>
          <a:lstStyle/>
          <a:p>
            <a:pPr lvl="0"/>
            <a:r>
              <a:rPr lang="en-GB" sz="4400" b="1" dirty="0">
                <a:solidFill>
                  <a:srgbClr val="36ACF5"/>
                </a:solidFill>
                <a:latin typeface="Century Gothic" panose="020B0502020202020204" pitchFamily="34" charset="0"/>
              </a:rPr>
              <a:t>Familiar actions in familiar situations</a:t>
            </a:r>
            <a:endParaRPr lang="en-US" sz="4400" b="1" dirty="0">
              <a:solidFill>
                <a:schemeClr val="bg1"/>
              </a:solidFill>
              <a:latin typeface="Century Gothic" panose="020B0502020202020204" pitchFamily="34" charset="0"/>
            </a:endParaRPr>
          </a:p>
        </p:txBody>
      </p:sp>
      <p:grpSp>
        <p:nvGrpSpPr>
          <p:cNvPr id="13" name="Group 2">
            <a:extLst>
              <a:ext uri="{FF2B5EF4-FFF2-40B4-BE49-F238E27FC236}">
                <a16:creationId xmlns:a16="http://schemas.microsoft.com/office/drawing/2014/main" id="{ACB5C27A-1235-68FB-9A0A-4DE153A15C6D}"/>
              </a:ext>
            </a:extLst>
          </p:cNvPr>
          <p:cNvGrpSpPr>
            <a:grpSpLocks noChangeAspect="1"/>
          </p:cNvGrpSpPr>
          <p:nvPr/>
        </p:nvGrpSpPr>
        <p:grpSpPr>
          <a:xfrm>
            <a:off x="1350096" y="2605407"/>
            <a:ext cx="325921" cy="325921"/>
            <a:chOff x="0" y="0"/>
            <a:chExt cx="6355080" cy="6355080"/>
          </a:xfrm>
          <a:solidFill>
            <a:srgbClr val="36ACF5"/>
          </a:solidFill>
        </p:grpSpPr>
        <p:sp>
          <p:nvSpPr>
            <p:cNvPr id="14" name="Freeform 3">
              <a:extLst>
                <a:ext uri="{FF2B5EF4-FFF2-40B4-BE49-F238E27FC236}">
                  <a16:creationId xmlns:a16="http://schemas.microsoft.com/office/drawing/2014/main" id="{56B97F3B-8FB8-1BDE-A8CA-9B71FE525F33}"/>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dirty="0"/>
            </a:p>
          </p:txBody>
        </p:sp>
      </p:grpSp>
      <p:sp>
        <p:nvSpPr>
          <p:cNvPr id="19" name="Arrow: Pentagon 18">
            <a:extLst>
              <a:ext uri="{FF2B5EF4-FFF2-40B4-BE49-F238E27FC236}">
                <a16:creationId xmlns:a16="http://schemas.microsoft.com/office/drawing/2014/main" id="{2104EE58-E890-61D1-18EC-BA48401DD161}"/>
              </a:ext>
            </a:extLst>
          </p:cNvPr>
          <p:cNvSpPr/>
          <p:nvPr/>
        </p:nvSpPr>
        <p:spPr>
          <a:xfrm>
            <a:off x="14858999" y="-16042"/>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0" name="Freeform 2">
            <a:extLst>
              <a:ext uri="{FF2B5EF4-FFF2-40B4-BE49-F238E27FC236}">
                <a16:creationId xmlns:a16="http://schemas.microsoft.com/office/drawing/2014/main" id="{DCD7154D-A0C4-9AB3-4156-DD7F79270FA6}"/>
              </a:ext>
            </a:extLst>
          </p:cNvPr>
          <p:cNvSpPr/>
          <p:nvPr/>
        </p:nvSpPr>
        <p:spPr>
          <a:xfrm>
            <a:off x="15087600" y="10795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dirty="0"/>
          </a:p>
        </p:txBody>
      </p:sp>
      <p:sp>
        <p:nvSpPr>
          <p:cNvPr id="21" name="TextBox 6">
            <a:extLst>
              <a:ext uri="{FF2B5EF4-FFF2-40B4-BE49-F238E27FC236}">
                <a16:creationId xmlns:a16="http://schemas.microsoft.com/office/drawing/2014/main" id="{8BA1B319-1061-65B4-93CC-330933EE26F6}"/>
              </a:ext>
            </a:extLst>
          </p:cNvPr>
          <p:cNvSpPr txBox="1"/>
          <p:nvPr/>
        </p:nvSpPr>
        <p:spPr>
          <a:xfrm>
            <a:off x="2471084" y="2335188"/>
            <a:ext cx="7478049" cy="1723549"/>
          </a:xfrm>
          <a:prstGeom prst="rect">
            <a:avLst/>
          </a:prstGeom>
        </p:spPr>
        <p:txBody>
          <a:bodyPr wrap="square" lIns="0" tIns="0" rIns="0" bIns="0" rtlCol="0" anchor="t">
            <a:spAutoFit/>
          </a:bodyPr>
          <a:lstStyle/>
          <a:p>
            <a:pPr lvl="0"/>
            <a:r>
              <a:rPr lang="en-GB" sz="2800" b="1" i="1" u="sng" dirty="0">
                <a:solidFill>
                  <a:schemeClr val="bg1"/>
                </a:solidFill>
                <a:latin typeface="Century Gothic" panose="020B0502020202020204" pitchFamily="34" charset="0"/>
              </a:rPr>
              <a:t>What is this zone?</a:t>
            </a:r>
          </a:p>
          <a:p>
            <a:pPr lvl="0"/>
            <a:r>
              <a:rPr lang="en-GB" sz="2800" b="1" dirty="0">
                <a:solidFill>
                  <a:schemeClr val="bg1"/>
                </a:solidFill>
                <a:latin typeface="Century Gothic" panose="020B0502020202020204" pitchFamily="34" charset="0"/>
              </a:rPr>
              <a:t>A state where things feel safe, predictable, and controlled. There is little uncertainty but also limited growth.</a:t>
            </a:r>
            <a:endParaRPr lang="en-US" sz="2800" dirty="0">
              <a:solidFill>
                <a:schemeClr val="bg1"/>
              </a:solidFill>
              <a:latin typeface="Century Gothic" panose="020B0502020202020204" pitchFamily="34" charset="0"/>
            </a:endParaRPr>
          </a:p>
        </p:txBody>
      </p:sp>
      <p:sp>
        <p:nvSpPr>
          <p:cNvPr id="28" name="TextBox 6">
            <a:extLst>
              <a:ext uri="{FF2B5EF4-FFF2-40B4-BE49-F238E27FC236}">
                <a16:creationId xmlns:a16="http://schemas.microsoft.com/office/drawing/2014/main" id="{91CFFF97-1ADC-2B5A-2701-8E02461715CB}"/>
              </a:ext>
            </a:extLst>
          </p:cNvPr>
          <p:cNvSpPr txBox="1"/>
          <p:nvPr/>
        </p:nvSpPr>
        <p:spPr>
          <a:xfrm>
            <a:off x="2471084" y="4359538"/>
            <a:ext cx="7753036" cy="3016210"/>
          </a:xfrm>
          <a:prstGeom prst="rect">
            <a:avLst/>
          </a:prstGeom>
        </p:spPr>
        <p:txBody>
          <a:bodyPr wrap="square" lIns="0" tIns="0" rIns="0" bIns="0" rtlCol="0" anchor="t">
            <a:spAutoFit/>
          </a:bodyPr>
          <a:lstStyle/>
          <a:p>
            <a:pPr lvl="0"/>
            <a:r>
              <a:rPr lang="en-GB" sz="2800" b="1" u="sng" dirty="0">
                <a:solidFill>
                  <a:schemeClr val="bg1"/>
                </a:solidFill>
                <a:latin typeface="Century Gothic" panose="020B0502020202020204" pitchFamily="34" charset="0"/>
              </a:rPr>
              <a:t>As a Business</a:t>
            </a:r>
          </a:p>
          <a:p>
            <a:pPr lvl="0"/>
            <a:r>
              <a:rPr lang="en-GB" sz="2800" b="1" i="1" dirty="0">
                <a:solidFill>
                  <a:schemeClr val="bg1"/>
                </a:solidFill>
                <a:latin typeface="Century Gothic" panose="020B0502020202020204" pitchFamily="34" charset="0"/>
              </a:rPr>
              <a:t>The business runs on routines that work, but innovation and growth are minimal.</a:t>
            </a:r>
          </a:p>
          <a:p>
            <a:pPr marL="457200" lvl="0" indent="-457200">
              <a:buFont typeface="Wingdings" panose="05000000000000000000" pitchFamily="2" charset="2"/>
              <a:buChar char="Ø"/>
            </a:pPr>
            <a:r>
              <a:rPr lang="en-GB" sz="2800" i="1" dirty="0">
                <a:solidFill>
                  <a:schemeClr val="bg1"/>
                </a:solidFill>
                <a:latin typeface="Century Gothic" panose="020B0502020202020204" pitchFamily="34" charset="0"/>
              </a:rPr>
              <a:t>Delivering the same services to the same customers</a:t>
            </a:r>
          </a:p>
          <a:p>
            <a:pPr marL="457200" lvl="0" indent="-457200">
              <a:buFont typeface="Wingdings" panose="05000000000000000000" pitchFamily="2" charset="2"/>
              <a:buChar char="Ø"/>
            </a:pPr>
            <a:r>
              <a:rPr lang="en-GB" sz="2800" i="1" dirty="0">
                <a:solidFill>
                  <a:schemeClr val="bg1"/>
                </a:solidFill>
                <a:latin typeface="Century Gothic" panose="020B0502020202020204" pitchFamily="34" charset="0"/>
              </a:rPr>
              <a:t>Relying only on word of mouth marketing</a:t>
            </a:r>
          </a:p>
          <a:p>
            <a:pPr marL="457200" lvl="0" indent="-457200">
              <a:buFont typeface="Arial" panose="020B0604020202020204" pitchFamily="34" charset="0"/>
              <a:buChar char="•"/>
            </a:pPr>
            <a:endParaRPr lang="en-US" sz="2800" i="1" dirty="0">
              <a:solidFill>
                <a:schemeClr val="bg1"/>
              </a:solidFill>
              <a:latin typeface="Century Gothic" panose="020B0502020202020204" pitchFamily="34" charset="0"/>
            </a:endParaRPr>
          </a:p>
        </p:txBody>
      </p:sp>
      <p:sp>
        <p:nvSpPr>
          <p:cNvPr id="33" name="TextBox 6">
            <a:extLst>
              <a:ext uri="{FF2B5EF4-FFF2-40B4-BE49-F238E27FC236}">
                <a16:creationId xmlns:a16="http://schemas.microsoft.com/office/drawing/2014/main" id="{55212B9E-CEFA-BF5F-1A2E-65A6A48719DD}"/>
              </a:ext>
            </a:extLst>
          </p:cNvPr>
          <p:cNvSpPr txBox="1"/>
          <p:nvPr/>
        </p:nvSpPr>
        <p:spPr>
          <a:xfrm>
            <a:off x="2530047" y="7231732"/>
            <a:ext cx="7478049" cy="1292662"/>
          </a:xfrm>
          <a:prstGeom prst="rect">
            <a:avLst/>
          </a:prstGeom>
        </p:spPr>
        <p:txBody>
          <a:bodyPr wrap="square" lIns="0" tIns="0" rIns="0" bIns="0" rtlCol="0" anchor="t">
            <a:spAutoFit/>
          </a:bodyPr>
          <a:lstStyle/>
          <a:p>
            <a:pPr lvl="0"/>
            <a:r>
              <a:rPr lang="en-GB" sz="2800" b="1" i="1" u="sng" dirty="0">
                <a:solidFill>
                  <a:schemeClr val="bg1"/>
                </a:solidFill>
                <a:latin typeface="Century Gothic" panose="020B0502020202020204" pitchFamily="34" charset="0"/>
              </a:rPr>
              <a:t>How we transition to the next phase</a:t>
            </a:r>
          </a:p>
          <a:p>
            <a:pPr lvl="0"/>
            <a:r>
              <a:rPr lang="en-GB" sz="2800" b="1" dirty="0">
                <a:solidFill>
                  <a:schemeClr val="bg1"/>
                </a:solidFill>
                <a:latin typeface="Century Gothic" panose="020B0502020202020204" pitchFamily="34" charset="0"/>
              </a:rPr>
              <a:t>you know what you’re supposed to do, now plan to take action</a:t>
            </a:r>
            <a:endParaRPr lang="en-US" sz="2800" dirty="0">
              <a:solidFill>
                <a:schemeClr val="bg1"/>
              </a:solidFill>
              <a:latin typeface="Century Gothic" panose="020B0502020202020204" pitchFamily="34" charset="0"/>
            </a:endParaRPr>
          </a:p>
        </p:txBody>
      </p:sp>
      <p:grpSp>
        <p:nvGrpSpPr>
          <p:cNvPr id="2" name="Group 2">
            <a:extLst>
              <a:ext uri="{FF2B5EF4-FFF2-40B4-BE49-F238E27FC236}">
                <a16:creationId xmlns:a16="http://schemas.microsoft.com/office/drawing/2014/main" id="{09A77DEF-4EAC-2ED4-AD74-EE74BC9D9278}"/>
              </a:ext>
            </a:extLst>
          </p:cNvPr>
          <p:cNvGrpSpPr>
            <a:grpSpLocks noChangeAspect="1"/>
          </p:cNvGrpSpPr>
          <p:nvPr/>
        </p:nvGrpSpPr>
        <p:grpSpPr>
          <a:xfrm>
            <a:off x="1347215" y="4627465"/>
            <a:ext cx="325921" cy="325921"/>
            <a:chOff x="0" y="0"/>
            <a:chExt cx="6355080" cy="6355080"/>
          </a:xfrm>
          <a:solidFill>
            <a:srgbClr val="36ACF5"/>
          </a:solidFill>
        </p:grpSpPr>
        <p:sp>
          <p:nvSpPr>
            <p:cNvPr id="3" name="Freeform 3">
              <a:extLst>
                <a:ext uri="{FF2B5EF4-FFF2-40B4-BE49-F238E27FC236}">
                  <a16:creationId xmlns:a16="http://schemas.microsoft.com/office/drawing/2014/main" id="{1BD8282E-E2BF-35EC-D10D-BF946D8D92BE}"/>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dirty="0"/>
            </a:p>
          </p:txBody>
        </p:sp>
      </p:grpSp>
      <p:grpSp>
        <p:nvGrpSpPr>
          <p:cNvPr id="8" name="Group 2">
            <a:extLst>
              <a:ext uri="{FF2B5EF4-FFF2-40B4-BE49-F238E27FC236}">
                <a16:creationId xmlns:a16="http://schemas.microsoft.com/office/drawing/2014/main" id="{EA6C1060-4E79-9E17-ED60-98377FB55BE1}"/>
              </a:ext>
            </a:extLst>
          </p:cNvPr>
          <p:cNvGrpSpPr>
            <a:grpSpLocks noChangeAspect="1"/>
          </p:cNvGrpSpPr>
          <p:nvPr/>
        </p:nvGrpSpPr>
        <p:grpSpPr>
          <a:xfrm>
            <a:off x="1347213" y="7499659"/>
            <a:ext cx="325921" cy="325921"/>
            <a:chOff x="0" y="0"/>
            <a:chExt cx="6355080" cy="6355080"/>
          </a:xfrm>
          <a:solidFill>
            <a:srgbClr val="36ACF5"/>
          </a:solidFill>
        </p:grpSpPr>
        <p:sp>
          <p:nvSpPr>
            <p:cNvPr id="9" name="Freeform 3">
              <a:extLst>
                <a:ext uri="{FF2B5EF4-FFF2-40B4-BE49-F238E27FC236}">
                  <a16:creationId xmlns:a16="http://schemas.microsoft.com/office/drawing/2014/main" id="{A5C0794A-BADD-96A7-008B-B7A68FE22DCC}"/>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dirty="0"/>
            </a:p>
          </p:txBody>
        </p:sp>
      </p:grpSp>
      <p:sp>
        <p:nvSpPr>
          <p:cNvPr id="10" name="TextBox 6">
            <a:extLst>
              <a:ext uri="{FF2B5EF4-FFF2-40B4-BE49-F238E27FC236}">
                <a16:creationId xmlns:a16="http://schemas.microsoft.com/office/drawing/2014/main" id="{224DD925-16EF-3961-FA51-F5B9053277C9}"/>
              </a:ext>
            </a:extLst>
          </p:cNvPr>
          <p:cNvSpPr txBox="1"/>
          <p:nvPr/>
        </p:nvSpPr>
        <p:spPr>
          <a:xfrm>
            <a:off x="2499214" y="8579962"/>
            <a:ext cx="7478049" cy="1292662"/>
          </a:xfrm>
          <a:prstGeom prst="rect">
            <a:avLst/>
          </a:prstGeom>
        </p:spPr>
        <p:txBody>
          <a:bodyPr wrap="square" lIns="0" tIns="0" rIns="0" bIns="0" rtlCol="0" anchor="t">
            <a:spAutoFit/>
          </a:bodyPr>
          <a:lstStyle/>
          <a:p>
            <a:pPr lvl="0"/>
            <a:r>
              <a:rPr lang="en-GB" sz="2800" b="1" i="1" u="sng" dirty="0">
                <a:solidFill>
                  <a:schemeClr val="bg1"/>
                </a:solidFill>
                <a:latin typeface="Century Gothic" panose="020B0502020202020204" pitchFamily="34" charset="0"/>
              </a:rPr>
              <a:t>Why we transition to the next phase?</a:t>
            </a:r>
          </a:p>
          <a:p>
            <a:pPr lvl="0"/>
            <a:r>
              <a:rPr lang="en-GB" sz="2800" b="1" dirty="0">
                <a:solidFill>
                  <a:schemeClr val="bg1"/>
                </a:solidFill>
                <a:latin typeface="Century Gothic" panose="020B0502020202020204" pitchFamily="34" charset="0"/>
              </a:rPr>
              <a:t>It creates awareness that comfort has limits and that growth requires change.</a:t>
            </a:r>
            <a:endParaRPr lang="en-US" sz="2800" dirty="0">
              <a:solidFill>
                <a:schemeClr val="bg1"/>
              </a:solidFill>
              <a:latin typeface="Century Gothic" panose="020B0502020202020204" pitchFamily="34" charset="0"/>
            </a:endParaRPr>
          </a:p>
        </p:txBody>
      </p:sp>
      <p:grpSp>
        <p:nvGrpSpPr>
          <p:cNvPr id="11" name="Group 2">
            <a:extLst>
              <a:ext uri="{FF2B5EF4-FFF2-40B4-BE49-F238E27FC236}">
                <a16:creationId xmlns:a16="http://schemas.microsoft.com/office/drawing/2014/main" id="{79D3B9B3-1776-E76A-2146-23FBD24A331A}"/>
              </a:ext>
            </a:extLst>
          </p:cNvPr>
          <p:cNvGrpSpPr>
            <a:grpSpLocks noChangeAspect="1"/>
          </p:cNvGrpSpPr>
          <p:nvPr/>
        </p:nvGrpSpPr>
        <p:grpSpPr>
          <a:xfrm>
            <a:off x="1316380" y="8847889"/>
            <a:ext cx="325921" cy="325921"/>
            <a:chOff x="0" y="0"/>
            <a:chExt cx="6355080" cy="6355080"/>
          </a:xfrm>
          <a:solidFill>
            <a:srgbClr val="36ACF5"/>
          </a:solidFill>
        </p:grpSpPr>
        <p:sp>
          <p:nvSpPr>
            <p:cNvPr id="12" name="Freeform 3">
              <a:extLst>
                <a:ext uri="{FF2B5EF4-FFF2-40B4-BE49-F238E27FC236}">
                  <a16:creationId xmlns:a16="http://schemas.microsoft.com/office/drawing/2014/main" id="{0054152C-0EAA-556C-D82F-9497FA810BDA}"/>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dirty="0"/>
            </a:p>
          </p:txBody>
        </p:sp>
      </p:grpSp>
    </p:spTree>
    <p:extLst>
      <p:ext uri="{BB962C8B-B14F-4D97-AF65-F5344CB8AC3E}">
        <p14:creationId xmlns:p14="http://schemas.microsoft.com/office/powerpoint/2010/main" val="339027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3"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307476" y="431801"/>
            <a:ext cx="4812632" cy="411480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3"/>
          <p:cNvSpPr txBox="1"/>
          <p:nvPr/>
        </p:nvSpPr>
        <p:spPr>
          <a:xfrm>
            <a:off x="5966020" y="1963102"/>
            <a:ext cx="12312883" cy="1052197"/>
          </a:xfrm>
          <a:prstGeom prst="rect">
            <a:avLst/>
          </a:prstGeom>
        </p:spPr>
        <p:txBody>
          <a:bodyPr wrap="square" lIns="0" tIns="0" rIns="0" bIns="0" rtlCol="0" anchor="t">
            <a:spAutoFit/>
          </a:bodyPr>
          <a:lstStyle/>
          <a:p>
            <a:pPr marL="0" marR="0" lvl="0" indent="0" algn="l" defTabSz="914400" rtl="0" eaLnBrk="1" fontAlgn="auto" latinLnBrk="0" hangingPunct="1">
              <a:lnSpc>
                <a:spcPts val="8679"/>
              </a:lnSpc>
              <a:spcBef>
                <a:spcPts val="0"/>
              </a:spcBef>
              <a:spcAft>
                <a:spcPts val="0"/>
              </a:spcAft>
              <a:buClrTx/>
              <a:buSzTx/>
              <a:buFontTx/>
              <a:buNone/>
              <a:tabLst/>
              <a:defRPr/>
            </a:pPr>
            <a:r>
              <a:rPr kumimoji="0" lang="en-US" sz="6199" b="0" i="0" u="none" strike="noStrike" kern="1200" cap="none" spc="60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Activity</a:t>
            </a:r>
          </a:p>
        </p:txBody>
      </p:sp>
      <p:sp>
        <p:nvSpPr>
          <p:cNvPr id="4" name="Freeform 4"/>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3">
            <a:extLst>
              <a:ext uri="{FF2B5EF4-FFF2-40B4-BE49-F238E27FC236}">
                <a16:creationId xmlns:a16="http://schemas.microsoft.com/office/drawing/2014/main" id="{1585C22D-B724-8BF9-D0AF-09093139E750}"/>
              </a:ext>
            </a:extLst>
          </p:cNvPr>
          <p:cNvSpPr txBox="1"/>
          <p:nvPr/>
        </p:nvSpPr>
        <p:spPr>
          <a:xfrm>
            <a:off x="5945307" y="3251198"/>
            <a:ext cx="12312883" cy="1107996"/>
          </a:xfrm>
          <a:prstGeom prst="rect">
            <a:avLst/>
          </a:prstGeom>
        </p:spPr>
        <p:txBody>
          <a:bodyPr wrap="square" lIns="0" tIns="0" rIns="0" bIns="0" rtlCol="0" anchor="t">
            <a:spAutoFit/>
          </a:bodyPr>
          <a:lstStyle/>
          <a:p>
            <a:pPr lvl="0"/>
            <a:r>
              <a:rPr kumimoji="0" lang="en-US" sz="3600" b="0" i="0" u="none" strike="noStrike" kern="1200" cap="none"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How would you define:</a:t>
            </a:r>
          </a:p>
          <a:p>
            <a:pPr lvl="0"/>
            <a:r>
              <a:rPr kumimoji="0" lang="en-US" sz="3600" b="0" i="0" u="none" strike="noStrike" kern="1200" cap="none"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 “Business Growth” and “Business Diversification”?</a:t>
            </a:r>
          </a:p>
        </p:txBody>
      </p:sp>
      <p:sp>
        <p:nvSpPr>
          <p:cNvPr id="8" name="TextBox 3">
            <a:extLst>
              <a:ext uri="{FF2B5EF4-FFF2-40B4-BE49-F238E27FC236}">
                <a16:creationId xmlns:a16="http://schemas.microsoft.com/office/drawing/2014/main" id="{B60134F2-C446-3A9E-3108-9024FC14CC03}"/>
              </a:ext>
            </a:extLst>
          </p:cNvPr>
          <p:cNvSpPr txBox="1"/>
          <p:nvPr/>
        </p:nvSpPr>
        <p:spPr>
          <a:xfrm>
            <a:off x="5945306" y="4965199"/>
            <a:ext cx="12312883" cy="553998"/>
          </a:xfrm>
          <a:prstGeom prst="rect">
            <a:avLst/>
          </a:prstGeom>
        </p:spPr>
        <p:txBody>
          <a:bodyPr wrap="square" lIns="0" tIns="0" rIns="0" bIns="0" rtlCol="0" anchor="t">
            <a:spAutoFit/>
          </a:bodyPr>
          <a:lstStyle/>
          <a:p>
            <a:pPr lvl="0"/>
            <a:r>
              <a:rPr lang="en-GB" sz="3600" dirty="0">
                <a:solidFill>
                  <a:srgbClr val="FFFFFF"/>
                </a:solidFill>
                <a:latin typeface="Century Gothic" panose="020B0502020202020204" pitchFamily="34" charset="0"/>
                <a:ea typeface="Century Gothic Paneuropean"/>
                <a:cs typeface="Century Gothic Paneuropean"/>
                <a:sym typeface="Century Gothic Paneuropean"/>
              </a:rPr>
              <a:t>Place at least one for each definition on the board?</a:t>
            </a:r>
            <a:endParaRPr kumimoji="0" lang="en-US" sz="3600" b="0" i="0" u="none" strike="noStrike" kern="1200" cap="none"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endParaRPr>
          </a:p>
        </p:txBody>
      </p:sp>
      <p:sp>
        <p:nvSpPr>
          <p:cNvPr id="9" name="TextBox 3">
            <a:extLst>
              <a:ext uri="{FF2B5EF4-FFF2-40B4-BE49-F238E27FC236}">
                <a16:creationId xmlns:a16="http://schemas.microsoft.com/office/drawing/2014/main" id="{6D052A8D-5F0E-A600-E542-6A2732C43D15}"/>
              </a:ext>
            </a:extLst>
          </p:cNvPr>
          <p:cNvSpPr txBox="1"/>
          <p:nvPr/>
        </p:nvSpPr>
        <p:spPr>
          <a:xfrm rot="786070">
            <a:off x="8245482" y="6246242"/>
            <a:ext cx="1555119" cy="738664"/>
          </a:xfrm>
          <a:prstGeom prst="rect">
            <a:avLst/>
          </a:prstGeom>
        </p:spPr>
        <p:txBody>
          <a:bodyPr wrap="square" lIns="0" tIns="0" rIns="0" bIns="0" rtlCol="0" anchor="t">
            <a:spAutoFit/>
          </a:bodyPr>
          <a:lstStyle/>
          <a:p>
            <a:pPr lvl="0"/>
            <a:r>
              <a:rPr lang="en-US" sz="2400" i="1" dirty="0">
                <a:solidFill>
                  <a:srgbClr val="FFFFFF"/>
                </a:solidFill>
                <a:latin typeface="Century Gothic" panose="020B0502020202020204" pitchFamily="34" charset="0"/>
                <a:ea typeface="Century Gothic Paneuropean"/>
                <a:cs typeface="Century Gothic Paneuropean"/>
                <a:sym typeface="Century Gothic Paneuropean"/>
              </a:rPr>
              <a:t>‘Increase my profit’</a:t>
            </a:r>
            <a:endParaRPr kumimoji="0" lang="en-US" sz="2400" b="0" i="1" u="none" strike="noStrike" kern="1200" cap="none"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endParaRPr>
          </a:p>
        </p:txBody>
      </p:sp>
      <p:pic>
        <p:nvPicPr>
          <p:cNvPr id="11" name="Picture 10" descr="Wall covered in sticky notes">
            <a:extLst>
              <a:ext uri="{FF2B5EF4-FFF2-40B4-BE49-F238E27FC236}">
                <a16:creationId xmlns:a16="http://schemas.microsoft.com/office/drawing/2014/main" id="{6269FEC0-F0D9-6125-4BE9-26AF76EAB4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20264" y="5935588"/>
            <a:ext cx="6172200" cy="4114800"/>
          </a:xfrm>
          <a:prstGeom prst="rect">
            <a:avLst/>
          </a:prstGeom>
        </p:spPr>
      </p:pic>
      <p:pic>
        <p:nvPicPr>
          <p:cNvPr id="13" name="Graphic 12" descr="Postit Notes 3 outline">
            <a:extLst>
              <a:ext uri="{FF2B5EF4-FFF2-40B4-BE49-F238E27FC236}">
                <a16:creationId xmlns:a16="http://schemas.microsoft.com/office/drawing/2014/main" id="{63A686C7-C09A-39F6-1EBD-C975E4AA48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982464">
            <a:off x="7573274" y="5485027"/>
            <a:ext cx="2822923" cy="2822923"/>
          </a:xfrm>
          <a:prstGeom prst="rect">
            <a:avLst/>
          </a:prstGeom>
        </p:spPr>
      </p:pic>
      <p:sp>
        <p:nvSpPr>
          <p:cNvPr id="5" name="TextBox 3">
            <a:extLst>
              <a:ext uri="{FF2B5EF4-FFF2-40B4-BE49-F238E27FC236}">
                <a16:creationId xmlns:a16="http://schemas.microsoft.com/office/drawing/2014/main" id="{3CCCE75F-5D24-917F-1AB0-F97B405DA58D}"/>
              </a:ext>
            </a:extLst>
          </p:cNvPr>
          <p:cNvSpPr txBox="1"/>
          <p:nvPr/>
        </p:nvSpPr>
        <p:spPr>
          <a:xfrm>
            <a:off x="5348064" y="8448670"/>
            <a:ext cx="6172200" cy="1723549"/>
          </a:xfrm>
          <a:prstGeom prst="rect">
            <a:avLst/>
          </a:prstGeom>
        </p:spPr>
        <p:txBody>
          <a:bodyPr wrap="square" lIns="0" tIns="0" rIns="0" bIns="0" rtlCol="0" anchor="t">
            <a:spAutoFit/>
          </a:bodyPr>
          <a:lstStyle/>
          <a:p>
            <a:pPr lvl="0"/>
            <a:r>
              <a:rPr lang="en-GB" sz="2800" b="1" dirty="0">
                <a:solidFill>
                  <a:srgbClr val="FFFFFF"/>
                </a:solidFill>
                <a:latin typeface="Century Gothic" panose="020B0502020202020204" pitchFamily="34" charset="0"/>
                <a:ea typeface="Century Gothic Paneuropean"/>
                <a:cs typeface="Century Gothic Paneuropean"/>
                <a:sym typeface="Century Gothic Paneuropean"/>
              </a:rPr>
              <a:t>You have 5/10 minutes to write as many down as you can think of on an individual sticky note</a:t>
            </a:r>
          </a:p>
          <a:p>
            <a:pPr lvl="0"/>
            <a:r>
              <a:rPr kumimoji="0" lang="en-GB" sz="2800" b="1" i="0" u="none" strike="noStrike" kern="1200" cap="none"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Annotate “</a:t>
            </a:r>
            <a:r>
              <a:rPr kumimoji="0" lang="en-GB" sz="2800" b="1" i="0" u="sng" strike="noStrike" kern="1200" cap="none"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BG</a:t>
            </a:r>
            <a:r>
              <a:rPr kumimoji="0" lang="en-GB" sz="2800" b="1" i="0" u="none" strike="noStrike" kern="1200" cap="none"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 &amp; “</a:t>
            </a:r>
            <a:r>
              <a:rPr kumimoji="0" lang="en-GB" sz="2800" b="1" i="0" u="sng" strike="noStrike" kern="1200" cap="none"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BD</a:t>
            </a:r>
            <a:r>
              <a:rPr kumimoji="0" lang="en-GB" sz="2800" b="1" i="0" u="none" strike="noStrike" kern="1200" cap="none"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 at the top</a:t>
            </a:r>
            <a:endParaRPr kumimoji="0" lang="en-US" sz="2800" b="1" i="0" u="none" strike="noStrike" kern="1200" cap="none"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par>
                                <p:cTn id="20" presetID="21" presetClass="entr" presetSubtype="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9"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5729492D-03D0-3A60-A32B-779721C7CE8E}"/>
            </a:ext>
          </a:extLst>
        </p:cNvPr>
        <p:cNvGrpSpPr/>
        <p:nvPr/>
      </p:nvGrpSpPr>
      <p:grpSpPr>
        <a:xfrm>
          <a:off x="0" y="0"/>
          <a:ext cx="0" cy="0"/>
          <a:chOff x="0" y="0"/>
          <a:chExt cx="0" cy="0"/>
        </a:xfrm>
      </p:grpSpPr>
      <p:pic>
        <p:nvPicPr>
          <p:cNvPr id="1026" name="Picture 2" descr="A wood walkway on the beach">
            <a:extLst>
              <a:ext uri="{FF2B5EF4-FFF2-40B4-BE49-F238E27FC236}">
                <a16:creationId xmlns:a16="http://schemas.microsoft.com/office/drawing/2014/main" id="{D6B7A168-5EEC-0BA3-963E-8D423ADDD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873" r="23873"/>
          <a:stretch/>
        </p:blipFill>
        <p:spPr bwMode="auto">
          <a:xfrm>
            <a:off x="10744200" y="-10026"/>
            <a:ext cx="80772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F073BC1C-80B4-A13D-8541-694CE6D60063}"/>
              </a:ext>
            </a:extLst>
          </p:cNvPr>
          <p:cNvSpPr txBox="1"/>
          <p:nvPr/>
        </p:nvSpPr>
        <p:spPr>
          <a:xfrm>
            <a:off x="840208" y="341179"/>
            <a:ext cx="7008392" cy="1107804"/>
          </a:xfrm>
          <a:prstGeom prst="rect">
            <a:avLst/>
          </a:prstGeom>
        </p:spPr>
        <p:txBody>
          <a:bodyPr wrap="square" lIns="0" tIns="0" rIns="0" bIns="0" rtlCol="0" anchor="t">
            <a:spAutoFit/>
          </a:bodyPr>
          <a:lstStyle/>
          <a:p>
            <a:pPr marL="0" lvl="0" indent="0">
              <a:lnSpc>
                <a:spcPts val="9600"/>
              </a:lnSpc>
            </a:pPr>
            <a:r>
              <a:rPr lang="en-GB" sz="6600" b="1" dirty="0">
                <a:solidFill>
                  <a:schemeClr val="bg1"/>
                </a:solidFill>
                <a:latin typeface="Century Gothic" panose="020B0502020202020204" pitchFamily="34" charset="0"/>
                <a:ea typeface="Century Gothic Paneuropean"/>
                <a:cs typeface="Century Gothic Paneuropean"/>
                <a:sym typeface="Century Gothic Paneuropean"/>
              </a:rPr>
              <a:t>Fear Zone</a:t>
            </a:r>
            <a:endParaRPr lang="en-US" sz="6600" b="1" u="none" dirty="0">
              <a:solidFill>
                <a:schemeClr val="bg1"/>
              </a:solidFill>
              <a:latin typeface="Century Gothic" panose="020B0502020202020204" pitchFamily="34" charset="0"/>
              <a:ea typeface="Century Gothic Paneuropean"/>
              <a:cs typeface="Century Gothic Paneuropean"/>
              <a:sym typeface="Century Gothic Paneuropean"/>
            </a:endParaRPr>
          </a:p>
        </p:txBody>
      </p:sp>
      <p:sp>
        <p:nvSpPr>
          <p:cNvPr id="6" name="TextBox 6">
            <a:extLst>
              <a:ext uri="{FF2B5EF4-FFF2-40B4-BE49-F238E27FC236}">
                <a16:creationId xmlns:a16="http://schemas.microsoft.com/office/drawing/2014/main" id="{BFA0A6FB-C4C9-BF7A-A5AB-FEB47409D503}"/>
              </a:ext>
            </a:extLst>
          </p:cNvPr>
          <p:cNvSpPr txBox="1"/>
          <p:nvPr/>
        </p:nvSpPr>
        <p:spPr>
          <a:xfrm>
            <a:off x="820063" y="1599029"/>
            <a:ext cx="9904176" cy="677108"/>
          </a:xfrm>
          <a:prstGeom prst="rect">
            <a:avLst/>
          </a:prstGeom>
        </p:spPr>
        <p:txBody>
          <a:bodyPr wrap="square" lIns="0" tIns="0" rIns="0" bIns="0" rtlCol="0" anchor="t">
            <a:spAutoFit/>
          </a:bodyPr>
          <a:lstStyle/>
          <a:p>
            <a:pPr lvl="0"/>
            <a:r>
              <a:rPr lang="en-GB" sz="4400" b="1" dirty="0">
                <a:solidFill>
                  <a:srgbClr val="36ACF5"/>
                </a:solidFill>
                <a:latin typeface="Century Gothic" panose="020B0502020202020204" pitchFamily="34" charset="0"/>
              </a:rPr>
              <a:t>Uncertainty replaces certainty</a:t>
            </a:r>
            <a:endParaRPr lang="en-US" sz="4400" b="1" dirty="0">
              <a:solidFill>
                <a:schemeClr val="bg1"/>
              </a:solidFill>
              <a:latin typeface="Century Gothic" panose="020B0502020202020204" pitchFamily="34" charset="0"/>
            </a:endParaRPr>
          </a:p>
        </p:txBody>
      </p:sp>
      <p:grpSp>
        <p:nvGrpSpPr>
          <p:cNvPr id="13" name="Group 2">
            <a:extLst>
              <a:ext uri="{FF2B5EF4-FFF2-40B4-BE49-F238E27FC236}">
                <a16:creationId xmlns:a16="http://schemas.microsoft.com/office/drawing/2014/main" id="{C03B5456-045E-4AED-C5A9-58D40447691E}"/>
              </a:ext>
            </a:extLst>
          </p:cNvPr>
          <p:cNvGrpSpPr>
            <a:grpSpLocks noChangeAspect="1"/>
          </p:cNvGrpSpPr>
          <p:nvPr/>
        </p:nvGrpSpPr>
        <p:grpSpPr>
          <a:xfrm>
            <a:off x="1350096" y="2605407"/>
            <a:ext cx="325921" cy="325921"/>
            <a:chOff x="0" y="0"/>
            <a:chExt cx="6355080" cy="6355080"/>
          </a:xfrm>
          <a:solidFill>
            <a:srgbClr val="36ACF5"/>
          </a:solidFill>
        </p:grpSpPr>
        <p:sp>
          <p:nvSpPr>
            <p:cNvPr id="14" name="Freeform 3">
              <a:extLst>
                <a:ext uri="{FF2B5EF4-FFF2-40B4-BE49-F238E27FC236}">
                  <a16:creationId xmlns:a16="http://schemas.microsoft.com/office/drawing/2014/main" id="{43A12B36-C360-F401-15F5-B9123F09CC02}"/>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dirty="0"/>
            </a:p>
          </p:txBody>
        </p:sp>
      </p:grpSp>
      <p:sp>
        <p:nvSpPr>
          <p:cNvPr id="19" name="Arrow: Pentagon 18">
            <a:extLst>
              <a:ext uri="{FF2B5EF4-FFF2-40B4-BE49-F238E27FC236}">
                <a16:creationId xmlns:a16="http://schemas.microsoft.com/office/drawing/2014/main" id="{3030FCCE-9775-0D0C-563B-0BEE6B171C2A}"/>
              </a:ext>
            </a:extLst>
          </p:cNvPr>
          <p:cNvSpPr/>
          <p:nvPr/>
        </p:nvSpPr>
        <p:spPr>
          <a:xfrm>
            <a:off x="14858999" y="-16042"/>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0" name="Freeform 2">
            <a:extLst>
              <a:ext uri="{FF2B5EF4-FFF2-40B4-BE49-F238E27FC236}">
                <a16:creationId xmlns:a16="http://schemas.microsoft.com/office/drawing/2014/main" id="{49E1BE8F-7778-3763-58C7-4A602D5FB0EE}"/>
              </a:ext>
            </a:extLst>
          </p:cNvPr>
          <p:cNvSpPr/>
          <p:nvPr/>
        </p:nvSpPr>
        <p:spPr>
          <a:xfrm>
            <a:off x="15087600" y="10795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dirty="0"/>
          </a:p>
        </p:txBody>
      </p:sp>
      <p:sp>
        <p:nvSpPr>
          <p:cNvPr id="21" name="TextBox 6">
            <a:extLst>
              <a:ext uri="{FF2B5EF4-FFF2-40B4-BE49-F238E27FC236}">
                <a16:creationId xmlns:a16="http://schemas.microsoft.com/office/drawing/2014/main" id="{1906AD33-1FB8-0D34-B7E2-E096808073D8}"/>
              </a:ext>
            </a:extLst>
          </p:cNvPr>
          <p:cNvSpPr txBox="1"/>
          <p:nvPr/>
        </p:nvSpPr>
        <p:spPr>
          <a:xfrm>
            <a:off x="2471084" y="2335188"/>
            <a:ext cx="7478049" cy="1723549"/>
          </a:xfrm>
          <a:prstGeom prst="rect">
            <a:avLst/>
          </a:prstGeom>
        </p:spPr>
        <p:txBody>
          <a:bodyPr wrap="square" lIns="0" tIns="0" rIns="0" bIns="0" rtlCol="0" anchor="t">
            <a:spAutoFit/>
          </a:bodyPr>
          <a:lstStyle/>
          <a:p>
            <a:pPr lvl="0"/>
            <a:r>
              <a:rPr lang="en-GB" sz="2800" b="1" i="1" u="sng" dirty="0">
                <a:solidFill>
                  <a:schemeClr val="bg1"/>
                </a:solidFill>
                <a:latin typeface="Century Gothic" panose="020B0502020202020204" pitchFamily="34" charset="0"/>
              </a:rPr>
              <a:t>What is this zone?</a:t>
            </a:r>
          </a:p>
          <a:p>
            <a:pPr lvl="0"/>
            <a:r>
              <a:rPr lang="en-GB" sz="2800" b="1" dirty="0">
                <a:solidFill>
                  <a:schemeClr val="bg1"/>
                </a:solidFill>
                <a:latin typeface="Century Gothic" panose="020B0502020202020204" pitchFamily="34" charset="0"/>
              </a:rPr>
              <a:t>A phase where doubt appears because outcomes are unclear and there is no proven roadmap.</a:t>
            </a:r>
            <a:endParaRPr lang="en-US" sz="2800" dirty="0">
              <a:solidFill>
                <a:schemeClr val="bg1"/>
              </a:solidFill>
              <a:latin typeface="Century Gothic" panose="020B0502020202020204" pitchFamily="34" charset="0"/>
            </a:endParaRPr>
          </a:p>
        </p:txBody>
      </p:sp>
      <p:sp>
        <p:nvSpPr>
          <p:cNvPr id="28" name="TextBox 6">
            <a:extLst>
              <a:ext uri="{FF2B5EF4-FFF2-40B4-BE49-F238E27FC236}">
                <a16:creationId xmlns:a16="http://schemas.microsoft.com/office/drawing/2014/main" id="{65A7BD48-B732-7E2C-6349-42E9806F0563}"/>
              </a:ext>
            </a:extLst>
          </p:cNvPr>
          <p:cNvSpPr txBox="1"/>
          <p:nvPr/>
        </p:nvSpPr>
        <p:spPr>
          <a:xfrm>
            <a:off x="2471084" y="4359538"/>
            <a:ext cx="7753036" cy="3016210"/>
          </a:xfrm>
          <a:prstGeom prst="rect">
            <a:avLst/>
          </a:prstGeom>
        </p:spPr>
        <p:txBody>
          <a:bodyPr wrap="square" lIns="0" tIns="0" rIns="0" bIns="0" rtlCol="0" anchor="t">
            <a:spAutoFit/>
          </a:bodyPr>
          <a:lstStyle/>
          <a:p>
            <a:pPr lvl="0"/>
            <a:r>
              <a:rPr lang="en-GB" sz="2800" b="1" u="sng" dirty="0">
                <a:solidFill>
                  <a:schemeClr val="bg1"/>
                </a:solidFill>
                <a:latin typeface="Century Gothic" panose="020B0502020202020204" pitchFamily="34" charset="0"/>
              </a:rPr>
              <a:t>As a Business</a:t>
            </a:r>
          </a:p>
          <a:p>
            <a:pPr lvl="0"/>
            <a:r>
              <a:rPr lang="en-GB" sz="2800" b="1" i="1" dirty="0">
                <a:solidFill>
                  <a:schemeClr val="bg1"/>
                </a:solidFill>
                <a:latin typeface="Century Gothic" panose="020B0502020202020204" pitchFamily="34" charset="0"/>
              </a:rPr>
              <a:t>Confidence can dip &amp; you start questioning decisions; worrying about ‘getting it wrong’ </a:t>
            </a:r>
          </a:p>
          <a:p>
            <a:pPr marL="457200" lvl="0" indent="-457200">
              <a:buFont typeface="Wingdings" panose="05000000000000000000" pitchFamily="2" charset="2"/>
              <a:buChar char="Ø"/>
            </a:pPr>
            <a:r>
              <a:rPr lang="en-GB" sz="2800" i="1" dirty="0">
                <a:solidFill>
                  <a:schemeClr val="bg1"/>
                </a:solidFill>
                <a:latin typeface="Century Gothic" panose="020B0502020202020204" pitchFamily="34" charset="0"/>
              </a:rPr>
              <a:t>Hesitating to raise prices or add a new service</a:t>
            </a:r>
          </a:p>
          <a:p>
            <a:pPr marL="457200" lvl="0" indent="-457200">
              <a:buFont typeface="Wingdings" panose="05000000000000000000" pitchFamily="2" charset="2"/>
              <a:buChar char="Ø"/>
            </a:pPr>
            <a:r>
              <a:rPr lang="en-GB" sz="2800" i="1" dirty="0">
                <a:solidFill>
                  <a:schemeClr val="bg1"/>
                </a:solidFill>
                <a:latin typeface="Century Gothic" panose="020B0502020202020204" pitchFamily="34" charset="0"/>
              </a:rPr>
              <a:t>Overthinking growth ideas without acting</a:t>
            </a:r>
          </a:p>
          <a:p>
            <a:pPr marL="457200" lvl="0" indent="-457200">
              <a:buFont typeface="Arial" panose="020B0604020202020204" pitchFamily="34" charset="0"/>
              <a:buChar char="•"/>
            </a:pPr>
            <a:endParaRPr lang="en-US" sz="2800" i="1" dirty="0">
              <a:solidFill>
                <a:schemeClr val="bg1"/>
              </a:solidFill>
              <a:latin typeface="Century Gothic" panose="020B0502020202020204" pitchFamily="34" charset="0"/>
            </a:endParaRPr>
          </a:p>
        </p:txBody>
      </p:sp>
      <p:sp>
        <p:nvSpPr>
          <p:cNvPr id="33" name="TextBox 6">
            <a:extLst>
              <a:ext uri="{FF2B5EF4-FFF2-40B4-BE49-F238E27FC236}">
                <a16:creationId xmlns:a16="http://schemas.microsoft.com/office/drawing/2014/main" id="{0D9C4CEA-CB3C-48D1-87BB-8652B66CEF72}"/>
              </a:ext>
            </a:extLst>
          </p:cNvPr>
          <p:cNvSpPr txBox="1"/>
          <p:nvPr/>
        </p:nvSpPr>
        <p:spPr>
          <a:xfrm>
            <a:off x="2530047" y="7231732"/>
            <a:ext cx="7478049" cy="1292662"/>
          </a:xfrm>
          <a:prstGeom prst="rect">
            <a:avLst/>
          </a:prstGeom>
        </p:spPr>
        <p:txBody>
          <a:bodyPr wrap="square" lIns="0" tIns="0" rIns="0" bIns="0" rtlCol="0" anchor="t">
            <a:spAutoFit/>
          </a:bodyPr>
          <a:lstStyle/>
          <a:p>
            <a:pPr lvl="0"/>
            <a:r>
              <a:rPr lang="en-GB" sz="2800" b="1" i="1" u="sng" dirty="0">
                <a:solidFill>
                  <a:schemeClr val="bg1"/>
                </a:solidFill>
                <a:latin typeface="Century Gothic" panose="020B0502020202020204" pitchFamily="34" charset="0"/>
              </a:rPr>
              <a:t>How we transition to the next phase</a:t>
            </a:r>
          </a:p>
          <a:p>
            <a:pPr lvl="0"/>
            <a:r>
              <a:rPr lang="en-GB" sz="2800" b="1" dirty="0">
                <a:solidFill>
                  <a:schemeClr val="bg1"/>
                </a:solidFill>
                <a:latin typeface="Century Gothic" panose="020B0502020202020204" pitchFamily="34" charset="0"/>
              </a:rPr>
              <a:t>By taking small, controlled actions instead of waiting for confidence</a:t>
            </a:r>
            <a:endParaRPr lang="en-US" sz="2800" dirty="0">
              <a:solidFill>
                <a:schemeClr val="bg1"/>
              </a:solidFill>
              <a:latin typeface="Century Gothic" panose="020B0502020202020204" pitchFamily="34" charset="0"/>
            </a:endParaRPr>
          </a:p>
        </p:txBody>
      </p:sp>
      <p:grpSp>
        <p:nvGrpSpPr>
          <p:cNvPr id="2" name="Group 2">
            <a:extLst>
              <a:ext uri="{FF2B5EF4-FFF2-40B4-BE49-F238E27FC236}">
                <a16:creationId xmlns:a16="http://schemas.microsoft.com/office/drawing/2014/main" id="{847E53DE-1DD3-ED78-5110-4C27E12CDD4F}"/>
              </a:ext>
            </a:extLst>
          </p:cNvPr>
          <p:cNvGrpSpPr>
            <a:grpSpLocks noChangeAspect="1"/>
          </p:cNvGrpSpPr>
          <p:nvPr/>
        </p:nvGrpSpPr>
        <p:grpSpPr>
          <a:xfrm>
            <a:off x="1347215" y="4627465"/>
            <a:ext cx="325921" cy="325921"/>
            <a:chOff x="0" y="0"/>
            <a:chExt cx="6355080" cy="6355080"/>
          </a:xfrm>
          <a:solidFill>
            <a:srgbClr val="36ACF5"/>
          </a:solidFill>
        </p:grpSpPr>
        <p:sp>
          <p:nvSpPr>
            <p:cNvPr id="3" name="Freeform 3">
              <a:extLst>
                <a:ext uri="{FF2B5EF4-FFF2-40B4-BE49-F238E27FC236}">
                  <a16:creationId xmlns:a16="http://schemas.microsoft.com/office/drawing/2014/main" id="{772F9096-0BAA-2151-BC01-A0AD6DDFC15D}"/>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dirty="0"/>
            </a:p>
          </p:txBody>
        </p:sp>
      </p:grpSp>
      <p:grpSp>
        <p:nvGrpSpPr>
          <p:cNvPr id="8" name="Group 2">
            <a:extLst>
              <a:ext uri="{FF2B5EF4-FFF2-40B4-BE49-F238E27FC236}">
                <a16:creationId xmlns:a16="http://schemas.microsoft.com/office/drawing/2014/main" id="{54A7930A-802F-8746-11FB-2C71E1DB06E7}"/>
              </a:ext>
            </a:extLst>
          </p:cNvPr>
          <p:cNvGrpSpPr>
            <a:grpSpLocks noChangeAspect="1"/>
          </p:cNvGrpSpPr>
          <p:nvPr/>
        </p:nvGrpSpPr>
        <p:grpSpPr>
          <a:xfrm>
            <a:off x="1347213" y="7499659"/>
            <a:ext cx="325921" cy="325921"/>
            <a:chOff x="0" y="0"/>
            <a:chExt cx="6355080" cy="6355080"/>
          </a:xfrm>
          <a:solidFill>
            <a:srgbClr val="36ACF5"/>
          </a:solidFill>
        </p:grpSpPr>
        <p:sp>
          <p:nvSpPr>
            <p:cNvPr id="9" name="Freeform 3">
              <a:extLst>
                <a:ext uri="{FF2B5EF4-FFF2-40B4-BE49-F238E27FC236}">
                  <a16:creationId xmlns:a16="http://schemas.microsoft.com/office/drawing/2014/main" id="{916469A5-03E9-6407-C1E5-87F6C2A2336E}"/>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dirty="0"/>
            </a:p>
          </p:txBody>
        </p:sp>
      </p:grpSp>
      <p:sp>
        <p:nvSpPr>
          <p:cNvPr id="10" name="TextBox 6">
            <a:extLst>
              <a:ext uri="{FF2B5EF4-FFF2-40B4-BE49-F238E27FC236}">
                <a16:creationId xmlns:a16="http://schemas.microsoft.com/office/drawing/2014/main" id="{61F2BD39-375E-F529-0F62-DC79D5BF16F3}"/>
              </a:ext>
            </a:extLst>
          </p:cNvPr>
          <p:cNvSpPr txBox="1"/>
          <p:nvPr/>
        </p:nvSpPr>
        <p:spPr>
          <a:xfrm>
            <a:off x="2499214" y="8675374"/>
            <a:ext cx="7478049" cy="1292662"/>
          </a:xfrm>
          <a:prstGeom prst="rect">
            <a:avLst/>
          </a:prstGeom>
        </p:spPr>
        <p:txBody>
          <a:bodyPr wrap="square" lIns="0" tIns="0" rIns="0" bIns="0" rtlCol="0" anchor="t">
            <a:spAutoFit/>
          </a:bodyPr>
          <a:lstStyle/>
          <a:p>
            <a:pPr lvl="0"/>
            <a:r>
              <a:rPr lang="en-GB" sz="2800" b="1" i="1" u="sng" dirty="0">
                <a:solidFill>
                  <a:schemeClr val="bg1"/>
                </a:solidFill>
                <a:latin typeface="Century Gothic" panose="020B0502020202020204" pitchFamily="34" charset="0"/>
              </a:rPr>
              <a:t>Why we transition to the next phase?</a:t>
            </a:r>
          </a:p>
          <a:p>
            <a:pPr lvl="0"/>
            <a:r>
              <a:rPr lang="en-GB" sz="2800" b="1" dirty="0">
                <a:solidFill>
                  <a:schemeClr val="bg1"/>
                </a:solidFill>
                <a:latin typeface="Century Gothic" panose="020B0502020202020204" pitchFamily="34" charset="0"/>
              </a:rPr>
              <a:t>Fear turns into information, learning replaces guesswork.</a:t>
            </a:r>
            <a:endParaRPr lang="en-US" sz="2800" dirty="0">
              <a:solidFill>
                <a:schemeClr val="bg1"/>
              </a:solidFill>
              <a:latin typeface="Century Gothic" panose="020B0502020202020204" pitchFamily="34" charset="0"/>
            </a:endParaRPr>
          </a:p>
        </p:txBody>
      </p:sp>
      <p:grpSp>
        <p:nvGrpSpPr>
          <p:cNvPr id="11" name="Group 2">
            <a:extLst>
              <a:ext uri="{FF2B5EF4-FFF2-40B4-BE49-F238E27FC236}">
                <a16:creationId xmlns:a16="http://schemas.microsoft.com/office/drawing/2014/main" id="{D16156CC-7A9E-3253-4CF8-5D458F199F6F}"/>
              </a:ext>
            </a:extLst>
          </p:cNvPr>
          <p:cNvGrpSpPr>
            <a:grpSpLocks noChangeAspect="1"/>
          </p:cNvGrpSpPr>
          <p:nvPr/>
        </p:nvGrpSpPr>
        <p:grpSpPr>
          <a:xfrm>
            <a:off x="1316380" y="8943301"/>
            <a:ext cx="325921" cy="325921"/>
            <a:chOff x="0" y="0"/>
            <a:chExt cx="6355080" cy="6355080"/>
          </a:xfrm>
          <a:solidFill>
            <a:srgbClr val="36ACF5"/>
          </a:solidFill>
        </p:grpSpPr>
        <p:sp>
          <p:nvSpPr>
            <p:cNvPr id="12" name="Freeform 3">
              <a:extLst>
                <a:ext uri="{FF2B5EF4-FFF2-40B4-BE49-F238E27FC236}">
                  <a16:creationId xmlns:a16="http://schemas.microsoft.com/office/drawing/2014/main" id="{2B1D0F25-4175-045E-DCEF-8C244097ED3B}"/>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dirty="0"/>
            </a:p>
          </p:txBody>
        </p:sp>
      </p:grpSp>
    </p:spTree>
    <p:extLst>
      <p:ext uri="{BB962C8B-B14F-4D97-AF65-F5344CB8AC3E}">
        <p14:creationId xmlns:p14="http://schemas.microsoft.com/office/powerpoint/2010/main" val="67427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3"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CCFBC6A9-1373-199C-5E34-E09586E9D4FE}"/>
            </a:ext>
          </a:extLst>
        </p:cNvPr>
        <p:cNvGrpSpPr/>
        <p:nvPr/>
      </p:nvGrpSpPr>
      <p:grpSpPr>
        <a:xfrm>
          <a:off x="0" y="0"/>
          <a:ext cx="0" cy="0"/>
          <a:chOff x="0" y="0"/>
          <a:chExt cx="0" cy="0"/>
        </a:xfrm>
      </p:grpSpPr>
      <p:pic>
        <p:nvPicPr>
          <p:cNvPr id="1026" name="Picture 2" descr="Close-up of hands raised in classroom">
            <a:extLst>
              <a:ext uri="{FF2B5EF4-FFF2-40B4-BE49-F238E27FC236}">
                <a16:creationId xmlns:a16="http://schemas.microsoft.com/office/drawing/2014/main" id="{CB049D3A-8C8F-B843-0004-944BA5C2B1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91" t="952" r="38027" b="-952"/>
          <a:stretch>
            <a:fillRect/>
          </a:stretch>
        </p:blipFill>
        <p:spPr bwMode="auto">
          <a:xfrm>
            <a:off x="10744200" y="-10026"/>
            <a:ext cx="80772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6662AF13-6F18-7C7A-7784-8A7B541274AE}"/>
              </a:ext>
            </a:extLst>
          </p:cNvPr>
          <p:cNvSpPr txBox="1"/>
          <p:nvPr/>
        </p:nvSpPr>
        <p:spPr>
          <a:xfrm>
            <a:off x="840208" y="341179"/>
            <a:ext cx="7008392" cy="1107804"/>
          </a:xfrm>
          <a:prstGeom prst="rect">
            <a:avLst/>
          </a:prstGeom>
        </p:spPr>
        <p:txBody>
          <a:bodyPr wrap="square" lIns="0" tIns="0" rIns="0" bIns="0" rtlCol="0" anchor="t">
            <a:spAutoFit/>
          </a:bodyPr>
          <a:lstStyle/>
          <a:p>
            <a:pPr marL="0" lvl="0" indent="0">
              <a:lnSpc>
                <a:spcPts val="9600"/>
              </a:lnSpc>
            </a:pPr>
            <a:r>
              <a:rPr lang="en-GB" sz="6600" b="1" dirty="0">
                <a:solidFill>
                  <a:schemeClr val="bg1"/>
                </a:solidFill>
                <a:latin typeface="Century Gothic" panose="020B0502020202020204" pitchFamily="34" charset="0"/>
                <a:ea typeface="Century Gothic Paneuropean"/>
                <a:cs typeface="Century Gothic Paneuropean"/>
                <a:sym typeface="Century Gothic Paneuropean"/>
              </a:rPr>
              <a:t>Learning Zone</a:t>
            </a:r>
            <a:endParaRPr lang="en-US" sz="6600" b="1" u="none" dirty="0">
              <a:solidFill>
                <a:schemeClr val="bg1"/>
              </a:solidFill>
              <a:latin typeface="Century Gothic" panose="020B0502020202020204" pitchFamily="34" charset="0"/>
              <a:ea typeface="Century Gothic Paneuropean"/>
              <a:cs typeface="Century Gothic Paneuropean"/>
              <a:sym typeface="Century Gothic Paneuropean"/>
            </a:endParaRPr>
          </a:p>
        </p:txBody>
      </p:sp>
      <p:sp>
        <p:nvSpPr>
          <p:cNvPr id="6" name="TextBox 6">
            <a:extLst>
              <a:ext uri="{FF2B5EF4-FFF2-40B4-BE49-F238E27FC236}">
                <a16:creationId xmlns:a16="http://schemas.microsoft.com/office/drawing/2014/main" id="{B94CA55E-4401-63D7-C887-9EB88E598EE1}"/>
              </a:ext>
            </a:extLst>
          </p:cNvPr>
          <p:cNvSpPr txBox="1"/>
          <p:nvPr/>
        </p:nvSpPr>
        <p:spPr>
          <a:xfrm>
            <a:off x="820063" y="1599029"/>
            <a:ext cx="9904176" cy="677108"/>
          </a:xfrm>
          <a:prstGeom prst="rect">
            <a:avLst/>
          </a:prstGeom>
        </p:spPr>
        <p:txBody>
          <a:bodyPr wrap="square" lIns="0" tIns="0" rIns="0" bIns="0" rtlCol="0" anchor="t">
            <a:spAutoFit/>
          </a:bodyPr>
          <a:lstStyle/>
          <a:p>
            <a:pPr lvl="0"/>
            <a:r>
              <a:rPr lang="en-GB" sz="4400" b="1" dirty="0">
                <a:solidFill>
                  <a:srgbClr val="36ACF5"/>
                </a:solidFill>
                <a:latin typeface="Century Gothic" panose="020B0502020202020204" pitchFamily="34" charset="0"/>
              </a:rPr>
              <a:t>Action creates understanding</a:t>
            </a:r>
            <a:endParaRPr lang="en-US" sz="4400" b="1" dirty="0">
              <a:solidFill>
                <a:schemeClr val="bg1"/>
              </a:solidFill>
              <a:latin typeface="Century Gothic" panose="020B0502020202020204" pitchFamily="34" charset="0"/>
            </a:endParaRPr>
          </a:p>
        </p:txBody>
      </p:sp>
      <p:grpSp>
        <p:nvGrpSpPr>
          <p:cNvPr id="13" name="Group 2">
            <a:extLst>
              <a:ext uri="{FF2B5EF4-FFF2-40B4-BE49-F238E27FC236}">
                <a16:creationId xmlns:a16="http://schemas.microsoft.com/office/drawing/2014/main" id="{8C594FF4-966D-F096-3BA3-063091BBA528}"/>
              </a:ext>
            </a:extLst>
          </p:cNvPr>
          <p:cNvGrpSpPr>
            <a:grpSpLocks noChangeAspect="1"/>
          </p:cNvGrpSpPr>
          <p:nvPr/>
        </p:nvGrpSpPr>
        <p:grpSpPr>
          <a:xfrm>
            <a:off x="1350096" y="2605407"/>
            <a:ext cx="325921" cy="325921"/>
            <a:chOff x="0" y="0"/>
            <a:chExt cx="6355080" cy="6355080"/>
          </a:xfrm>
          <a:solidFill>
            <a:srgbClr val="36ACF5"/>
          </a:solidFill>
        </p:grpSpPr>
        <p:sp>
          <p:nvSpPr>
            <p:cNvPr id="14" name="Freeform 3">
              <a:extLst>
                <a:ext uri="{FF2B5EF4-FFF2-40B4-BE49-F238E27FC236}">
                  <a16:creationId xmlns:a16="http://schemas.microsoft.com/office/drawing/2014/main" id="{B4D826E2-075F-672A-D415-9621299BFB53}"/>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dirty="0"/>
            </a:p>
          </p:txBody>
        </p:sp>
      </p:grpSp>
      <p:sp>
        <p:nvSpPr>
          <p:cNvPr id="19" name="Arrow: Pentagon 18">
            <a:extLst>
              <a:ext uri="{FF2B5EF4-FFF2-40B4-BE49-F238E27FC236}">
                <a16:creationId xmlns:a16="http://schemas.microsoft.com/office/drawing/2014/main" id="{EED526BE-9CD4-D9DF-D112-BC7164D46C2E}"/>
              </a:ext>
            </a:extLst>
          </p:cNvPr>
          <p:cNvSpPr/>
          <p:nvPr/>
        </p:nvSpPr>
        <p:spPr>
          <a:xfrm>
            <a:off x="14858999" y="-16042"/>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0" name="Freeform 2">
            <a:extLst>
              <a:ext uri="{FF2B5EF4-FFF2-40B4-BE49-F238E27FC236}">
                <a16:creationId xmlns:a16="http://schemas.microsoft.com/office/drawing/2014/main" id="{2D163784-DF7B-9BE7-1CC3-A527F0B09A8A}"/>
              </a:ext>
            </a:extLst>
          </p:cNvPr>
          <p:cNvSpPr/>
          <p:nvPr/>
        </p:nvSpPr>
        <p:spPr>
          <a:xfrm>
            <a:off x="15087600" y="10795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dirty="0"/>
          </a:p>
        </p:txBody>
      </p:sp>
      <p:sp>
        <p:nvSpPr>
          <p:cNvPr id="21" name="TextBox 6">
            <a:extLst>
              <a:ext uri="{FF2B5EF4-FFF2-40B4-BE49-F238E27FC236}">
                <a16:creationId xmlns:a16="http://schemas.microsoft.com/office/drawing/2014/main" id="{E0FC65E6-C3E9-20DB-4FCF-F7F60970B7FB}"/>
              </a:ext>
            </a:extLst>
          </p:cNvPr>
          <p:cNvSpPr txBox="1"/>
          <p:nvPr/>
        </p:nvSpPr>
        <p:spPr>
          <a:xfrm>
            <a:off x="2471084" y="2335188"/>
            <a:ext cx="7478049" cy="1723549"/>
          </a:xfrm>
          <a:prstGeom prst="rect">
            <a:avLst/>
          </a:prstGeom>
        </p:spPr>
        <p:txBody>
          <a:bodyPr wrap="square" lIns="0" tIns="0" rIns="0" bIns="0" rtlCol="0" anchor="t">
            <a:spAutoFit/>
          </a:bodyPr>
          <a:lstStyle/>
          <a:p>
            <a:pPr lvl="0"/>
            <a:r>
              <a:rPr lang="en-GB" sz="2800" b="1" i="1" u="sng" dirty="0">
                <a:solidFill>
                  <a:schemeClr val="bg1"/>
                </a:solidFill>
                <a:latin typeface="Century Gothic" panose="020B0502020202020204" pitchFamily="34" charset="0"/>
              </a:rPr>
              <a:t>What is this zone?</a:t>
            </a:r>
          </a:p>
          <a:p>
            <a:pPr lvl="0"/>
            <a:r>
              <a:rPr lang="en-GB" sz="2800" b="1" dirty="0">
                <a:solidFill>
                  <a:schemeClr val="bg1"/>
                </a:solidFill>
                <a:latin typeface="Century Gothic" panose="020B0502020202020204" pitchFamily="34" charset="0"/>
              </a:rPr>
              <a:t>A phase of experimentation where skills, insight and confidence develop through doing.</a:t>
            </a:r>
            <a:endParaRPr lang="en-US" sz="2800" dirty="0">
              <a:solidFill>
                <a:schemeClr val="bg1"/>
              </a:solidFill>
              <a:latin typeface="Century Gothic" panose="020B0502020202020204" pitchFamily="34" charset="0"/>
            </a:endParaRPr>
          </a:p>
        </p:txBody>
      </p:sp>
      <p:sp>
        <p:nvSpPr>
          <p:cNvPr id="28" name="TextBox 6">
            <a:extLst>
              <a:ext uri="{FF2B5EF4-FFF2-40B4-BE49-F238E27FC236}">
                <a16:creationId xmlns:a16="http://schemas.microsoft.com/office/drawing/2014/main" id="{A107673E-3565-D587-12C8-C0F595B37238}"/>
              </a:ext>
            </a:extLst>
          </p:cNvPr>
          <p:cNvSpPr txBox="1"/>
          <p:nvPr/>
        </p:nvSpPr>
        <p:spPr>
          <a:xfrm>
            <a:off x="2471084" y="4359538"/>
            <a:ext cx="7753036" cy="2585323"/>
          </a:xfrm>
          <a:prstGeom prst="rect">
            <a:avLst/>
          </a:prstGeom>
        </p:spPr>
        <p:txBody>
          <a:bodyPr wrap="square" lIns="0" tIns="0" rIns="0" bIns="0" rtlCol="0" anchor="t">
            <a:spAutoFit/>
          </a:bodyPr>
          <a:lstStyle/>
          <a:p>
            <a:pPr lvl="0"/>
            <a:r>
              <a:rPr lang="en-GB" sz="2800" b="1" u="sng" dirty="0">
                <a:solidFill>
                  <a:schemeClr val="bg1"/>
                </a:solidFill>
                <a:latin typeface="Century Gothic" panose="020B0502020202020204" pitchFamily="34" charset="0"/>
              </a:rPr>
              <a:t>As a Business</a:t>
            </a:r>
          </a:p>
          <a:p>
            <a:pPr lvl="0"/>
            <a:r>
              <a:rPr lang="en-GB" sz="2800" b="1" i="1" dirty="0">
                <a:solidFill>
                  <a:schemeClr val="bg1"/>
                </a:solidFill>
                <a:latin typeface="Century Gothic" panose="020B0502020202020204" pitchFamily="34" charset="0"/>
              </a:rPr>
              <a:t>Growth ideas are tested in low-risk ways and evidence begins to replace assumptions.</a:t>
            </a:r>
          </a:p>
          <a:p>
            <a:pPr marL="457200" lvl="0" indent="-457200">
              <a:buFont typeface="Wingdings" panose="05000000000000000000" pitchFamily="2" charset="2"/>
              <a:buChar char="Ø"/>
            </a:pPr>
            <a:r>
              <a:rPr lang="en-GB" sz="2800" i="1" dirty="0">
                <a:solidFill>
                  <a:schemeClr val="bg1"/>
                </a:solidFill>
                <a:latin typeface="Century Gothic" panose="020B0502020202020204" pitchFamily="34" charset="0"/>
              </a:rPr>
              <a:t>Piloting a new offer with a small group</a:t>
            </a:r>
          </a:p>
          <a:p>
            <a:pPr marL="457200" lvl="0" indent="-457200">
              <a:buFont typeface="Wingdings" panose="05000000000000000000" pitchFamily="2" charset="2"/>
              <a:buChar char="Ø"/>
            </a:pPr>
            <a:r>
              <a:rPr lang="en-GB" sz="2800" i="1" dirty="0">
                <a:solidFill>
                  <a:schemeClr val="bg1"/>
                </a:solidFill>
                <a:latin typeface="Century Gothic" panose="020B0502020202020204" pitchFamily="34" charset="0"/>
              </a:rPr>
              <a:t>No longer overthinking, without acting</a:t>
            </a:r>
          </a:p>
          <a:p>
            <a:pPr marL="457200" lvl="0" indent="-457200">
              <a:buFont typeface="Arial" panose="020B0604020202020204" pitchFamily="34" charset="0"/>
              <a:buChar char="•"/>
            </a:pPr>
            <a:endParaRPr lang="en-US" sz="2800" i="1" dirty="0">
              <a:solidFill>
                <a:schemeClr val="bg1"/>
              </a:solidFill>
              <a:latin typeface="Century Gothic" panose="020B0502020202020204" pitchFamily="34" charset="0"/>
            </a:endParaRPr>
          </a:p>
        </p:txBody>
      </p:sp>
      <p:sp>
        <p:nvSpPr>
          <p:cNvPr id="33" name="TextBox 6">
            <a:extLst>
              <a:ext uri="{FF2B5EF4-FFF2-40B4-BE49-F238E27FC236}">
                <a16:creationId xmlns:a16="http://schemas.microsoft.com/office/drawing/2014/main" id="{F3626235-FC59-2150-8804-08A31B1A5988}"/>
              </a:ext>
            </a:extLst>
          </p:cNvPr>
          <p:cNvSpPr txBox="1"/>
          <p:nvPr/>
        </p:nvSpPr>
        <p:spPr>
          <a:xfrm>
            <a:off x="2530047" y="7231732"/>
            <a:ext cx="7478049" cy="1292662"/>
          </a:xfrm>
          <a:prstGeom prst="rect">
            <a:avLst/>
          </a:prstGeom>
        </p:spPr>
        <p:txBody>
          <a:bodyPr wrap="square" lIns="0" tIns="0" rIns="0" bIns="0" rtlCol="0" anchor="t">
            <a:spAutoFit/>
          </a:bodyPr>
          <a:lstStyle/>
          <a:p>
            <a:pPr lvl="0"/>
            <a:r>
              <a:rPr lang="en-GB" sz="2800" b="1" i="1" u="sng" dirty="0">
                <a:solidFill>
                  <a:schemeClr val="bg1"/>
                </a:solidFill>
                <a:latin typeface="Century Gothic" panose="020B0502020202020204" pitchFamily="34" charset="0"/>
              </a:rPr>
              <a:t>How we transition to the next phase</a:t>
            </a:r>
          </a:p>
          <a:p>
            <a:pPr lvl="0"/>
            <a:r>
              <a:rPr lang="en-GB" sz="2800" b="1" dirty="0">
                <a:solidFill>
                  <a:schemeClr val="bg1"/>
                </a:solidFill>
                <a:latin typeface="Century Gothic" panose="020B0502020202020204" pitchFamily="34" charset="0"/>
              </a:rPr>
              <a:t>By repeating what works and building simple systems around it.</a:t>
            </a:r>
            <a:endParaRPr lang="en-US" sz="2800" dirty="0">
              <a:solidFill>
                <a:schemeClr val="bg1"/>
              </a:solidFill>
              <a:latin typeface="Century Gothic" panose="020B0502020202020204" pitchFamily="34" charset="0"/>
            </a:endParaRPr>
          </a:p>
        </p:txBody>
      </p:sp>
      <p:grpSp>
        <p:nvGrpSpPr>
          <p:cNvPr id="2" name="Group 2">
            <a:extLst>
              <a:ext uri="{FF2B5EF4-FFF2-40B4-BE49-F238E27FC236}">
                <a16:creationId xmlns:a16="http://schemas.microsoft.com/office/drawing/2014/main" id="{D68B3F82-535A-407F-AF16-3ABC8DC00FC8}"/>
              </a:ext>
            </a:extLst>
          </p:cNvPr>
          <p:cNvGrpSpPr>
            <a:grpSpLocks noChangeAspect="1"/>
          </p:cNvGrpSpPr>
          <p:nvPr/>
        </p:nvGrpSpPr>
        <p:grpSpPr>
          <a:xfrm>
            <a:off x="1347215" y="4627465"/>
            <a:ext cx="325921" cy="325921"/>
            <a:chOff x="0" y="0"/>
            <a:chExt cx="6355080" cy="6355080"/>
          </a:xfrm>
          <a:solidFill>
            <a:srgbClr val="36ACF5"/>
          </a:solidFill>
        </p:grpSpPr>
        <p:sp>
          <p:nvSpPr>
            <p:cNvPr id="3" name="Freeform 3">
              <a:extLst>
                <a:ext uri="{FF2B5EF4-FFF2-40B4-BE49-F238E27FC236}">
                  <a16:creationId xmlns:a16="http://schemas.microsoft.com/office/drawing/2014/main" id="{824F4C87-2E41-BD0A-D7E5-2D31AC1B46D8}"/>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dirty="0"/>
            </a:p>
          </p:txBody>
        </p:sp>
      </p:grpSp>
      <p:grpSp>
        <p:nvGrpSpPr>
          <p:cNvPr id="8" name="Group 2">
            <a:extLst>
              <a:ext uri="{FF2B5EF4-FFF2-40B4-BE49-F238E27FC236}">
                <a16:creationId xmlns:a16="http://schemas.microsoft.com/office/drawing/2014/main" id="{3D081D15-7DC6-12B5-7253-E02CA03644B7}"/>
              </a:ext>
            </a:extLst>
          </p:cNvPr>
          <p:cNvGrpSpPr>
            <a:grpSpLocks noChangeAspect="1"/>
          </p:cNvGrpSpPr>
          <p:nvPr/>
        </p:nvGrpSpPr>
        <p:grpSpPr>
          <a:xfrm>
            <a:off x="1347213" y="7499659"/>
            <a:ext cx="325921" cy="325921"/>
            <a:chOff x="0" y="0"/>
            <a:chExt cx="6355080" cy="6355080"/>
          </a:xfrm>
          <a:solidFill>
            <a:srgbClr val="36ACF5"/>
          </a:solidFill>
        </p:grpSpPr>
        <p:sp>
          <p:nvSpPr>
            <p:cNvPr id="9" name="Freeform 3">
              <a:extLst>
                <a:ext uri="{FF2B5EF4-FFF2-40B4-BE49-F238E27FC236}">
                  <a16:creationId xmlns:a16="http://schemas.microsoft.com/office/drawing/2014/main" id="{C3856915-4F87-1C78-C2E4-2187812A039D}"/>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dirty="0"/>
            </a:p>
          </p:txBody>
        </p:sp>
      </p:grpSp>
      <p:sp>
        <p:nvSpPr>
          <p:cNvPr id="10" name="TextBox 6">
            <a:extLst>
              <a:ext uri="{FF2B5EF4-FFF2-40B4-BE49-F238E27FC236}">
                <a16:creationId xmlns:a16="http://schemas.microsoft.com/office/drawing/2014/main" id="{FF6E675D-09E6-FD4E-EE73-4CE8C40342EA}"/>
              </a:ext>
            </a:extLst>
          </p:cNvPr>
          <p:cNvSpPr txBox="1"/>
          <p:nvPr/>
        </p:nvSpPr>
        <p:spPr>
          <a:xfrm>
            <a:off x="2499214" y="8675374"/>
            <a:ext cx="7478049" cy="1292662"/>
          </a:xfrm>
          <a:prstGeom prst="rect">
            <a:avLst/>
          </a:prstGeom>
        </p:spPr>
        <p:txBody>
          <a:bodyPr wrap="square" lIns="0" tIns="0" rIns="0" bIns="0" rtlCol="0" anchor="t">
            <a:spAutoFit/>
          </a:bodyPr>
          <a:lstStyle/>
          <a:p>
            <a:pPr lvl="0"/>
            <a:r>
              <a:rPr lang="en-GB" sz="2800" b="1" i="1" u="sng" dirty="0">
                <a:solidFill>
                  <a:schemeClr val="bg1"/>
                </a:solidFill>
                <a:latin typeface="Century Gothic" panose="020B0502020202020204" pitchFamily="34" charset="0"/>
              </a:rPr>
              <a:t>Why we transition to the next phase?</a:t>
            </a:r>
          </a:p>
          <a:p>
            <a:pPr lvl="0"/>
            <a:r>
              <a:rPr lang="en-GB" sz="2800" b="1" dirty="0">
                <a:solidFill>
                  <a:schemeClr val="bg1"/>
                </a:solidFill>
                <a:latin typeface="Century Gothic" panose="020B0502020202020204" pitchFamily="34" charset="0"/>
              </a:rPr>
              <a:t>Learning becomes consistent, growth becomes regular and reliable.</a:t>
            </a:r>
            <a:endParaRPr lang="en-US" sz="2800" dirty="0">
              <a:solidFill>
                <a:schemeClr val="bg1"/>
              </a:solidFill>
              <a:latin typeface="Century Gothic" panose="020B0502020202020204" pitchFamily="34" charset="0"/>
            </a:endParaRPr>
          </a:p>
        </p:txBody>
      </p:sp>
      <p:grpSp>
        <p:nvGrpSpPr>
          <p:cNvPr id="11" name="Group 2">
            <a:extLst>
              <a:ext uri="{FF2B5EF4-FFF2-40B4-BE49-F238E27FC236}">
                <a16:creationId xmlns:a16="http://schemas.microsoft.com/office/drawing/2014/main" id="{E23B50D2-C860-CE9C-C95E-26573CF799EA}"/>
              </a:ext>
            </a:extLst>
          </p:cNvPr>
          <p:cNvGrpSpPr>
            <a:grpSpLocks noChangeAspect="1"/>
          </p:cNvGrpSpPr>
          <p:nvPr/>
        </p:nvGrpSpPr>
        <p:grpSpPr>
          <a:xfrm>
            <a:off x="1316380" y="8943301"/>
            <a:ext cx="325921" cy="325921"/>
            <a:chOff x="0" y="0"/>
            <a:chExt cx="6355080" cy="6355080"/>
          </a:xfrm>
          <a:solidFill>
            <a:srgbClr val="36ACF5"/>
          </a:solidFill>
        </p:grpSpPr>
        <p:sp>
          <p:nvSpPr>
            <p:cNvPr id="12" name="Freeform 3">
              <a:extLst>
                <a:ext uri="{FF2B5EF4-FFF2-40B4-BE49-F238E27FC236}">
                  <a16:creationId xmlns:a16="http://schemas.microsoft.com/office/drawing/2014/main" id="{0FF97607-894E-B920-D463-8BDDBAFA1D5B}"/>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dirty="0"/>
            </a:p>
          </p:txBody>
        </p:sp>
      </p:grpSp>
    </p:spTree>
    <p:extLst>
      <p:ext uri="{BB962C8B-B14F-4D97-AF65-F5344CB8AC3E}">
        <p14:creationId xmlns:p14="http://schemas.microsoft.com/office/powerpoint/2010/main" val="52952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3"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79878A9B-39CC-6A58-D103-BCF54BB3438F}"/>
            </a:ext>
          </a:extLst>
        </p:cNvPr>
        <p:cNvGrpSpPr/>
        <p:nvPr/>
      </p:nvGrpSpPr>
      <p:grpSpPr>
        <a:xfrm>
          <a:off x="0" y="0"/>
          <a:ext cx="0" cy="0"/>
          <a:chOff x="0" y="0"/>
          <a:chExt cx="0" cy="0"/>
        </a:xfrm>
      </p:grpSpPr>
      <p:pic>
        <p:nvPicPr>
          <p:cNvPr id="1026" name="Picture 2" descr="Person with child in garden">
            <a:extLst>
              <a:ext uri="{FF2B5EF4-FFF2-40B4-BE49-F238E27FC236}">
                <a16:creationId xmlns:a16="http://schemas.microsoft.com/office/drawing/2014/main" id="{FED5F5E1-0803-ACDC-9938-E0084162CA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513" b="7513"/>
          <a:stretch/>
        </p:blipFill>
        <p:spPr bwMode="auto">
          <a:xfrm>
            <a:off x="10744200" y="-10026"/>
            <a:ext cx="80772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B0C661B5-B981-7E1F-2EAC-B84BAB85AB6B}"/>
              </a:ext>
            </a:extLst>
          </p:cNvPr>
          <p:cNvSpPr txBox="1"/>
          <p:nvPr/>
        </p:nvSpPr>
        <p:spPr>
          <a:xfrm>
            <a:off x="840208" y="341179"/>
            <a:ext cx="7008392" cy="1107804"/>
          </a:xfrm>
          <a:prstGeom prst="rect">
            <a:avLst/>
          </a:prstGeom>
        </p:spPr>
        <p:txBody>
          <a:bodyPr wrap="square" lIns="0" tIns="0" rIns="0" bIns="0" rtlCol="0" anchor="t">
            <a:spAutoFit/>
          </a:bodyPr>
          <a:lstStyle/>
          <a:p>
            <a:pPr marL="0" lvl="0" indent="0">
              <a:lnSpc>
                <a:spcPts val="9600"/>
              </a:lnSpc>
            </a:pPr>
            <a:r>
              <a:rPr lang="en-GB" sz="6600" b="1" dirty="0">
                <a:solidFill>
                  <a:schemeClr val="bg1"/>
                </a:solidFill>
                <a:latin typeface="Century Gothic" panose="020B0502020202020204" pitchFamily="34" charset="0"/>
                <a:ea typeface="Century Gothic Paneuropean"/>
                <a:cs typeface="Century Gothic Paneuropean"/>
                <a:sym typeface="Century Gothic Paneuropean"/>
              </a:rPr>
              <a:t>Growth Zone</a:t>
            </a:r>
            <a:endParaRPr lang="en-US" sz="6600" b="1" u="none" dirty="0">
              <a:solidFill>
                <a:schemeClr val="bg1"/>
              </a:solidFill>
              <a:latin typeface="Century Gothic" panose="020B0502020202020204" pitchFamily="34" charset="0"/>
              <a:ea typeface="Century Gothic Paneuropean"/>
              <a:cs typeface="Century Gothic Paneuropean"/>
              <a:sym typeface="Century Gothic Paneuropean"/>
            </a:endParaRPr>
          </a:p>
        </p:txBody>
      </p:sp>
      <p:sp>
        <p:nvSpPr>
          <p:cNvPr id="6" name="TextBox 6">
            <a:extLst>
              <a:ext uri="{FF2B5EF4-FFF2-40B4-BE49-F238E27FC236}">
                <a16:creationId xmlns:a16="http://schemas.microsoft.com/office/drawing/2014/main" id="{EFF4F72E-3D51-1ABC-B01D-04057B76264F}"/>
              </a:ext>
            </a:extLst>
          </p:cNvPr>
          <p:cNvSpPr txBox="1"/>
          <p:nvPr/>
        </p:nvSpPr>
        <p:spPr>
          <a:xfrm>
            <a:off x="820063" y="1599029"/>
            <a:ext cx="9904176" cy="677108"/>
          </a:xfrm>
          <a:prstGeom prst="rect">
            <a:avLst/>
          </a:prstGeom>
        </p:spPr>
        <p:txBody>
          <a:bodyPr wrap="square" lIns="0" tIns="0" rIns="0" bIns="0" rtlCol="0" anchor="t">
            <a:spAutoFit/>
          </a:bodyPr>
          <a:lstStyle/>
          <a:p>
            <a:pPr lvl="0"/>
            <a:r>
              <a:rPr lang="en-GB" sz="4400" b="1" dirty="0">
                <a:solidFill>
                  <a:srgbClr val="36ACF5"/>
                </a:solidFill>
                <a:latin typeface="Century Gothic" panose="020B0502020202020204" pitchFamily="34" charset="0"/>
              </a:rPr>
              <a:t>New normal at a higher level</a:t>
            </a:r>
            <a:endParaRPr lang="en-US" sz="4400" b="1" dirty="0">
              <a:solidFill>
                <a:schemeClr val="bg1"/>
              </a:solidFill>
              <a:latin typeface="Century Gothic" panose="020B0502020202020204" pitchFamily="34" charset="0"/>
            </a:endParaRPr>
          </a:p>
        </p:txBody>
      </p:sp>
      <p:grpSp>
        <p:nvGrpSpPr>
          <p:cNvPr id="13" name="Group 2">
            <a:extLst>
              <a:ext uri="{FF2B5EF4-FFF2-40B4-BE49-F238E27FC236}">
                <a16:creationId xmlns:a16="http://schemas.microsoft.com/office/drawing/2014/main" id="{C0702870-04DB-37E9-6499-0E6CD3FE1DE0}"/>
              </a:ext>
            </a:extLst>
          </p:cNvPr>
          <p:cNvGrpSpPr>
            <a:grpSpLocks noChangeAspect="1"/>
          </p:cNvGrpSpPr>
          <p:nvPr/>
        </p:nvGrpSpPr>
        <p:grpSpPr>
          <a:xfrm>
            <a:off x="1350096" y="2605407"/>
            <a:ext cx="325921" cy="325921"/>
            <a:chOff x="0" y="0"/>
            <a:chExt cx="6355080" cy="6355080"/>
          </a:xfrm>
          <a:solidFill>
            <a:srgbClr val="36ACF5"/>
          </a:solidFill>
        </p:grpSpPr>
        <p:sp>
          <p:nvSpPr>
            <p:cNvPr id="14" name="Freeform 3">
              <a:extLst>
                <a:ext uri="{FF2B5EF4-FFF2-40B4-BE49-F238E27FC236}">
                  <a16:creationId xmlns:a16="http://schemas.microsoft.com/office/drawing/2014/main" id="{47DC61E7-B47B-88D6-2DDB-3BF3BBE7ED50}"/>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dirty="0"/>
            </a:p>
          </p:txBody>
        </p:sp>
      </p:grpSp>
      <p:sp>
        <p:nvSpPr>
          <p:cNvPr id="19" name="Arrow: Pentagon 18">
            <a:extLst>
              <a:ext uri="{FF2B5EF4-FFF2-40B4-BE49-F238E27FC236}">
                <a16:creationId xmlns:a16="http://schemas.microsoft.com/office/drawing/2014/main" id="{29E3A977-0E44-B2BC-80B1-EAE474A205BE}"/>
              </a:ext>
            </a:extLst>
          </p:cNvPr>
          <p:cNvSpPr/>
          <p:nvPr/>
        </p:nvSpPr>
        <p:spPr>
          <a:xfrm>
            <a:off x="14858999" y="-16042"/>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0" name="Freeform 2">
            <a:extLst>
              <a:ext uri="{FF2B5EF4-FFF2-40B4-BE49-F238E27FC236}">
                <a16:creationId xmlns:a16="http://schemas.microsoft.com/office/drawing/2014/main" id="{D6907022-6CA5-002B-A087-5376EFDCF205}"/>
              </a:ext>
            </a:extLst>
          </p:cNvPr>
          <p:cNvSpPr/>
          <p:nvPr/>
        </p:nvSpPr>
        <p:spPr>
          <a:xfrm>
            <a:off x="15087600" y="10795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dirty="0"/>
          </a:p>
        </p:txBody>
      </p:sp>
      <p:sp>
        <p:nvSpPr>
          <p:cNvPr id="21" name="TextBox 6">
            <a:extLst>
              <a:ext uri="{FF2B5EF4-FFF2-40B4-BE49-F238E27FC236}">
                <a16:creationId xmlns:a16="http://schemas.microsoft.com/office/drawing/2014/main" id="{9D2725DC-E566-ED85-7913-001EDC823A78}"/>
              </a:ext>
            </a:extLst>
          </p:cNvPr>
          <p:cNvSpPr txBox="1"/>
          <p:nvPr/>
        </p:nvSpPr>
        <p:spPr>
          <a:xfrm>
            <a:off x="2471084" y="2335188"/>
            <a:ext cx="8077200" cy="1723549"/>
          </a:xfrm>
          <a:prstGeom prst="rect">
            <a:avLst/>
          </a:prstGeom>
        </p:spPr>
        <p:txBody>
          <a:bodyPr wrap="square" lIns="0" tIns="0" rIns="0" bIns="0" rtlCol="0" anchor="t">
            <a:spAutoFit/>
          </a:bodyPr>
          <a:lstStyle/>
          <a:p>
            <a:pPr lvl="0"/>
            <a:r>
              <a:rPr lang="en-GB" sz="2800" b="1" i="1" u="sng" dirty="0">
                <a:solidFill>
                  <a:schemeClr val="bg1"/>
                </a:solidFill>
                <a:latin typeface="Century Gothic" panose="020B0502020202020204" pitchFamily="34" charset="0"/>
              </a:rPr>
              <a:t>What is this zone?</a:t>
            </a:r>
          </a:p>
          <a:p>
            <a:pPr lvl="0"/>
            <a:r>
              <a:rPr lang="en-GB" sz="2800" b="1" dirty="0">
                <a:solidFill>
                  <a:schemeClr val="bg1"/>
                </a:solidFill>
                <a:latin typeface="Century Gothic" panose="020B0502020202020204" pitchFamily="34" charset="0"/>
              </a:rPr>
              <a:t>A stage where new behaviours, skills, or offers feel familiar and sustainable. This becomes a ‘new normal’.</a:t>
            </a:r>
            <a:endParaRPr lang="en-US" sz="2800" dirty="0">
              <a:solidFill>
                <a:schemeClr val="bg1"/>
              </a:solidFill>
              <a:latin typeface="Century Gothic" panose="020B0502020202020204" pitchFamily="34" charset="0"/>
            </a:endParaRPr>
          </a:p>
        </p:txBody>
      </p:sp>
      <p:sp>
        <p:nvSpPr>
          <p:cNvPr id="28" name="TextBox 6">
            <a:extLst>
              <a:ext uri="{FF2B5EF4-FFF2-40B4-BE49-F238E27FC236}">
                <a16:creationId xmlns:a16="http://schemas.microsoft.com/office/drawing/2014/main" id="{F99FEB36-C51E-C68D-30CD-752D7BF42362}"/>
              </a:ext>
            </a:extLst>
          </p:cNvPr>
          <p:cNvSpPr txBox="1"/>
          <p:nvPr/>
        </p:nvSpPr>
        <p:spPr>
          <a:xfrm>
            <a:off x="2471084" y="4207396"/>
            <a:ext cx="7753036" cy="2585323"/>
          </a:xfrm>
          <a:prstGeom prst="rect">
            <a:avLst/>
          </a:prstGeom>
        </p:spPr>
        <p:txBody>
          <a:bodyPr wrap="square" lIns="0" tIns="0" rIns="0" bIns="0" rtlCol="0" anchor="t">
            <a:spAutoFit/>
          </a:bodyPr>
          <a:lstStyle/>
          <a:p>
            <a:pPr lvl="0"/>
            <a:r>
              <a:rPr lang="en-GB" sz="2800" b="1" u="sng" dirty="0">
                <a:solidFill>
                  <a:schemeClr val="bg1"/>
                </a:solidFill>
                <a:latin typeface="Century Gothic" panose="020B0502020202020204" pitchFamily="34" charset="0"/>
              </a:rPr>
              <a:t>As a Business</a:t>
            </a:r>
          </a:p>
          <a:p>
            <a:pPr lvl="0"/>
            <a:r>
              <a:rPr lang="en-GB" sz="2800" b="1" i="1" dirty="0">
                <a:solidFill>
                  <a:schemeClr val="bg1"/>
                </a:solidFill>
                <a:latin typeface="Century Gothic" panose="020B0502020202020204" pitchFamily="34" charset="0"/>
              </a:rPr>
              <a:t>Confidence is stronger and challenges feel manageable. Growth or diversification is embedded into the business model</a:t>
            </a:r>
            <a:endParaRPr lang="en-GB" sz="2800" i="1" dirty="0">
              <a:solidFill>
                <a:schemeClr val="bg1"/>
              </a:solidFill>
              <a:latin typeface="Century Gothic" panose="020B0502020202020204" pitchFamily="34" charset="0"/>
            </a:endParaRPr>
          </a:p>
          <a:p>
            <a:pPr marL="457200" lvl="0" indent="-457200">
              <a:buFont typeface="Wingdings" panose="05000000000000000000" pitchFamily="2" charset="2"/>
              <a:buChar char="Ø"/>
            </a:pPr>
            <a:r>
              <a:rPr lang="en-GB" sz="2800" i="1" dirty="0">
                <a:solidFill>
                  <a:schemeClr val="bg1"/>
                </a:solidFill>
                <a:latin typeface="Century Gothic" panose="020B0502020202020204" pitchFamily="34" charset="0"/>
              </a:rPr>
              <a:t>New service generating regular income</a:t>
            </a:r>
          </a:p>
          <a:p>
            <a:pPr marL="457200" lvl="0" indent="-457200">
              <a:buFont typeface="Wingdings" panose="05000000000000000000" pitchFamily="2" charset="2"/>
              <a:buChar char="Ø"/>
            </a:pPr>
            <a:r>
              <a:rPr lang="en-GB" sz="2800" i="1" dirty="0">
                <a:solidFill>
                  <a:schemeClr val="bg1"/>
                </a:solidFill>
                <a:latin typeface="Century Gothic" panose="020B0502020202020204" pitchFamily="34" charset="0"/>
              </a:rPr>
              <a:t>Greater confidence in pricing &amp; decisions</a:t>
            </a:r>
            <a:endParaRPr lang="en-US" sz="2800" i="1" dirty="0">
              <a:solidFill>
                <a:schemeClr val="bg1"/>
              </a:solidFill>
              <a:latin typeface="Century Gothic" panose="020B0502020202020204" pitchFamily="34" charset="0"/>
            </a:endParaRPr>
          </a:p>
        </p:txBody>
      </p:sp>
      <p:sp>
        <p:nvSpPr>
          <p:cNvPr id="33" name="TextBox 6">
            <a:extLst>
              <a:ext uri="{FF2B5EF4-FFF2-40B4-BE49-F238E27FC236}">
                <a16:creationId xmlns:a16="http://schemas.microsoft.com/office/drawing/2014/main" id="{31A3CDF8-E389-89E9-E8E6-D405581935F9}"/>
              </a:ext>
            </a:extLst>
          </p:cNvPr>
          <p:cNvSpPr txBox="1"/>
          <p:nvPr/>
        </p:nvSpPr>
        <p:spPr>
          <a:xfrm>
            <a:off x="2530047" y="7231732"/>
            <a:ext cx="7478049" cy="1292662"/>
          </a:xfrm>
          <a:prstGeom prst="rect">
            <a:avLst/>
          </a:prstGeom>
        </p:spPr>
        <p:txBody>
          <a:bodyPr wrap="square" lIns="0" tIns="0" rIns="0" bIns="0" rtlCol="0" anchor="t">
            <a:spAutoFit/>
          </a:bodyPr>
          <a:lstStyle/>
          <a:p>
            <a:pPr lvl="0"/>
            <a:r>
              <a:rPr lang="en-GB" sz="2800" b="1" i="1" u="sng" dirty="0">
                <a:solidFill>
                  <a:schemeClr val="bg1"/>
                </a:solidFill>
                <a:latin typeface="Century Gothic" panose="020B0502020202020204" pitchFamily="34" charset="0"/>
              </a:rPr>
              <a:t>How we transition to the next phase</a:t>
            </a:r>
          </a:p>
          <a:p>
            <a:pPr lvl="0"/>
            <a:r>
              <a:rPr lang="en-GB" sz="2800" b="1" dirty="0">
                <a:solidFill>
                  <a:schemeClr val="bg1"/>
                </a:solidFill>
                <a:latin typeface="Century Gothic" panose="020B0502020202020204" pitchFamily="34" charset="0"/>
              </a:rPr>
              <a:t>By consolidating, reflecting, and identifying the next steps. Embracing change</a:t>
            </a:r>
            <a:endParaRPr lang="en-US" sz="2800" dirty="0">
              <a:solidFill>
                <a:schemeClr val="bg1"/>
              </a:solidFill>
              <a:latin typeface="Century Gothic" panose="020B0502020202020204" pitchFamily="34" charset="0"/>
            </a:endParaRPr>
          </a:p>
        </p:txBody>
      </p:sp>
      <p:grpSp>
        <p:nvGrpSpPr>
          <p:cNvPr id="2" name="Group 2">
            <a:extLst>
              <a:ext uri="{FF2B5EF4-FFF2-40B4-BE49-F238E27FC236}">
                <a16:creationId xmlns:a16="http://schemas.microsoft.com/office/drawing/2014/main" id="{AC6BA382-2725-4CD9-9BDE-1D63051FAA36}"/>
              </a:ext>
            </a:extLst>
          </p:cNvPr>
          <p:cNvGrpSpPr>
            <a:grpSpLocks noChangeAspect="1"/>
          </p:cNvGrpSpPr>
          <p:nvPr/>
        </p:nvGrpSpPr>
        <p:grpSpPr>
          <a:xfrm>
            <a:off x="1347215" y="4475323"/>
            <a:ext cx="325921" cy="325921"/>
            <a:chOff x="0" y="0"/>
            <a:chExt cx="6355080" cy="6355080"/>
          </a:xfrm>
          <a:solidFill>
            <a:srgbClr val="36ACF5"/>
          </a:solidFill>
        </p:grpSpPr>
        <p:sp>
          <p:nvSpPr>
            <p:cNvPr id="3" name="Freeform 3">
              <a:extLst>
                <a:ext uri="{FF2B5EF4-FFF2-40B4-BE49-F238E27FC236}">
                  <a16:creationId xmlns:a16="http://schemas.microsoft.com/office/drawing/2014/main" id="{7A9D0A43-6D23-1CFA-A341-101C8A9EC9BF}"/>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dirty="0"/>
            </a:p>
          </p:txBody>
        </p:sp>
      </p:grpSp>
      <p:grpSp>
        <p:nvGrpSpPr>
          <p:cNvPr id="8" name="Group 2">
            <a:extLst>
              <a:ext uri="{FF2B5EF4-FFF2-40B4-BE49-F238E27FC236}">
                <a16:creationId xmlns:a16="http://schemas.microsoft.com/office/drawing/2014/main" id="{808C659E-9471-EB6E-F910-8F0AB019433A}"/>
              </a:ext>
            </a:extLst>
          </p:cNvPr>
          <p:cNvGrpSpPr>
            <a:grpSpLocks noChangeAspect="1"/>
          </p:cNvGrpSpPr>
          <p:nvPr/>
        </p:nvGrpSpPr>
        <p:grpSpPr>
          <a:xfrm>
            <a:off x="1347213" y="7499659"/>
            <a:ext cx="325921" cy="325921"/>
            <a:chOff x="0" y="0"/>
            <a:chExt cx="6355080" cy="6355080"/>
          </a:xfrm>
          <a:solidFill>
            <a:srgbClr val="36ACF5"/>
          </a:solidFill>
        </p:grpSpPr>
        <p:sp>
          <p:nvSpPr>
            <p:cNvPr id="9" name="Freeform 3">
              <a:extLst>
                <a:ext uri="{FF2B5EF4-FFF2-40B4-BE49-F238E27FC236}">
                  <a16:creationId xmlns:a16="http://schemas.microsoft.com/office/drawing/2014/main" id="{1E952DB0-B810-3F5D-7057-C906719C0002}"/>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dirty="0"/>
            </a:p>
          </p:txBody>
        </p:sp>
      </p:grpSp>
      <p:sp>
        <p:nvSpPr>
          <p:cNvPr id="10" name="TextBox 6">
            <a:extLst>
              <a:ext uri="{FF2B5EF4-FFF2-40B4-BE49-F238E27FC236}">
                <a16:creationId xmlns:a16="http://schemas.microsoft.com/office/drawing/2014/main" id="{58D5343E-1A18-CAA2-86F6-9461CD3DA504}"/>
              </a:ext>
            </a:extLst>
          </p:cNvPr>
          <p:cNvSpPr txBox="1"/>
          <p:nvPr/>
        </p:nvSpPr>
        <p:spPr>
          <a:xfrm>
            <a:off x="2499214" y="8675374"/>
            <a:ext cx="7478049" cy="1292662"/>
          </a:xfrm>
          <a:prstGeom prst="rect">
            <a:avLst/>
          </a:prstGeom>
        </p:spPr>
        <p:txBody>
          <a:bodyPr wrap="square" lIns="0" tIns="0" rIns="0" bIns="0" rtlCol="0" anchor="t">
            <a:spAutoFit/>
          </a:bodyPr>
          <a:lstStyle/>
          <a:p>
            <a:pPr lvl="0"/>
            <a:r>
              <a:rPr lang="en-GB" sz="2800" b="1" i="1" u="sng" dirty="0">
                <a:solidFill>
                  <a:schemeClr val="bg1"/>
                </a:solidFill>
                <a:latin typeface="Century Gothic" panose="020B0502020202020204" pitchFamily="34" charset="0"/>
              </a:rPr>
              <a:t>Why we transition to the next phase?</a:t>
            </a:r>
          </a:p>
          <a:p>
            <a:pPr lvl="0"/>
            <a:r>
              <a:rPr lang="en-GB" sz="2800" b="1" dirty="0">
                <a:solidFill>
                  <a:schemeClr val="bg1"/>
                </a:solidFill>
                <a:latin typeface="Century Gothic" panose="020B0502020202020204" pitchFamily="34" charset="0"/>
              </a:rPr>
              <a:t>Growth is sustained without burnout or unnecessary risk. Embrace our ‘new norm’</a:t>
            </a:r>
            <a:endParaRPr lang="en-US" sz="2800" dirty="0">
              <a:solidFill>
                <a:schemeClr val="bg1"/>
              </a:solidFill>
              <a:latin typeface="Century Gothic" panose="020B0502020202020204" pitchFamily="34" charset="0"/>
            </a:endParaRPr>
          </a:p>
        </p:txBody>
      </p:sp>
      <p:grpSp>
        <p:nvGrpSpPr>
          <p:cNvPr id="11" name="Group 2">
            <a:extLst>
              <a:ext uri="{FF2B5EF4-FFF2-40B4-BE49-F238E27FC236}">
                <a16:creationId xmlns:a16="http://schemas.microsoft.com/office/drawing/2014/main" id="{A65E5D88-E77E-1B26-375C-C783B906F6A3}"/>
              </a:ext>
            </a:extLst>
          </p:cNvPr>
          <p:cNvGrpSpPr>
            <a:grpSpLocks noChangeAspect="1"/>
          </p:cNvGrpSpPr>
          <p:nvPr/>
        </p:nvGrpSpPr>
        <p:grpSpPr>
          <a:xfrm>
            <a:off x="1316380" y="8943301"/>
            <a:ext cx="325921" cy="325921"/>
            <a:chOff x="0" y="0"/>
            <a:chExt cx="6355080" cy="6355080"/>
          </a:xfrm>
          <a:solidFill>
            <a:srgbClr val="36ACF5"/>
          </a:solidFill>
        </p:grpSpPr>
        <p:sp>
          <p:nvSpPr>
            <p:cNvPr id="12" name="Freeform 3">
              <a:extLst>
                <a:ext uri="{FF2B5EF4-FFF2-40B4-BE49-F238E27FC236}">
                  <a16:creationId xmlns:a16="http://schemas.microsoft.com/office/drawing/2014/main" id="{781BCE2E-4DFD-CE19-7B83-06149AE78D14}"/>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dirty="0"/>
            </a:p>
          </p:txBody>
        </p:sp>
      </p:grpSp>
    </p:spTree>
    <p:extLst>
      <p:ext uri="{BB962C8B-B14F-4D97-AF65-F5344CB8AC3E}">
        <p14:creationId xmlns:p14="http://schemas.microsoft.com/office/powerpoint/2010/main" val="43345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3"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53CA768A-59B4-634F-0E4E-92768A20937C}"/>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4D4BEDF9-A91A-6915-7C00-FC80A5557225}"/>
              </a:ext>
            </a:extLst>
          </p:cNvPr>
          <p:cNvPicPr>
            <a:picLocks noGrp="1" noRot="1" noChangeAspect="1" noMove="1" noResize="1" noEditPoints="1" noAdjustHandles="1" noChangeArrowheads="1" noChangeShapeType="1" noCrop="1"/>
          </p:cNvPicPr>
          <p:nvPr/>
        </p:nvPicPr>
        <p:blipFill rotWithShape="1">
          <a:blip r:embed="rId3">
            <a:alphaModFix amt="5000"/>
            <a:extLst>
              <a:ext uri="{28A0092B-C50C-407E-A947-70E740481C1C}">
                <a14:useLocalDpi xmlns:a14="http://schemas.microsoft.com/office/drawing/2010/main" val="0"/>
              </a:ext>
            </a:extLst>
          </a:blip>
          <a:srcRect t="16098"/>
          <a:stretch>
            <a:fillRect/>
          </a:stretch>
        </p:blipFill>
        <p:spPr bwMode="auto">
          <a:xfrm>
            <a:off x="-19050" y="46947"/>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B899A3-BEA3-EA68-8960-94CA93C470B1}"/>
              </a:ext>
            </a:extLst>
          </p:cNvPr>
          <p:cNvSpPr txBox="1"/>
          <p:nvPr/>
        </p:nvSpPr>
        <p:spPr>
          <a:xfrm>
            <a:off x="19050" y="452572"/>
            <a:ext cx="8332862" cy="1630959"/>
          </a:xfrm>
          <a:prstGeom prst="rect">
            <a:avLst/>
          </a:prstGeom>
        </p:spPr>
        <p:txBody>
          <a:bodyPr wrap="square" lIns="0" tIns="0" rIns="0" bIns="0" rtlCol="0" anchor="ctr">
            <a:spAutoFit/>
          </a:bodyPr>
          <a:lstStyle/>
          <a:p>
            <a:pPr algn="ctr">
              <a:lnSpc>
                <a:spcPts val="14400"/>
              </a:lnSpc>
            </a:pPr>
            <a:r>
              <a:rPr lang="en-US" sz="8800" b="1" spc="-240" dirty="0">
                <a:solidFill>
                  <a:srgbClr val="FFFFFF"/>
                </a:solidFill>
                <a:latin typeface="Century Gothic" panose="020B0502020202020204" pitchFamily="34" charset="0"/>
                <a:ea typeface="Century Gothic Paneuropean Bold"/>
                <a:cs typeface="Century Gothic Paneuropean Bold"/>
                <a:sym typeface="Century Gothic Paneuropean Bold"/>
              </a:rPr>
              <a:t>The journey of</a:t>
            </a:r>
          </a:p>
        </p:txBody>
      </p:sp>
      <p:sp>
        <p:nvSpPr>
          <p:cNvPr id="6" name="TextBox 3">
            <a:extLst>
              <a:ext uri="{FF2B5EF4-FFF2-40B4-BE49-F238E27FC236}">
                <a16:creationId xmlns:a16="http://schemas.microsoft.com/office/drawing/2014/main" id="{69EAD13C-3493-E946-9821-1F0FD840D3EE}"/>
              </a:ext>
            </a:extLst>
          </p:cNvPr>
          <p:cNvSpPr txBox="1"/>
          <p:nvPr/>
        </p:nvSpPr>
        <p:spPr>
          <a:xfrm>
            <a:off x="52958" y="1819313"/>
            <a:ext cx="8370962" cy="1635319"/>
          </a:xfrm>
          <a:prstGeom prst="rect">
            <a:avLst/>
          </a:prstGeom>
        </p:spPr>
        <p:txBody>
          <a:bodyPr wrap="square" lIns="0" tIns="0" rIns="0" bIns="0" rtlCol="0" anchor="t">
            <a:spAutoFit/>
          </a:bodyPr>
          <a:lstStyle/>
          <a:p>
            <a:pPr algn="ctr">
              <a:lnSpc>
                <a:spcPts val="14400"/>
              </a:lnSpc>
            </a:pPr>
            <a:r>
              <a:rPr lang="en-US" sz="9000" spc="-240" dirty="0">
                <a:solidFill>
                  <a:srgbClr val="36ACF5"/>
                </a:solidFill>
                <a:latin typeface="Century Gothic" panose="020B0502020202020204" pitchFamily="34" charset="0"/>
                <a:ea typeface="Century Gothic Paneuropean Bold"/>
                <a:cs typeface="Century Gothic Paneuropean Bold"/>
                <a:sym typeface="Century Gothic Paneuropean Bold"/>
              </a:rPr>
              <a:t>Growth</a:t>
            </a:r>
          </a:p>
        </p:txBody>
      </p:sp>
      <p:sp>
        <p:nvSpPr>
          <p:cNvPr id="7" name="Freeform 2">
            <a:extLst>
              <a:ext uri="{FF2B5EF4-FFF2-40B4-BE49-F238E27FC236}">
                <a16:creationId xmlns:a16="http://schemas.microsoft.com/office/drawing/2014/main" id="{3ABF82DE-9C8D-9282-2B2F-B7791F21DD50}"/>
              </a:ext>
            </a:extLst>
          </p:cNvPr>
          <p:cNvSpPr/>
          <p:nvPr/>
        </p:nvSpPr>
        <p:spPr>
          <a:xfrm>
            <a:off x="215008" y="9029390"/>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dirty="0"/>
          </a:p>
        </p:txBody>
      </p:sp>
      <p:pic>
        <p:nvPicPr>
          <p:cNvPr id="5" name="Picture 4" descr="A diagram of a comfort zone&#10;&#10;AI-generated content may be incorrect.">
            <a:extLst>
              <a:ext uri="{FF2B5EF4-FFF2-40B4-BE49-F238E27FC236}">
                <a16:creationId xmlns:a16="http://schemas.microsoft.com/office/drawing/2014/main" id="{ECBF6D69-0B5F-517B-BD38-80E6A50EA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1912" y="751012"/>
            <a:ext cx="9696961" cy="9276759"/>
          </a:xfrm>
          <a:prstGeom prst="rect">
            <a:avLst/>
          </a:prstGeom>
        </p:spPr>
      </p:pic>
      <p:sp>
        <p:nvSpPr>
          <p:cNvPr id="2" name="TextBox 3">
            <a:extLst>
              <a:ext uri="{FF2B5EF4-FFF2-40B4-BE49-F238E27FC236}">
                <a16:creationId xmlns:a16="http://schemas.microsoft.com/office/drawing/2014/main" id="{54773870-9D7B-977E-0F20-E77346487E3D}"/>
              </a:ext>
            </a:extLst>
          </p:cNvPr>
          <p:cNvSpPr txBox="1"/>
          <p:nvPr/>
        </p:nvSpPr>
        <p:spPr>
          <a:xfrm>
            <a:off x="362076" y="3758651"/>
            <a:ext cx="7750709" cy="4431983"/>
          </a:xfrm>
          <a:prstGeom prst="rect">
            <a:avLst/>
          </a:prstGeom>
        </p:spPr>
        <p:txBody>
          <a:bodyPr wrap="square" lIns="0" tIns="0" rIns="0" bIns="0" rtlCol="0" anchor="t">
            <a:spAutoFit/>
          </a:bodyPr>
          <a:lstStyle/>
          <a:p>
            <a:r>
              <a:rPr lang="en-US" sz="3600" b="1" dirty="0">
                <a:solidFill>
                  <a:srgbClr val="36ACF5"/>
                </a:solidFill>
                <a:latin typeface="Century Gothic" panose="020B0502020202020204" pitchFamily="34" charset="0"/>
                <a:ea typeface="Century Gothic Paneuropean"/>
                <a:cs typeface="Century Gothic Paneuropean"/>
                <a:sym typeface="Century Gothic Paneuropean"/>
              </a:rPr>
              <a:t>Comfort</a:t>
            </a:r>
            <a:r>
              <a:rPr lang="en-US" sz="3600" dirty="0">
                <a:solidFill>
                  <a:srgbClr val="36ACF5"/>
                </a:solidFill>
                <a:latin typeface="Century Gothic" panose="020B0502020202020204" pitchFamily="34" charset="0"/>
                <a:ea typeface="Century Gothic Paneuropean"/>
                <a:cs typeface="Century Gothic Paneuropean"/>
                <a:sym typeface="Century Gothic Paneuropean"/>
              </a:rPr>
              <a:t> </a:t>
            </a:r>
            <a:r>
              <a:rPr lang="en-US" sz="3600" b="1" dirty="0">
                <a:solidFill>
                  <a:srgbClr val="FFFFFF"/>
                </a:solidFill>
                <a:latin typeface="Century Gothic" panose="020B0502020202020204" pitchFamily="34" charset="0"/>
                <a:ea typeface="Century Gothic Paneuropean"/>
                <a:cs typeface="Century Gothic Paneuropean"/>
                <a:sym typeface="Century Gothic Paneuropean"/>
              </a:rPr>
              <a:t>shows us what currently works</a:t>
            </a:r>
          </a:p>
          <a:p>
            <a:r>
              <a:rPr lang="en-US" sz="3600" b="1" dirty="0">
                <a:solidFill>
                  <a:srgbClr val="36ACF5"/>
                </a:solidFill>
                <a:latin typeface="Century Gothic" panose="020B0502020202020204" pitchFamily="34" charset="0"/>
                <a:ea typeface="Century Gothic Paneuropean"/>
                <a:cs typeface="Century Gothic Paneuropean"/>
                <a:sym typeface="Century Gothic Paneuropean"/>
              </a:rPr>
              <a:t>Fear</a:t>
            </a:r>
            <a:r>
              <a:rPr lang="en-US" sz="3600" dirty="0">
                <a:solidFill>
                  <a:srgbClr val="36ACF5"/>
                </a:solidFill>
                <a:latin typeface="Century Gothic" panose="020B0502020202020204" pitchFamily="34" charset="0"/>
                <a:ea typeface="Century Gothic Paneuropean"/>
                <a:cs typeface="Century Gothic Paneuropean"/>
                <a:sym typeface="Century Gothic Paneuropean"/>
              </a:rPr>
              <a:t> </a:t>
            </a:r>
            <a:r>
              <a:rPr lang="en-US" sz="3600" b="1" dirty="0">
                <a:solidFill>
                  <a:srgbClr val="FFFFFF"/>
                </a:solidFill>
                <a:latin typeface="Century Gothic" panose="020B0502020202020204" pitchFamily="34" charset="0"/>
                <a:ea typeface="Century Gothic Paneuropean"/>
                <a:cs typeface="Century Gothic Paneuropean"/>
                <a:sym typeface="Century Gothic Paneuropean"/>
              </a:rPr>
              <a:t>highlights where growth is needed</a:t>
            </a:r>
            <a:endParaRPr lang="en-US" sz="3600" dirty="0">
              <a:solidFill>
                <a:srgbClr val="36ACF5"/>
              </a:solidFill>
              <a:latin typeface="Century Gothic" panose="020B0502020202020204" pitchFamily="34" charset="0"/>
              <a:ea typeface="Century Gothic Paneuropean"/>
              <a:cs typeface="Century Gothic Paneuropean"/>
              <a:sym typeface="Century Gothic Paneuropean"/>
            </a:endParaRPr>
          </a:p>
          <a:p>
            <a:r>
              <a:rPr lang="en-US" sz="3600" b="1" dirty="0">
                <a:solidFill>
                  <a:srgbClr val="36ACF5"/>
                </a:solidFill>
                <a:latin typeface="Century Gothic" panose="020B0502020202020204" pitchFamily="34" charset="0"/>
                <a:ea typeface="Century Gothic Paneuropean"/>
                <a:cs typeface="Century Gothic Paneuropean"/>
                <a:sym typeface="Century Gothic Paneuropean"/>
              </a:rPr>
              <a:t>Learning </a:t>
            </a:r>
            <a:r>
              <a:rPr lang="en-US" sz="3600" b="1" dirty="0">
                <a:solidFill>
                  <a:srgbClr val="FFFFFF"/>
                </a:solidFill>
                <a:latin typeface="Century Gothic" panose="020B0502020202020204" pitchFamily="34" charset="0"/>
                <a:ea typeface="Century Gothic Paneuropean"/>
                <a:cs typeface="Century Gothic Paneuropean"/>
                <a:sym typeface="Century Gothic Paneuropean"/>
              </a:rPr>
              <a:t>turns uncertainty in capability</a:t>
            </a:r>
            <a:endParaRPr lang="en-US" sz="3600" dirty="0">
              <a:solidFill>
                <a:srgbClr val="36ACF5"/>
              </a:solidFill>
              <a:latin typeface="Century Gothic" panose="020B0502020202020204" pitchFamily="34" charset="0"/>
              <a:ea typeface="Century Gothic Paneuropean"/>
              <a:cs typeface="Century Gothic Paneuropean"/>
              <a:sym typeface="Century Gothic Paneuropean"/>
            </a:endParaRPr>
          </a:p>
          <a:p>
            <a:r>
              <a:rPr lang="en-US" sz="3600" b="1" dirty="0">
                <a:solidFill>
                  <a:srgbClr val="36ACF5"/>
                </a:solidFill>
                <a:latin typeface="Century Gothic" panose="020B0502020202020204" pitchFamily="34" charset="0"/>
                <a:ea typeface="Century Gothic Paneuropean"/>
                <a:cs typeface="Century Gothic Paneuropean"/>
                <a:sym typeface="Century Gothic Paneuropean"/>
              </a:rPr>
              <a:t>Growth </a:t>
            </a:r>
            <a:r>
              <a:rPr lang="en-US" sz="3600" b="1" dirty="0">
                <a:solidFill>
                  <a:srgbClr val="FFFFFF"/>
                </a:solidFill>
                <a:latin typeface="Century Gothic" panose="020B0502020202020204" pitchFamily="34" charset="0"/>
                <a:ea typeface="Century Gothic Paneuropean"/>
                <a:cs typeface="Century Gothic Paneuropean"/>
                <a:sym typeface="Century Gothic Paneuropean"/>
              </a:rPr>
              <a:t>creates a new ‘upgraded’ comfort zone</a:t>
            </a:r>
          </a:p>
        </p:txBody>
      </p:sp>
    </p:spTree>
    <p:extLst>
      <p:ext uri="{BB962C8B-B14F-4D97-AF65-F5344CB8AC3E}">
        <p14:creationId xmlns:p14="http://schemas.microsoft.com/office/powerpoint/2010/main" val="384948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BE750315-655A-C742-AB25-C61FFE270E01}"/>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195A5F9D-4C73-6252-1AA7-51CA324F6DF4}"/>
              </a:ext>
            </a:extLst>
          </p:cNvPr>
          <p:cNvSpPr txBox="1"/>
          <p:nvPr/>
        </p:nvSpPr>
        <p:spPr>
          <a:xfrm>
            <a:off x="678992" y="922539"/>
            <a:ext cx="17499272" cy="2462213"/>
          </a:xfrm>
          <a:prstGeom prst="rect">
            <a:avLst/>
          </a:prstGeom>
        </p:spPr>
        <p:txBody>
          <a:bodyPr wrap="square"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What is most impactful,</a:t>
            </a:r>
          </a:p>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when it comes to Growth?</a:t>
            </a:r>
          </a:p>
        </p:txBody>
      </p:sp>
      <p:grpSp>
        <p:nvGrpSpPr>
          <p:cNvPr id="7" name="Group 6">
            <a:extLst>
              <a:ext uri="{FF2B5EF4-FFF2-40B4-BE49-F238E27FC236}">
                <a16:creationId xmlns:a16="http://schemas.microsoft.com/office/drawing/2014/main" id="{71E594D3-3ACA-6032-A550-4557C4C65F46}"/>
              </a:ext>
            </a:extLst>
          </p:cNvPr>
          <p:cNvGrpSpPr/>
          <p:nvPr/>
        </p:nvGrpSpPr>
        <p:grpSpPr>
          <a:xfrm>
            <a:off x="13982700" y="265147"/>
            <a:ext cx="4305300" cy="1066800"/>
            <a:chOff x="0" y="8916555"/>
            <a:chExt cx="4305300" cy="1066800"/>
          </a:xfrm>
        </p:grpSpPr>
        <p:sp>
          <p:nvSpPr>
            <p:cNvPr id="6" name="Arrow: Pentagon 5">
              <a:extLst>
                <a:ext uri="{FF2B5EF4-FFF2-40B4-BE49-F238E27FC236}">
                  <a16:creationId xmlns:a16="http://schemas.microsoft.com/office/drawing/2014/main" id="{2B309CCA-FA88-7E6A-C7E0-9ACD5C04740B}"/>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5" name="Freeform 2">
              <a:extLst>
                <a:ext uri="{FF2B5EF4-FFF2-40B4-BE49-F238E27FC236}">
                  <a16:creationId xmlns:a16="http://schemas.microsoft.com/office/drawing/2014/main" id="{00ADC37C-F255-2028-4286-70D612888428}"/>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endParaRPr lang="en-GB" dirty="0"/>
            </a:p>
          </p:txBody>
        </p:sp>
      </p:grpSp>
      <p:sp>
        <p:nvSpPr>
          <p:cNvPr id="10" name="TextBox 3">
            <a:extLst>
              <a:ext uri="{FF2B5EF4-FFF2-40B4-BE49-F238E27FC236}">
                <a16:creationId xmlns:a16="http://schemas.microsoft.com/office/drawing/2014/main" id="{343970FA-D834-ACBC-F500-F7FB14451068}"/>
              </a:ext>
            </a:extLst>
          </p:cNvPr>
          <p:cNvSpPr txBox="1"/>
          <p:nvPr/>
        </p:nvSpPr>
        <p:spPr>
          <a:xfrm>
            <a:off x="692392" y="5149984"/>
            <a:ext cx="8821564" cy="3693319"/>
          </a:xfrm>
          <a:prstGeom prst="rect">
            <a:avLst/>
          </a:prstGeom>
        </p:spPr>
        <p:txBody>
          <a:bodyPr wrap="square" lIns="0" tIns="0" rIns="0" bIns="0" rtlCol="0" anchor="t">
            <a:spAutoFit/>
          </a:bodyPr>
          <a:lstStyle/>
          <a:p>
            <a:r>
              <a:rPr lang="en-US" sz="4000" b="1" u="none" dirty="0">
                <a:solidFill>
                  <a:srgbClr val="FFFFFF"/>
                </a:solidFill>
                <a:latin typeface="Century Gothic" panose="020B0502020202020204" pitchFamily="34" charset="0"/>
                <a:ea typeface="Century Gothic Paneuropean"/>
                <a:cs typeface="Century Gothic Paneuropean"/>
                <a:sym typeface="Century Gothic Paneuropean"/>
              </a:rPr>
              <a:t>We all have </a:t>
            </a:r>
            <a:r>
              <a:rPr lang="en-US" sz="4000" b="1" dirty="0">
                <a:solidFill>
                  <a:srgbClr val="36ACF5"/>
                </a:solidFill>
                <a:latin typeface="Century Gothic" panose="020B0502020202020204" pitchFamily="34" charset="0"/>
                <a:ea typeface="Century Gothic Paneuropean"/>
                <a:cs typeface="Century Gothic Paneuropean"/>
                <a:sym typeface="Century Gothic Paneuropean"/>
              </a:rPr>
              <a:t>an idea and a concept </a:t>
            </a:r>
            <a:r>
              <a:rPr lang="en-US" sz="4000" b="1" dirty="0">
                <a:solidFill>
                  <a:srgbClr val="FFFFFF"/>
                </a:solidFill>
                <a:latin typeface="Century Gothic" panose="020B0502020202020204" pitchFamily="34" charset="0"/>
                <a:ea typeface="Century Gothic Paneuropean"/>
                <a:cs typeface="Century Gothic Paneuropean"/>
                <a:sym typeface="Century Gothic Paneuropean"/>
              </a:rPr>
              <a:t>of how we can change or diversify</a:t>
            </a:r>
          </a:p>
          <a:p>
            <a:endParaRPr lang="en-US" sz="40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US" sz="4000" b="1" dirty="0">
                <a:solidFill>
                  <a:srgbClr val="FFFFFF"/>
                </a:solidFill>
                <a:latin typeface="Century Gothic" panose="020B0502020202020204" pitchFamily="34" charset="0"/>
                <a:ea typeface="Century Gothic Paneuropean"/>
                <a:cs typeface="Century Gothic Paneuropean"/>
                <a:sym typeface="Century Gothic Paneuropean"/>
              </a:rPr>
              <a:t>But what are the most impactful things we can do </a:t>
            </a:r>
            <a:r>
              <a:rPr lang="en-US" sz="4000" b="1" dirty="0">
                <a:solidFill>
                  <a:srgbClr val="36ACF5"/>
                </a:solidFill>
                <a:latin typeface="Century Gothic" panose="020B0502020202020204" pitchFamily="34" charset="0"/>
                <a:ea typeface="Century Gothic Paneuropean"/>
                <a:cs typeface="Century Gothic Paneuropean"/>
                <a:sym typeface="Century Gothic Paneuropean"/>
              </a:rPr>
              <a:t>to grow</a:t>
            </a:r>
            <a:r>
              <a:rPr lang="en-US" sz="4000" b="1" dirty="0">
                <a:solidFill>
                  <a:srgbClr val="FFFFFF"/>
                </a:solidFill>
                <a:latin typeface="Century Gothic" panose="020B0502020202020204" pitchFamily="34" charset="0"/>
                <a:ea typeface="Century Gothic Paneuropean"/>
                <a:cs typeface="Century Gothic Paneuropean"/>
                <a:sym typeface="Century Gothic Paneuropean"/>
              </a:rPr>
              <a:t> our business?’</a:t>
            </a:r>
          </a:p>
        </p:txBody>
      </p:sp>
      <p:pic>
        <p:nvPicPr>
          <p:cNvPr id="1026" name="Picture 2">
            <a:extLst>
              <a:ext uri="{FF2B5EF4-FFF2-40B4-BE49-F238E27FC236}">
                <a16:creationId xmlns:a16="http://schemas.microsoft.com/office/drawing/2014/main" id="{54D6C773-3A47-90C9-1912-B07F737489B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9792072" y="3771478"/>
            <a:ext cx="8495928" cy="59085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4C2A350A-159A-F6B3-7EE9-E7C324F9398D}"/>
              </a:ext>
            </a:extLst>
          </p:cNvPr>
          <p:cNvSpPr txBox="1"/>
          <p:nvPr/>
        </p:nvSpPr>
        <p:spPr>
          <a:xfrm>
            <a:off x="678992" y="3508744"/>
            <a:ext cx="11485984" cy="677108"/>
          </a:xfrm>
          <a:prstGeom prst="rect">
            <a:avLst/>
          </a:prstGeom>
        </p:spPr>
        <p:txBody>
          <a:bodyPr wrap="square" lIns="0" tIns="0" rIns="0" bIns="0" rtlCol="0" anchor="t">
            <a:spAutoFit/>
          </a:bodyPr>
          <a:lstStyle/>
          <a:p>
            <a:r>
              <a:rPr lang="en-US" sz="4400" spc="-240" dirty="0">
                <a:solidFill>
                  <a:srgbClr val="36ACF5"/>
                </a:solidFill>
                <a:latin typeface="Century Gothic" panose="020B0502020202020204" pitchFamily="34" charset="0"/>
                <a:ea typeface="Century Gothic Paneuropean Bold"/>
                <a:cs typeface="Century Gothic Paneuropean Bold"/>
                <a:sym typeface="Century Gothic Paneuropean Bold"/>
              </a:rPr>
              <a:t>What really moves the needle?</a:t>
            </a:r>
          </a:p>
        </p:txBody>
      </p:sp>
    </p:spTree>
    <p:extLst>
      <p:ext uri="{BB962C8B-B14F-4D97-AF65-F5344CB8AC3E}">
        <p14:creationId xmlns:p14="http://schemas.microsoft.com/office/powerpoint/2010/main" val="100475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6EE8E99A-7077-0D8C-FB0F-72806E89AEA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1487453-01FB-A360-7351-9F639B5A5922}"/>
              </a:ext>
            </a:extLst>
          </p:cNvPr>
          <p:cNvSpPr txBox="1"/>
          <p:nvPr/>
        </p:nvSpPr>
        <p:spPr>
          <a:xfrm>
            <a:off x="838200" y="951717"/>
            <a:ext cx="14498488" cy="1231106"/>
          </a:xfrm>
          <a:prstGeom prst="rect">
            <a:avLst/>
          </a:prstGeom>
        </p:spPr>
        <p:txBody>
          <a:bodyPr wrap="square"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Finance Underpins Everything</a:t>
            </a:r>
          </a:p>
        </p:txBody>
      </p:sp>
      <p:grpSp>
        <p:nvGrpSpPr>
          <p:cNvPr id="4" name="Group 3">
            <a:extLst>
              <a:ext uri="{FF2B5EF4-FFF2-40B4-BE49-F238E27FC236}">
                <a16:creationId xmlns:a16="http://schemas.microsoft.com/office/drawing/2014/main" id="{B532546B-7D85-57EE-A7E2-4D924FD94EA5}"/>
              </a:ext>
            </a:extLst>
          </p:cNvPr>
          <p:cNvGrpSpPr/>
          <p:nvPr/>
        </p:nvGrpSpPr>
        <p:grpSpPr>
          <a:xfrm>
            <a:off x="13982700" y="102755"/>
            <a:ext cx="4305300" cy="1066800"/>
            <a:chOff x="0" y="8916555"/>
            <a:chExt cx="4305300" cy="1066800"/>
          </a:xfrm>
        </p:grpSpPr>
        <p:sp>
          <p:nvSpPr>
            <p:cNvPr id="5" name="Arrow: Pentagon 4">
              <a:extLst>
                <a:ext uri="{FF2B5EF4-FFF2-40B4-BE49-F238E27FC236}">
                  <a16:creationId xmlns:a16="http://schemas.microsoft.com/office/drawing/2014/main" id="{83E8380D-CF00-1F22-8185-84E96ABE6502}"/>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Freeform 2">
              <a:extLst>
                <a:ext uri="{FF2B5EF4-FFF2-40B4-BE49-F238E27FC236}">
                  <a16:creationId xmlns:a16="http://schemas.microsoft.com/office/drawing/2014/main" id="{D54E4CAF-D607-2930-2962-39839E984958}"/>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grpSp>
      <p:sp>
        <p:nvSpPr>
          <p:cNvPr id="7" name="TextBox 6">
            <a:extLst>
              <a:ext uri="{FF2B5EF4-FFF2-40B4-BE49-F238E27FC236}">
                <a16:creationId xmlns:a16="http://schemas.microsoft.com/office/drawing/2014/main" id="{C9FF07AB-AF5E-28B3-8425-E36D9CBA4D1C}"/>
              </a:ext>
            </a:extLst>
          </p:cNvPr>
          <p:cNvSpPr txBox="1"/>
          <p:nvPr/>
        </p:nvSpPr>
        <p:spPr>
          <a:xfrm>
            <a:off x="838200" y="2074136"/>
            <a:ext cx="14498488" cy="830997"/>
          </a:xfrm>
          <a:prstGeom prst="rect">
            <a:avLst/>
          </a:prstGeom>
          <a:noFill/>
        </p:spPr>
        <p:txBody>
          <a:bodyPr wrap="square" rtlCol="0">
            <a:spAutoFit/>
          </a:bodyPr>
          <a:lstStyle/>
          <a:p>
            <a:r>
              <a:rPr lang="en-US" sz="4800" dirty="0">
                <a:solidFill>
                  <a:srgbClr val="36ACF5"/>
                </a:solidFill>
                <a:latin typeface="Century Gothic" panose="020B0502020202020204" pitchFamily="34" charset="0"/>
                <a:ea typeface="Century Gothic Paneuropean"/>
                <a:cs typeface="Century Gothic Paneuropean"/>
                <a:sym typeface="Century Gothic Paneuropean"/>
              </a:rPr>
              <a:t>“</a:t>
            </a:r>
            <a:r>
              <a:rPr lang="en-US" sz="4800" i="1" dirty="0">
                <a:solidFill>
                  <a:srgbClr val="36ACF5"/>
                </a:solidFill>
                <a:latin typeface="Century Gothic" panose="020B0502020202020204" pitchFamily="34" charset="0"/>
                <a:ea typeface="Century Gothic Paneuropean"/>
                <a:cs typeface="Century Gothic Paneuropean"/>
                <a:sym typeface="Century Gothic Paneuropean"/>
              </a:rPr>
              <a:t>Does it all add up?”</a:t>
            </a:r>
            <a:endParaRPr lang="en-GB" sz="4800" dirty="0">
              <a:solidFill>
                <a:srgbClr val="36ACF5"/>
              </a:solidFill>
            </a:endParaRPr>
          </a:p>
        </p:txBody>
      </p:sp>
      <p:pic>
        <p:nvPicPr>
          <p:cNvPr id="4098" name="Picture 2" descr="Person talking on phone in public space">
            <a:extLst>
              <a:ext uri="{FF2B5EF4-FFF2-40B4-BE49-F238E27FC236}">
                <a16:creationId xmlns:a16="http://schemas.microsoft.com/office/drawing/2014/main" id="{C325F1DD-4093-4C71-232B-5314005963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850" b="850"/>
          <a:stretch/>
        </p:blipFill>
        <p:spPr bwMode="auto">
          <a:xfrm>
            <a:off x="10143328" y="3568940"/>
            <a:ext cx="8144672" cy="53476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a:extLst>
              <a:ext uri="{FF2B5EF4-FFF2-40B4-BE49-F238E27FC236}">
                <a16:creationId xmlns:a16="http://schemas.microsoft.com/office/drawing/2014/main" id="{9A988CD4-40AA-075E-63AB-F537F502F2C1}"/>
              </a:ext>
            </a:extLst>
          </p:cNvPr>
          <p:cNvSpPr txBox="1"/>
          <p:nvPr/>
        </p:nvSpPr>
        <p:spPr>
          <a:xfrm>
            <a:off x="838200" y="3568940"/>
            <a:ext cx="8033107" cy="5601533"/>
          </a:xfrm>
          <a:prstGeom prst="rect">
            <a:avLst/>
          </a:prstGeom>
        </p:spPr>
        <p:txBody>
          <a:bodyPr wrap="square" lIns="0" tIns="0" rIns="0" bIns="0" rtlCol="0" anchor="t">
            <a:spAutoFit/>
          </a:bodyPr>
          <a:lstStyle/>
          <a:p>
            <a:pPr marL="0" lvl="0" indent="0" algn="l"/>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In our day to day lives, how do we make a </a:t>
            </a:r>
            <a:r>
              <a:rPr lang="en-US" sz="2800" b="1" i="1" u="none" dirty="0">
                <a:solidFill>
                  <a:srgbClr val="36ACF5"/>
                </a:solidFill>
                <a:latin typeface="Century Gothic" panose="020B0502020202020204" pitchFamily="34" charset="0"/>
                <a:ea typeface="Century Gothic Paneuropean"/>
                <a:cs typeface="Century Gothic Paneuropean"/>
                <a:sym typeface="Century Gothic Paneuropean"/>
              </a:rPr>
              <a:t>’Buying/Spending decision</a:t>
            </a:r>
            <a:r>
              <a:rPr lang="en-US" sz="2800" b="1" u="none" dirty="0">
                <a:solidFill>
                  <a:srgbClr val="36ACF5"/>
                </a:solidFill>
                <a:latin typeface="Century Gothic" panose="020B0502020202020204" pitchFamily="34" charset="0"/>
                <a:ea typeface="Century Gothic Paneuropean"/>
                <a:cs typeface="Century Gothic Paneuropean"/>
                <a:sym typeface="Century Gothic Paneuropean"/>
              </a:rPr>
              <a:t>’?</a:t>
            </a:r>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If we’ve ever applied for a job, what is one of the main things we have looked at before applying?... Salary?</a:t>
            </a: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US" sz="2800" b="1" u="sng" dirty="0">
                <a:solidFill>
                  <a:srgbClr val="FFFFFF"/>
                </a:solidFill>
                <a:latin typeface="Century Gothic" panose="020B0502020202020204" pitchFamily="34" charset="0"/>
                <a:ea typeface="Century Gothic Paneuropean"/>
                <a:cs typeface="Century Gothic Paneuropean"/>
                <a:sym typeface="Century Gothic Paneuropean"/>
              </a:rPr>
              <a:t>Question?</a:t>
            </a:r>
          </a:p>
          <a:p>
            <a:r>
              <a:rPr lang="en-US" sz="2800" b="1" u="none" dirty="0">
                <a:solidFill>
                  <a:srgbClr val="FFFFFF"/>
                </a:solidFill>
                <a:latin typeface="Century Gothic" panose="020B0502020202020204" pitchFamily="34" charset="0"/>
                <a:ea typeface="Century Gothic Paneuropean"/>
                <a:cs typeface="Century Gothic Paneuropean"/>
                <a:sym typeface="Century Gothic Paneuropean"/>
              </a:rPr>
              <a:t>What do we think is most positively impactful, when it comes to Growth &amp; finance.</a:t>
            </a:r>
            <a:endParaRPr lang="en-US" sz="2800" b="1" u="none" dirty="0">
              <a:solidFill>
                <a:srgbClr val="36ACF5"/>
              </a:solidFill>
              <a:latin typeface="Century Gothic" panose="020B0502020202020204" pitchFamily="34" charset="0"/>
              <a:ea typeface="Century Gothic Paneuropean"/>
              <a:cs typeface="Century Gothic Paneuropean"/>
              <a:sym typeface="Century Gothic Paneuropean"/>
            </a:endParaRPr>
          </a:p>
          <a:p>
            <a:pPr marL="0" lvl="0" indent="0" algn="l"/>
            <a:endParaRPr lang="en-US" sz="28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Tree>
    <p:extLst>
      <p:ext uri="{BB962C8B-B14F-4D97-AF65-F5344CB8AC3E}">
        <p14:creationId xmlns:p14="http://schemas.microsoft.com/office/powerpoint/2010/main" val="249828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649A878F-BA52-6EB1-C1E0-ADB0AAE1540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1869DF4-B6D7-0316-C1B1-2AF9ED38AA3B}"/>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Marketing</a:t>
            </a:r>
          </a:p>
        </p:txBody>
      </p:sp>
      <p:grpSp>
        <p:nvGrpSpPr>
          <p:cNvPr id="4" name="Group 3">
            <a:extLst>
              <a:ext uri="{FF2B5EF4-FFF2-40B4-BE49-F238E27FC236}">
                <a16:creationId xmlns:a16="http://schemas.microsoft.com/office/drawing/2014/main" id="{32CD33D6-8CA3-7398-5A59-4CA16AA1B164}"/>
              </a:ext>
            </a:extLst>
          </p:cNvPr>
          <p:cNvGrpSpPr/>
          <p:nvPr/>
        </p:nvGrpSpPr>
        <p:grpSpPr>
          <a:xfrm>
            <a:off x="13935572" y="227026"/>
            <a:ext cx="4305300" cy="1066800"/>
            <a:chOff x="0" y="8916555"/>
            <a:chExt cx="4305300" cy="1066800"/>
          </a:xfrm>
        </p:grpSpPr>
        <p:sp>
          <p:nvSpPr>
            <p:cNvPr id="5" name="Arrow: Pentagon 4">
              <a:extLst>
                <a:ext uri="{FF2B5EF4-FFF2-40B4-BE49-F238E27FC236}">
                  <a16:creationId xmlns:a16="http://schemas.microsoft.com/office/drawing/2014/main" id="{E0CA7CA9-CCB6-D6EB-666E-5818652DB538}"/>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Freeform 2">
              <a:extLst>
                <a:ext uri="{FF2B5EF4-FFF2-40B4-BE49-F238E27FC236}">
                  <a16:creationId xmlns:a16="http://schemas.microsoft.com/office/drawing/2014/main" id="{B97A53EC-F363-8F37-4FF5-D989EA901E48}"/>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grpSp>
      <p:sp>
        <p:nvSpPr>
          <p:cNvPr id="7" name="TextBox 6">
            <a:extLst>
              <a:ext uri="{FF2B5EF4-FFF2-40B4-BE49-F238E27FC236}">
                <a16:creationId xmlns:a16="http://schemas.microsoft.com/office/drawing/2014/main" id="{6DEE7BA4-94A9-01EB-53CE-2BDB0E406393}"/>
              </a:ext>
            </a:extLst>
          </p:cNvPr>
          <p:cNvSpPr txBox="1"/>
          <p:nvPr/>
        </p:nvSpPr>
        <p:spPr>
          <a:xfrm>
            <a:off x="838200" y="2074136"/>
            <a:ext cx="13997743" cy="830997"/>
          </a:xfrm>
          <a:prstGeom prst="rect">
            <a:avLst/>
          </a:prstGeom>
          <a:noFill/>
        </p:spPr>
        <p:txBody>
          <a:bodyPr wrap="none" rtlCol="0">
            <a:spAutoFit/>
          </a:bodyPr>
          <a:lstStyle/>
          <a:p>
            <a:r>
              <a:rPr lang="en-US" sz="4800" dirty="0">
                <a:solidFill>
                  <a:srgbClr val="36ACF5"/>
                </a:solidFill>
                <a:latin typeface="Century Gothic" panose="020B0502020202020204" pitchFamily="34" charset="0"/>
                <a:ea typeface="Century Gothic Paneuropean"/>
                <a:cs typeface="Century Gothic Paneuropean"/>
                <a:sym typeface="Century Gothic Paneuropean"/>
              </a:rPr>
              <a:t>“</a:t>
            </a:r>
            <a:r>
              <a:rPr lang="en-US" sz="4800" i="1" dirty="0">
                <a:solidFill>
                  <a:srgbClr val="36ACF5"/>
                </a:solidFill>
                <a:latin typeface="Century Gothic" panose="020B0502020202020204" pitchFamily="34" charset="0"/>
                <a:ea typeface="Century Gothic Paneuropean"/>
                <a:cs typeface="Century Gothic Paneuropean"/>
                <a:sym typeface="Century Gothic Paneuropean"/>
              </a:rPr>
              <a:t>How does anyone know what’s happening?”</a:t>
            </a:r>
            <a:endParaRPr lang="en-GB" sz="4800" dirty="0">
              <a:solidFill>
                <a:srgbClr val="36ACF5"/>
              </a:solidFill>
            </a:endParaRPr>
          </a:p>
        </p:txBody>
      </p:sp>
      <p:pic>
        <p:nvPicPr>
          <p:cNvPr id="4098" name="Picture 2" descr="Bicycle basket full of flowers and fruit">
            <a:extLst>
              <a:ext uri="{FF2B5EF4-FFF2-40B4-BE49-F238E27FC236}">
                <a16:creationId xmlns:a16="http://schemas.microsoft.com/office/drawing/2014/main" id="{88C2FF8F-0DAD-5275-B711-39CBF55A5F4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757" b="757"/>
          <a:stretch/>
        </p:blipFill>
        <p:spPr bwMode="auto">
          <a:xfrm>
            <a:off x="10096200" y="3568940"/>
            <a:ext cx="8144672" cy="53476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a:extLst>
              <a:ext uri="{FF2B5EF4-FFF2-40B4-BE49-F238E27FC236}">
                <a16:creationId xmlns:a16="http://schemas.microsoft.com/office/drawing/2014/main" id="{B28A342D-A0A8-587F-08C7-CF1D17CA3C93}"/>
              </a:ext>
            </a:extLst>
          </p:cNvPr>
          <p:cNvSpPr txBox="1"/>
          <p:nvPr/>
        </p:nvSpPr>
        <p:spPr>
          <a:xfrm>
            <a:off x="838200" y="3568940"/>
            <a:ext cx="8033107" cy="5170646"/>
          </a:xfrm>
          <a:prstGeom prst="rect">
            <a:avLst/>
          </a:prstGeom>
        </p:spPr>
        <p:txBody>
          <a:bodyPr wrap="square" lIns="0" tIns="0" rIns="0" bIns="0" rtlCol="0" anchor="t">
            <a:spAutoFit/>
          </a:bodyPr>
          <a:lstStyle/>
          <a:p>
            <a:pPr marL="0" lvl="0" indent="0" algn="l"/>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This is one of the single biggest areas you can influence to </a:t>
            </a:r>
            <a:r>
              <a:rPr lang="en-US" sz="2800" b="1" i="1" u="none" dirty="0">
                <a:solidFill>
                  <a:srgbClr val="36ACF5"/>
                </a:solidFill>
                <a:latin typeface="Century Gothic" panose="020B0502020202020204" pitchFamily="34" charset="0"/>
                <a:ea typeface="Century Gothic Paneuropean"/>
                <a:cs typeface="Century Gothic Paneuropean"/>
                <a:sym typeface="Century Gothic Paneuropean"/>
              </a:rPr>
              <a:t>’get your business heard and to grow and/or diversify</a:t>
            </a:r>
            <a:r>
              <a:rPr lang="en-US" sz="2800" b="1" u="none" dirty="0">
                <a:solidFill>
                  <a:srgbClr val="36ACF5"/>
                </a:solidFill>
                <a:latin typeface="Century Gothic" panose="020B0502020202020204" pitchFamily="34" charset="0"/>
                <a:ea typeface="Century Gothic Paneuropean"/>
                <a:cs typeface="Century Gothic Paneuropean"/>
                <a:sym typeface="Century Gothic Paneuropean"/>
              </a:rPr>
              <a:t>’</a:t>
            </a:r>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What are the different ‘Marketing Tools’ or ‘approaches’ we could use to impact growth with our business?</a:t>
            </a: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GB" sz="2800" b="1" u="sng" dirty="0">
                <a:solidFill>
                  <a:srgbClr val="FFFFFF"/>
                </a:solidFill>
                <a:latin typeface="Century Gothic" panose="020B0502020202020204" pitchFamily="34" charset="0"/>
                <a:ea typeface="Century Gothic Paneuropean"/>
                <a:cs typeface="Century Gothic Paneuropean"/>
                <a:sym typeface="Century Gothic Paneuropean"/>
              </a:rPr>
              <a:t>Question?</a:t>
            </a:r>
          </a:p>
          <a:p>
            <a:r>
              <a:rPr lang="en-GB" sz="2800" b="1" dirty="0">
                <a:solidFill>
                  <a:srgbClr val="FFFFFF"/>
                </a:solidFill>
                <a:latin typeface="Century Gothic" panose="020B0502020202020204" pitchFamily="34" charset="0"/>
                <a:ea typeface="Century Gothic Paneuropean"/>
                <a:cs typeface="Century Gothic Paneuropean"/>
                <a:sym typeface="Century Gothic Paneuropean"/>
              </a:rPr>
              <a:t>What do we think is most positively impactful, when it comes to Growth &amp; Marketing?</a:t>
            </a:r>
            <a:endParaRPr lang="en-US" sz="28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Tree>
    <p:extLst>
      <p:ext uri="{BB962C8B-B14F-4D97-AF65-F5344CB8AC3E}">
        <p14:creationId xmlns:p14="http://schemas.microsoft.com/office/powerpoint/2010/main" val="335503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6BDBC5BC-D107-742F-EAE2-FDDAB8766D93}"/>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46A48F0-1A9A-A48C-CD73-EBC59EE6681D}"/>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Customer Experience</a:t>
            </a:r>
          </a:p>
        </p:txBody>
      </p:sp>
      <p:grpSp>
        <p:nvGrpSpPr>
          <p:cNvPr id="4" name="Group 3">
            <a:extLst>
              <a:ext uri="{FF2B5EF4-FFF2-40B4-BE49-F238E27FC236}">
                <a16:creationId xmlns:a16="http://schemas.microsoft.com/office/drawing/2014/main" id="{0C6F3BFB-99AB-60FF-6FBB-95A60912D845}"/>
              </a:ext>
            </a:extLst>
          </p:cNvPr>
          <p:cNvGrpSpPr/>
          <p:nvPr/>
        </p:nvGrpSpPr>
        <p:grpSpPr>
          <a:xfrm>
            <a:off x="13982700" y="148646"/>
            <a:ext cx="4305300" cy="1066800"/>
            <a:chOff x="0" y="8916555"/>
            <a:chExt cx="4305300" cy="1066800"/>
          </a:xfrm>
        </p:grpSpPr>
        <p:sp>
          <p:nvSpPr>
            <p:cNvPr id="5" name="Arrow: Pentagon 4">
              <a:extLst>
                <a:ext uri="{FF2B5EF4-FFF2-40B4-BE49-F238E27FC236}">
                  <a16:creationId xmlns:a16="http://schemas.microsoft.com/office/drawing/2014/main" id="{9F0E92BA-EE79-EDB1-74E5-F81848B53C02}"/>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Freeform 2">
              <a:extLst>
                <a:ext uri="{FF2B5EF4-FFF2-40B4-BE49-F238E27FC236}">
                  <a16:creationId xmlns:a16="http://schemas.microsoft.com/office/drawing/2014/main" id="{FB68CC0F-853E-3AD9-F5FC-599410225EE8}"/>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grpSp>
      <p:sp>
        <p:nvSpPr>
          <p:cNvPr id="7" name="TextBox 6">
            <a:extLst>
              <a:ext uri="{FF2B5EF4-FFF2-40B4-BE49-F238E27FC236}">
                <a16:creationId xmlns:a16="http://schemas.microsoft.com/office/drawing/2014/main" id="{F8A2FA5F-ED9E-3D36-24EC-40C626BF80E8}"/>
              </a:ext>
            </a:extLst>
          </p:cNvPr>
          <p:cNvSpPr txBox="1"/>
          <p:nvPr/>
        </p:nvSpPr>
        <p:spPr>
          <a:xfrm>
            <a:off x="838200" y="2074136"/>
            <a:ext cx="13444706" cy="830997"/>
          </a:xfrm>
          <a:prstGeom prst="rect">
            <a:avLst/>
          </a:prstGeom>
          <a:noFill/>
        </p:spPr>
        <p:txBody>
          <a:bodyPr wrap="none" rtlCol="0">
            <a:spAutoFit/>
          </a:bodyPr>
          <a:lstStyle/>
          <a:p>
            <a:r>
              <a:rPr lang="en-US" sz="4800" dirty="0">
                <a:solidFill>
                  <a:srgbClr val="36ACF5"/>
                </a:solidFill>
                <a:latin typeface="Century Gothic" panose="020B0502020202020204" pitchFamily="34" charset="0"/>
                <a:ea typeface="Century Gothic Paneuropean"/>
                <a:cs typeface="Century Gothic Paneuropean"/>
                <a:sym typeface="Century Gothic Paneuropean"/>
              </a:rPr>
              <a:t>“</a:t>
            </a:r>
            <a:r>
              <a:rPr lang="en-US" sz="4800" i="1" dirty="0">
                <a:solidFill>
                  <a:srgbClr val="36ACF5"/>
                </a:solidFill>
                <a:latin typeface="Century Gothic" panose="020B0502020202020204" pitchFamily="34" charset="0"/>
                <a:ea typeface="Century Gothic Paneuropean"/>
                <a:cs typeface="Century Gothic Paneuropean"/>
                <a:sym typeface="Century Gothic Paneuropean"/>
              </a:rPr>
              <a:t>How will this impact the customer journey?”</a:t>
            </a:r>
            <a:endParaRPr lang="en-GB" sz="4800" dirty="0">
              <a:solidFill>
                <a:srgbClr val="36ACF5"/>
              </a:solidFill>
            </a:endParaRPr>
          </a:p>
        </p:txBody>
      </p:sp>
      <p:pic>
        <p:nvPicPr>
          <p:cNvPr id="4098" name="Picture 2" descr="Empty red chairs in cinema with popcorn and drinks">
            <a:extLst>
              <a:ext uri="{FF2B5EF4-FFF2-40B4-BE49-F238E27FC236}">
                <a16:creationId xmlns:a16="http://schemas.microsoft.com/office/drawing/2014/main" id="{C12119D5-8428-3543-B4D2-AC8BCBCAC6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905" b="1905"/>
          <a:stretch/>
        </p:blipFill>
        <p:spPr bwMode="auto">
          <a:xfrm>
            <a:off x="10440144" y="3763823"/>
            <a:ext cx="7847856" cy="51527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a:extLst>
              <a:ext uri="{FF2B5EF4-FFF2-40B4-BE49-F238E27FC236}">
                <a16:creationId xmlns:a16="http://schemas.microsoft.com/office/drawing/2014/main" id="{F08DA303-F42A-93BF-69EE-1EC4EB76F216}"/>
              </a:ext>
            </a:extLst>
          </p:cNvPr>
          <p:cNvSpPr txBox="1"/>
          <p:nvPr/>
        </p:nvSpPr>
        <p:spPr>
          <a:xfrm>
            <a:off x="1110893" y="3302861"/>
            <a:ext cx="8033107" cy="6032421"/>
          </a:xfrm>
          <a:prstGeom prst="rect">
            <a:avLst/>
          </a:prstGeom>
        </p:spPr>
        <p:txBody>
          <a:bodyPr wrap="square" lIns="0" tIns="0" rIns="0" bIns="0" rtlCol="0" anchor="t">
            <a:spAutoFit/>
          </a:bodyPr>
          <a:lstStyle/>
          <a:p>
            <a:pPr lvl="0"/>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The ultimately judge of the success of your growth plans will be the customer.</a:t>
            </a:r>
          </a:p>
          <a:p>
            <a:pPr lvl="0"/>
            <a:endParaRPr lang="en-US" sz="2800" b="1" i="1" u="none" dirty="0">
              <a:solidFill>
                <a:srgbClr val="36ACF5"/>
              </a:solidFill>
              <a:latin typeface="Century Gothic" panose="020B0502020202020204" pitchFamily="34" charset="0"/>
              <a:ea typeface="Century Gothic Paneuropean"/>
              <a:cs typeface="Century Gothic Paneuropean"/>
              <a:sym typeface="Century Gothic Paneuropean"/>
            </a:endParaRPr>
          </a:p>
          <a:p>
            <a:pPr lvl="0"/>
            <a:r>
              <a:rPr lang="en-US" sz="2800" b="1" i="1" u="none" dirty="0">
                <a:solidFill>
                  <a:srgbClr val="36ACF5"/>
                </a:solidFill>
                <a:latin typeface="Century Gothic" panose="020B0502020202020204" pitchFamily="34" charset="0"/>
                <a:ea typeface="Century Gothic Paneuropean"/>
                <a:cs typeface="Century Gothic Paneuropean"/>
                <a:sym typeface="Century Gothic Paneuropean"/>
              </a:rPr>
              <a:t>’Have we considered how this will impact your custome</a:t>
            </a:r>
            <a:r>
              <a:rPr lang="en-US" sz="2800" b="1" i="1" dirty="0">
                <a:solidFill>
                  <a:srgbClr val="36ACF5"/>
                </a:solidFill>
                <a:latin typeface="Century Gothic" panose="020B0502020202020204" pitchFamily="34" charset="0"/>
                <a:ea typeface="Century Gothic Paneuropean"/>
                <a:cs typeface="Century Gothic Paneuropean"/>
                <a:sym typeface="Century Gothic Paneuropean"/>
              </a:rPr>
              <a:t>r, as a result of the change</a:t>
            </a:r>
            <a:r>
              <a:rPr lang="en-US" sz="2800" b="1" u="none" dirty="0">
                <a:solidFill>
                  <a:srgbClr val="36ACF5"/>
                </a:solidFill>
                <a:latin typeface="Century Gothic" panose="020B0502020202020204" pitchFamily="34" charset="0"/>
                <a:ea typeface="Century Gothic Paneuropean"/>
                <a:cs typeface="Century Gothic Paneuropean"/>
                <a:sym typeface="Century Gothic Paneuropean"/>
              </a:rPr>
              <a:t>’?</a:t>
            </a:r>
          </a:p>
          <a:p>
            <a:pPr lvl="0"/>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Better still. Have we thought to consult them?</a:t>
            </a: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What are the different impact measures we need to consider, both positive &amp; negative?</a:t>
            </a: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GB" sz="28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GB" sz="2800" b="1" u="sng" dirty="0">
                <a:solidFill>
                  <a:srgbClr val="FFFFFF"/>
                </a:solidFill>
                <a:latin typeface="Century Gothic" panose="020B0502020202020204" pitchFamily="34" charset="0"/>
                <a:ea typeface="Century Gothic Paneuropean"/>
                <a:cs typeface="Century Gothic Paneuropean"/>
                <a:sym typeface="Century Gothic Paneuropean"/>
              </a:rPr>
              <a:t>Question?</a:t>
            </a:r>
          </a:p>
          <a:p>
            <a:r>
              <a:rPr lang="en-GB" sz="2800" b="1" dirty="0">
                <a:solidFill>
                  <a:srgbClr val="FFFFFF"/>
                </a:solidFill>
                <a:latin typeface="Century Gothic" panose="020B0502020202020204" pitchFamily="34" charset="0"/>
                <a:ea typeface="Century Gothic Paneuropean"/>
                <a:cs typeface="Century Gothic Paneuropean"/>
                <a:sym typeface="Century Gothic Paneuropean"/>
              </a:rPr>
              <a:t>What is most positively impactful, when it comes to Growth &amp; Customer Experience?</a:t>
            </a:r>
            <a:endParaRPr lang="en-US" sz="28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Tree>
    <p:extLst>
      <p:ext uri="{BB962C8B-B14F-4D97-AF65-F5344CB8AC3E}">
        <p14:creationId xmlns:p14="http://schemas.microsoft.com/office/powerpoint/2010/main" val="8068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1000"/>
                                        <p:tgtEl>
                                          <p:spTgt spid="3">
                                            <p:txEl>
                                              <p:pRg st="8" end="8"/>
                                            </p:txEl>
                                          </p:spTgt>
                                        </p:tgtEl>
                                      </p:cBhvr>
                                    </p:animEffect>
                                    <p:anim calcmode="lin" valueType="num">
                                      <p:cBhvr>
                                        <p:cTn id="2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1000"/>
                                        <p:tgtEl>
                                          <p:spTgt spid="3">
                                            <p:txEl>
                                              <p:pRg st="9" end="9"/>
                                            </p:txEl>
                                          </p:spTgt>
                                        </p:tgtEl>
                                      </p:cBhvr>
                                    </p:animEffect>
                                    <p:anim calcmode="lin" valueType="num">
                                      <p:cBhvr>
                                        <p:cTn id="2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2AEC3272-823B-3C49-9BC1-9D1F50A29FF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4F847DF-A6BE-6793-F499-58C7C3DC8DBF}"/>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Metrics</a:t>
            </a:r>
          </a:p>
        </p:txBody>
      </p:sp>
      <p:grpSp>
        <p:nvGrpSpPr>
          <p:cNvPr id="4" name="Group 3">
            <a:extLst>
              <a:ext uri="{FF2B5EF4-FFF2-40B4-BE49-F238E27FC236}">
                <a16:creationId xmlns:a16="http://schemas.microsoft.com/office/drawing/2014/main" id="{BBE22894-17E4-3A8E-E5E5-8EE5BCAC33EF}"/>
              </a:ext>
            </a:extLst>
          </p:cNvPr>
          <p:cNvGrpSpPr/>
          <p:nvPr/>
        </p:nvGrpSpPr>
        <p:grpSpPr>
          <a:xfrm>
            <a:off x="13982699" y="33400"/>
            <a:ext cx="4305300" cy="1066800"/>
            <a:chOff x="0" y="8916555"/>
            <a:chExt cx="4305300" cy="1066800"/>
          </a:xfrm>
        </p:grpSpPr>
        <p:sp>
          <p:nvSpPr>
            <p:cNvPr id="5" name="Arrow: Pentagon 4">
              <a:extLst>
                <a:ext uri="{FF2B5EF4-FFF2-40B4-BE49-F238E27FC236}">
                  <a16:creationId xmlns:a16="http://schemas.microsoft.com/office/drawing/2014/main" id="{D0EC673C-56C0-3AEC-AC95-158CFF7CBCEC}"/>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Freeform 2">
              <a:extLst>
                <a:ext uri="{FF2B5EF4-FFF2-40B4-BE49-F238E27FC236}">
                  <a16:creationId xmlns:a16="http://schemas.microsoft.com/office/drawing/2014/main" id="{4DD22352-9733-A723-E342-6927180DD5EA}"/>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grpSp>
      <p:sp>
        <p:nvSpPr>
          <p:cNvPr id="7" name="TextBox 6">
            <a:extLst>
              <a:ext uri="{FF2B5EF4-FFF2-40B4-BE49-F238E27FC236}">
                <a16:creationId xmlns:a16="http://schemas.microsoft.com/office/drawing/2014/main" id="{92DB04C1-E2D4-231D-46F9-85C2BF95758E}"/>
              </a:ext>
            </a:extLst>
          </p:cNvPr>
          <p:cNvSpPr txBox="1"/>
          <p:nvPr/>
        </p:nvSpPr>
        <p:spPr>
          <a:xfrm>
            <a:off x="838200" y="2074136"/>
            <a:ext cx="11756745" cy="830997"/>
          </a:xfrm>
          <a:prstGeom prst="rect">
            <a:avLst/>
          </a:prstGeom>
          <a:noFill/>
        </p:spPr>
        <p:txBody>
          <a:bodyPr wrap="none" rtlCol="0">
            <a:spAutoFit/>
          </a:bodyPr>
          <a:lstStyle/>
          <a:p>
            <a:r>
              <a:rPr lang="en-US" sz="4800" dirty="0">
                <a:solidFill>
                  <a:srgbClr val="36ACF5"/>
                </a:solidFill>
                <a:latin typeface="Century Gothic" panose="020B0502020202020204" pitchFamily="34" charset="0"/>
                <a:ea typeface="Century Gothic Paneuropean"/>
                <a:cs typeface="Century Gothic Paneuropean"/>
                <a:sym typeface="Century Gothic Paneuropean"/>
              </a:rPr>
              <a:t>“</a:t>
            </a:r>
            <a:r>
              <a:rPr lang="en-US" sz="4800" i="1" dirty="0">
                <a:solidFill>
                  <a:srgbClr val="36ACF5"/>
                </a:solidFill>
                <a:latin typeface="Century Gothic" panose="020B0502020202020204" pitchFamily="34" charset="0"/>
                <a:ea typeface="Century Gothic Paneuropean"/>
                <a:cs typeface="Century Gothic Paneuropean"/>
                <a:sym typeface="Century Gothic Paneuropean"/>
              </a:rPr>
              <a:t>What are your measures of success?”</a:t>
            </a:r>
            <a:endParaRPr lang="en-GB" sz="4800" dirty="0">
              <a:solidFill>
                <a:srgbClr val="36ACF5"/>
              </a:solidFill>
            </a:endParaRPr>
          </a:p>
        </p:txBody>
      </p:sp>
      <p:pic>
        <p:nvPicPr>
          <p:cNvPr id="4098" name="Picture 2" descr="Man wearing measuring tape around neck, pinning shoulders of unfinished jacket, marked with tailor's chalk, on mannequin">
            <a:extLst>
              <a:ext uri="{FF2B5EF4-FFF2-40B4-BE49-F238E27FC236}">
                <a16:creationId xmlns:a16="http://schemas.microsoft.com/office/drawing/2014/main" id="{141F918D-23E9-6821-5403-B1CAF9A83E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863" b="863"/>
          <a:stretch/>
        </p:blipFill>
        <p:spPr bwMode="auto">
          <a:xfrm>
            <a:off x="10513065" y="3129219"/>
            <a:ext cx="7774935" cy="51048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a:extLst>
              <a:ext uri="{FF2B5EF4-FFF2-40B4-BE49-F238E27FC236}">
                <a16:creationId xmlns:a16="http://schemas.microsoft.com/office/drawing/2014/main" id="{43A1BDEC-4E22-D007-65ED-BBF67A1211AF}"/>
              </a:ext>
            </a:extLst>
          </p:cNvPr>
          <p:cNvSpPr txBox="1"/>
          <p:nvPr/>
        </p:nvSpPr>
        <p:spPr>
          <a:xfrm>
            <a:off x="1098357" y="3304801"/>
            <a:ext cx="8621707" cy="6032421"/>
          </a:xfrm>
          <a:prstGeom prst="rect">
            <a:avLst/>
          </a:prstGeom>
        </p:spPr>
        <p:txBody>
          <a:bodyPr wrap="square" lIns="0" tIns="0" rIns="0" bIns="0" rtlCol="0" anchor="t">
            <a:spAutoFit/>
          </a:bodyPr>
          <a:lstStyle/>
          <a:p>
            <a:pPr marL="0" lvl="0" indent="0" algn="l"/>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As a business, it is so important you have your own </a:t>
            </a:r>
            <a:r>
              <a:rPr lang="en-US" sz="2800" b="1" i="1" u="none" dirty="0">
                <a:solidFill>
                  <a:srgbClr val="36ACF5"/>
                </a:solidFill>
                <a:latin typeface="Century Gothic" panose="020B0502020202020204" pitchFamily="34" charset="0"/>
                <a:ea typeface="Century Gothic Paneuropean"/>
                <a:cs typeface="Century Gothic Paneuropean"/>
                <a:sym typeface="Century Gothic Paneuropean"/>
              </a:rPr>
              <a:t>’Measures of Success</a:t>
            </a:r>
            <a:r>
              <a:rPr lang="en-US" sz="2800" b="1" u="none" dirty="0">
                <a:solidFill>
                  <a:srgbClr val="36ACF5"/>
                </a:solidFill>
                <a:latin typeface="Century Gothic" panose="020B0502020202020204" pitchFamily="34" charset="0"/>
                <a:ea typeface="Century Gothic Paneuropean"/>
                <a:cs typeface="Century Gothic Paneuropean"/>
                <a:sym typeface="Century Gothic Paneuropean"/>
              </a:rPr>
              <a:t>’</a:t>
            </a:r>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Pounds &amp; pence, views, interactions, self-confidence, mindset</a:t>
            </a: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Let’s ensure you are ‘</a:t>
            </a:r>
            <a:r>
              <a:rPr lang="en-US" sz="2800" b="1" dirty="0">
                <a:solidFill>
                  <a:srgbClr val="36ACF5"/>
                </a:solidFill>
                <a:latin typeface="Century Gothic" panose="020B0502020202020204" pitchFamily="34" charset="0"/>
                <a:ea typeface="Century Gothic Paneuropean"/>
                <a:cs typeface="Century Gothic Paneuropean"/>
                <a:sym typeface="Century Gothic Paneuropean"/>
              </a:rPr>
              <a:t>measuring</a:t>
            </a:r>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 using the most appropriate metrics &amp; tools</a:t>
            </a: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US" sz="2800" b="1" u="sng" dirty="0">
                <a:solidFill>
                  <a:srgbClr val="FFFFFF"/>
                </a:solidFill>
                <a:latin typeface="Century Gothic" panose="020B0502020202020204" pitchFamily="34" charset="0"/>
                <a:ea typeface="Century Gothic Paneuropean"/>
                <a:cs typeface="Century Gothic Paneuropean"/>
                <a:sym typeface="Century Gothic Paneuropean"/>
              </a:rPr>
              <a:t>Question?</a:t>
            </a:r>
          </a:p>
          <a:p>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How can we know what success looks like, if we don’t have a tangible metric against our goal?</a:t>
            </a:r>
            <a:endParaRPr lang="en-US" sz="2800" b="1" u="none" dirty="0">
              <a:solidFill>
                <a:srgbClr val="36ACF5"/>
              </a:solidFill>
              <a:latin typeface="Century Gothic" panose="020B0502020202020204" pitchFamily="34" charset="0"/>
              <a:ea typeface="Century Gothic Paneuropean"/>
              <a:cs typeface="Century Gothic Paneuropean"/>
              <a:sym typeface="Century Gothic Paneuropean"/>
            </a:endParaRPr>
          </a:p>
          <a:p>
            <a:pPr marL="0" lvl="0" indent="0" algn="l"/>
            <a:endParaRPr lang="en-US" sz="28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spTree>
    <p:extLst>
      <p:ext uri="{BB962C8B-B14F-4D97-AF65-F5344CB8AC3E}">
        <p14:creationId xmlns:p14="http://schemas.microsoft.com/office/powerpoint/2010/main" val="196074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1000"/>
                                        <p:tgtEl>
                                          <p:spTgt spid="3">
                                            <p:txEl>
                                              <p:pRg st="8" end="8"/>
                                            </p:txEl>
                                          </p:spTgt>
                                        </p:tgtEl>
                                      </p:cBhvr>
                                    </p:animEffect>
                                    <p:anim calcmode="lin" valueType="num">
                                      <p:cBhvr>
                                        <p:cTn id="2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020A1F-4A3C-543E-292C-577688F75D4B}"/>
              </a:ext>
            </a:extLst>
          </p:cNvPr>
          <p:cNvGrpSpPr/>
          <p:nvPr/>
        </p:nvGrpSpPr>
        <p:grpSpPr>
          <a:xfrm>
            <a:off x="4099367" y="9201924"/>
            <a:ext cx="4305300" cy="1066800"/>
            <a:chOff x="0" y="8916555"/>
            <a:chExt cx="4305300" cy="1066800"/>
          </a:xfrm>
        </p:grpSpPr>
        <p:sp>
          <p:nvSpPr>
            <p:cNvPr id="6" name="Arrow: Pentagon 5">
              <a:extLst>
                <a:ext uri="{FF2B5EF4-FFF2-40B4-BE49-F238E27FC236}">
                  <a16:creationId xmlns:a16="http://schemas.microsoft.com/office/drawing/2014/main" id="{4B6ECF9A-33D2-AF80-9BED-4A5C19776288}"/>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5" name="Freeform 2">
              <a:extLst>
                <a:ext uri="{FF2B5EF4-FFF2-40B4-BE49-F238E27FC236}">
                  <a16:creationId xmlns:a16="http://schemas.microsoft.com/office/drawing/2014/main" id="{567A495E-4735-BDFF-748E-B7D4E4F14BF1}"/>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endParaRPr lang="en-GB" dirty="0"/>
            </a:p>
          </p:txBody>
        </p:sp>
      </p:grpSp>
      <p:sp>
        <p:nvSpPr>
          <p:cNvPr id="10" name="TextBox 3">
            <a:extLst>
              <a:ext uri="{FF2B5EF4-FFF2-40B4-BE49-F238E27FC236}">
                <a16:creationId xmlns:a16="http://schemas.microsoft.com/office/drawing/2014/main" id="{462D138C-8607-5EC5-F103-8130F279FD45}"/>
              </a:ext>
            </a:extLst>
          </p:cNvPr>
          <p:cNvSpPr txBox="1"/>
          <p:nvPr/>
        </p:nvSpPr>
        <p:spPr>
          <a:xfrm>
            <a:off x="359023" y="2620754"/>
            <a:ext cx="8045643" cy="6894195"/>
          </a:xfrm>
          <a:prstGeom prst="rect">
            <a:avLst/>
          </a:prstGeom>
        </p:spPr>
        <p:txBody>
          <a:bodyPr wrap="square" lIns="0" tIns="0" rIns="0" bIns="0" rtlCol="0" anchor="t">
            <a:spAutoFit/>
          </a:bodyPr>
          <a:lstStyle/>
          <a:p>
            <a:pPr marL="0" lvl="0" indent="0" algn="l"/>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As a business, your most valuable commodity is </a:t>
            </a:r>
            <a:r>
              <a:rPr lang="en-US" sz="2800" b="1" i="1" u="none" dirty="0">
                <a:solidFill>
                  <a:srgbClr val="36ACF5"/>
                </a:solidFill>
                <a:latin typeface="Century Gothic" panose="020B0502020202020204" pitchFamily="34" charset="0"/>
                <a:ea typeface="Century Gothic Paneuropean"/>
                <a:cs typeface="Century Gothic Paneuropean"/>
                <a:sym typeface="Century Gothic Paneuropean"/>
              </a:rPr>
              <a:t>’Your Time</a:t>
            </a:r>
            <a:r>
              <a:rPr lang="en-US" sz="2800" b="1" u="none" dirty="0">
                <a:solidFill>
                  <a:srgbClr val="36ACF5"/>
                </a:solidFill>
                <a:latin typeface="Century Gothic" panose="020B0502020202020204" pitchFamily="34" charset="0"/>
                <a:ea typeface="Century Gothic Paneuropean"/>
                <a:cs typeface="Century Gothic Paneuropean"/>
                <a:sym typeface="Century Gothic Paneuropean"/>
              </a:rPr>
              <a:t>’</a:t>
            </a:r>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We’ve previously discussed business skills and time management</a:t>
            </a: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Let’s ensure you are ‘</a:t>
            </a:r>
            <a:r>
              <a:rPr lang="en-US" sz="2800" b="1" dirty="0">
                <a:solidFill>
                  <a:srgbClr val="36ACF5"/>
                </a:solidFill>
                <a:latin typeface="Century Gothic" panose="020B0502020202020204" pitchFamily="34" charset="0"/>
                <a:ea typeface="Century Gothic Paneuropean"/>
                <a:cs typeface="Century Gothic Paneuropean"/>
                <a:sym typeface="Century Gothic Paneuropean"/>
              </a:rPr>
              <a:t>spending</a:t>
            </a:r>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 your </a:t>
            </a:r>
            <a:r>
              <a:rPr lang="en-US" sz="2800" b="1" dirty="0">
                <a:solidFill>
                  <a:srgbClr val="36ACF5"/>
                </a:solidFill>
                <a:latin typeface="Century Gothic" panose="020B0502020202020204" pitchFamily="34" charset="0"/>
                <a:ea typeface="Century Gothic Paneuropean"/>
                <a:cs typeface="Century Gothic Paneuropean"/>
                <a:sym typeface="Century Gothic Paneuropean"/>
              </a:rPr>
              <a:t>business time </a:t>
            </a:r>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wisely</a:t>
            </a: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US" sz="28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This is why </a:t>
            </a:r>
            <a:r>
              <a:rPr lang="en-US" sz="2800" b="1" dirty="0">
                <a:solidFill>
                  <a:srgbClr val="36ACF5"/>
                </a:solidFill>
                <a:latin typeface="Century Gothic" panose="020B0502020202020204" pitchFamily="34" charset="0"/>
                <a:ea typeface="Century Gothic Paneuropean"/>
                <a:cs typeface="Century Gothic Paneuropean"/>
                <a:sym typeface="Century Gothic Paneuropean"/>
              </a:rPr>
              <a:t>Time Management </a:t>
            </a:r>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is so important.</a:t>
            </a:r>
          </a:p>
          <a:p>
            <a:r>
              <a:rPr lang="en-US" sz="2800" b="1" dirty="0">
                <a:solidFill>
                  <a:srgbClr val="FFFFFF"/>
                </a:solidFill>
                <a:latin typeface="Century Gothic" panose="020B0502020202020204" pitchFamily="34" charset="0"/>
                <a:ea typeface="Century Gothic Paneuropean"/>
                <a:cs typeface="Century Gothic Paneuropean"/>
                <a:sym typeface="Century Gothic Paneuropean"/>
              </a:rPr>
              <a:t>How can you honestly expect to influence your growth, if you aren’t planning for it?</a:t>
            </a:r>
          </a:p>
          <a:p>
            <a:pPr marL="0" lvl="0" indent="0" algn="l"/>
            <a:endParaRPr lang="en-US" sz="2800" b="1" u="none" dirty="0">
              <a:solidFill>
                <a:srgbClr val="36ACF5"/>
              </a:solidFill>
              <a:latin typeface="Century Gothic" panose="020B0502020202020204" pitchFamily="34" charset="0"/>
              <a:ea typeface="Century Gothic Paneuropean"/>
              <a:cs typeface="Century Gothic Paneuropean"/>
              <a:sym typeface="Century Gothic Paneuropean"/>
            </a:endParaRPr>
          </a:p>
          <a:p>
            <a:pPr marL="0" lvl="0" indent="0" algn="l"/>
            <a:endParaRPr lang="en-US" sz="2800" b="1" u="none" dirty="0">
              <a:solidFill>
                <a:srgbClr val="FFFFFF"/>
              </a:solidFill>
              <a:latin typeface="Century Gothic" panose="020B0502020202020204" pitchFamily="34" charset="0"/>
              <a:ea typeface="Century Gothic Paneuropean"/>
              <a:cs typeface="Century Gothic Paneuropean"/>
              <a:sym typeface="Century Gothic Paneuropean"/>
            </a:endParaRPr>
          </a:p>
        </p:txBody>
      </p:sp>
      <p:pic>
        <p:nvPicPr>
          <p:cNvPr id="3074" name="Picture 2" descr="Spiral open diary laid on blue wooden floor">
            <a:extLst>
              <a:ext uri="{FF2B5EF4-FFF2-40B4-BE49-F238E27FC236}">
                <a16:creationId xmlns:a16="http://schemas.microsoft.com/office/drawing/2014/main" id="{01A29C36-5C53-8430-4E84-D53B5BEDC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978" r="17978"/>
          <a:stretch/>
        </p:blipFill>
        <p:spPr bwMode="auto">
          <a:xfrm>
            <a:off x="8404668" y="0"/>
            <a:ext cx="9866112" cy="102687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A4FD962D-63D2-D74E-F048-82CB58C9A061}"/>
              </a:ext>
            </a:extLst>
          </p:cNvPr>
          <p:cNvSpPr txBox="1"/>
          <p:nvPr/>
        </p:nvSpPr>
        <p:spPr>
          <a:xfrm>
            <a:off x="359024" y="326854"/>
            <a:ext cx="8045644" cy="1107804"/>
          </a:xfrm>
          <a:prstGeom prst="rect">
            <a:avLst/>
          </a:prstGeom>
        </p:spPr>
        <p:txBody>
          <a:bodyPr wrap="square" lIns="0" tIns="0" rIns="0" bIns="0" rtlCol="0" anchor="t">
            <a:spAutoFit/>
          </a:bodyPr>
          <a:lstStyle/>
          <a:p>
            <a:pPr marL="0" lvl="0" indent="0" algn="l">
              <a:lnSpc>
                <a:spcPts val="9600"/>
              </a:lnSpc>
            </a:pPr>
            <a:r>
              <a:rPr lang="en-US" sz="6600" b="1" u="none" spc="300" dirty="0">
                <a:solidFill>
                  <a:srgbClr val="FFFFFF"/>
                </a:solidFill>
                <a:latin typeface="Century Gothic" panose="020B0502020202020204" pitchFamily="34" charset="0"/>
                <a:ea typeface="Century Gothic Paneuropean"/>
                <a:cs typeface="Century Gothic Paneuropean"/>
                <a:sym typeface="Century Gothic Paneuropean"/>
              </a:rPr>
              <a:t>Time to grow</a:t>
            </a:r>
          </a:p>
        </p:txBody>
      </p:sp>
      <p:sp>
        <p:nvSpPr>
          <p:cNvPr id="4" name="TextBox 3">
            <a:extLst>
              <a:ext uri="{FF2B5EF4-FFF2-40B4-BE49-F238E27FC236}">
                <a16:creationId xmlns:a16="http://schemas.microsoft.com/office/drawing/2014/main" id="{38A27355-A8C2-AC29-D757-F4892C332C9F}"/>
              </a:ext>
            </a:extLst>
          </p:cNvPr>
          <p:cNvSpPr txBox="1"/>
          <p:nvPr/>
        </p:nvSpPr>
        <p:spPr>
          <a:xfrm>
            <a:off x="359025" y="1483286"/>
            <a:ext cx="8045644" cy="677108"/>
          </a:xfrm>
          <a:prstGeom prst="rect">
            <a:avLst/>
          </a:prstGeom>
          <a:noFill/>
        </p:spPr>
        <p:txBody>
          <a:bodyPr wrap="square" rtlCol="0">
            <a:spAutoFit/>
          </a:bodyPr>
          <a:lstStyle/>
          <a:p>
            <a:r>
              <a:rPr lang="en-US" sz="3800" i="1" dirty="0">
                <a:solidFill>
                  <a:srgbClr val="36ACF5"/>
                </a:solidFill>
                <a:latin typeface="Century Gothic" panose="020B0502020202020204" pitchFamily="34" charset="0"/>
                <a:ea typeface="Century Gothic Paneuropean"/>
                <a:cs typeface="Century Gothic Paneuropean"/>
                <a:sym typeface="Century Gothic Paneuropean"/>
              </a:rPr>
              <a:t>Water the seeds of your business</a:t>
            </a:r>
            <a:endParaRPr lang="en-GB" sz="3800" i="1" dirty="0">
              <a:solidFill>
                <a:srgbClr val="36ACF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8" end="8"/>
                                            </p:txEl>
                                          </p:spTgt>
                                        </p:tgtEl>
                                        <p:attrNameLst>
                                          <p:attrName>style.visibility</p:attrName>
                                        </p:attrNameLst>
                                      </p:cBhvr>
                                      <p:to>
                                        <p:strVal val="visible"/>
                                      </p:to>
                                    </p:set>
                                    <p:anim calcmode="lin" valueType="num">
                                      <p:cBhvr additive="base">
                                        <p:cTn id="7"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9" end="9"/>
                                            </p:txEl>
                                          </p:spTgt>
                                        </p:tgtEl>
                                        <p:attrNameLst>
                                          <p:attrName>style.visibility</p:attrName>
                                        </p:attrNameLst>
                                      </p:cBhvr>
                                      <p:to>
                                        <p:strVal val="visible"/>
                                      </p:to>
                                    </p:set>
                                    <p:anim calcmode="lin" valueType="num">
                                      <p:cBhvr additive="base">
                                        <p:cTn id="13" dur="500" fill="hold"/>
                                        <p:tgtEl>
                                          <p:spTgt spid="10">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557CB076-64B4-B67E-3813-DC49B7F802B2}"/>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EE9001C1-D25A-A886-4183-C356FF7A8694}"/>
              </a:ext>
            </a:extLst>
          </p:cNvPr>
          <p:cNvSpPr txBox="1"/>
          <p:nvPr/>
        </p:nvSpPr>
        <p:spPr>
          <a:xfrm>
            <a:off x="678992" y="922539"/>
            <a:ext cx="9682336" cy="2462213"/>
          </a:xfrm>
          <a:prstGeom prst="rect">
            <a:avLst/>
          </a:prstGeom>
        </p:spPr>
        <p:txBody>
          <a:bodyPr wrap="square"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What do we define</a:t>
            </a:r>
          </a:p>
          <a:p>
            <a:pPr marL="0" lvl="0" indent="0" algn="l">
              <a:lnSpc>
                <a:spcPts val="9600"/>
              </a:lnSpc>
            </a:pPr>
            <a:r>
              <a:rPr lang="en-US" sz="8000" b="1" i="1" spc="600" dirty="0">
                <a:solidFill>
                  <a:srgbClr val="FFFFFF"/>
                </a:solidFill>
                <a:latin typeface="Century Gothic" panose="020B0502020202020204" pitchFamily="34" charset="0"/>
                <a:ea typeface="Century Gothic Paneuropean"/>
                <a:cs typeface="Century Gothic Paneuropean"/>
                <a:sym typeface="Century Gothic Paneuropean"/>
              </a:rPr>
              <a:t>GROWTH</a:t>
            </a:r>
            <a:r>
              <a:rPr lang="en-US" sz="8000" b="1" spc="600" dirty="0">
                <a:solidFill>
                  <a:srgbClr val="FFFFFF"/>
                </a:solidFill>
                <a:latin typeface="Century Gothic" panose="020B0502020202020204" pitchFamily="34" charset="0"/>
                <a:ea typeface="Century Gothic Paneuropean"/>
                <a:cs typeface="Century Gothic Paneuropean"/>
                <a:sym typeface="Century Gothic Paneuropean"/>
              </a:rPr>
              <a:t>?</a:t>
            </a:r>
            <a:endParaRPr lang="en-US" sz="8000" b="1" u="none" spc="600" dirty="0">
              <a:solidFill>
                <a:srgbClr val="FFFFFF"/>
              </a:solidFill>
              <a:latin typeface="Century Gothic" panose="020B0502020202020204" pitchFamily="34" charset="0"/>
              <a:ea typeface="Century Gothic Paneuropean"/>
              <a:cs typeface="Century Gothic Paneuropean"/>
              <a:sym typeface="Century Gothic Paneuropean"/>
            </a:endParaRPr>
          </a:p>
        </p:txBody>
      </p:sp>
      <p:grpSp>
        <p:nvGrpSpPr>
          <p:cNvPr id="7" name="Group 6">
            <a:extLst>
              <a:ext uri="{FF2B5EF4-FFF2-40B4-BE49-F238E27FC236}">
                <a16:creationId xmlns:a16="http://schemas.microsoft.com/office/drawing/2014/main" id="{7E10D8BA-B37D-7BCC-FA90-8C1EB8F7707B}"/>
              </a:ext>
            </a:extLst>
          </p:cNvPr>
          <p:cNvGrpSpPr/>
          <p:nvPr/>
        </p:nvGrpSpPr>
        <p:grpSpPr>
          <a:xfrm>
            <a:off x="13968536" y="44252"/>
            <a:ext cx="4305300" cy="1066800"/>
            <a:chOff x="0" y="8916555"/>
            <a:chExt cx="4305300" cy="1066800"/>
          </a:xfrm>
        </p:grpSpPr>
        <p:sp>
          <p:nvSpPr>
            <p:cNvPr id="6" name="Arrow: Pentagon 5">
              <a:extLst>
                <a:ext uri="{FF2B5EF4-FFF2-40B4-BE49-F238E27FC236}">
                  <a16:creationId xmlns:a16="http://schemas.microsoft.com/office/drawing/2014/main" id="{6C0D3F77-CA56-F210-9192-540E71C8C17C}"/>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5" name="Freeform 2">
              <a:extLst>
                <a:ext uri="{FF2B5EF4-FFF2-40B4-BE49-F238E27FC236}">
                  <a16:creationId xmlns:a16="http://schemas.microsoft.com/office/drawing/2014/main" id="{A78C6C9D-14FA-7B4A-C806-B41AE0EB7E7C}"/>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endParaRPr lang="en-GB" dirty="0"/>
            </a:p>
          </p:txBody>
        </p:sp>
      </p:grpSp>
      <p:sp>
        <p:nvSpPr>
          <p:cNvPr id="10" name="TextBox 3">
            <a:extLst>
              <a:ext uri="{FF2B5EF4-FFF2-40B4-BE49-F238E27FC236}">
                <a16:creationId xmlns:a16="http://schemas.microsoft.com/office/drawing/2014/main" id="{329F5F00-2331-86B6-500E-8A7C74F1737E}"/>
              </a:ext>
            </a:extLst>
          </p:cNvPr>
          <p:cNvSpPr txBox="1"/>
          <p:nvPr/>
        </p:nvSpPr>
        <p:spPr>
          <a:xfrm>
            <a:off x="711537" y="3683068"/>
            <a:ext cx="6848288" cy="3939540"/>
          </a:xfrm>
          <a:prstGeom prst="rect">
            <a:avLst/>
          </a:prstGeom>
        </p:spPr>
        <p:txBody>
          <a:bodyPr wrap="square" lIns="0" tIns="0" rIns="0" bIns="0" rtlCol="0" anchor="t">
            <a:spAutoFit/>
          </a:bodyPr>
          <a:lstStyle/>
          <a:p>
            <a:r>
              <a:rPr lang="en-US" sz="3200" b="1" dirty="0">
                <a:solidFill>
                  <a:srgbClr val="FFFFFF"/>
                </a:solidFill>
                <a:latin typeface="Century Gothic" panose="020B0502020202020204" pitchFamily="34" charset="0"/>
                <a:ea typeface="Century Gothic Paneuropean"/>
                <a:cs typeface="Century Gothic Paneuropean"/>
                <a:sym typeface="Century Gothic Paneuropean"/>
              </a:rPr>
              <a:t>There are many definitions of ‘Growth’</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US" sz="32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GB" sz="3200" b="1" dirty="0">
                <a:solidFill>
                  <a:srgbClr val="FFFFFF"/>
                </a:solidFill>
                <a:latin typeface="Century Gothic" panose="020B0502020202020204" pitchFamily="34" charset="0"/>
                <a:ea typeface="Century Gothic Paneuropean"/>
                <a:cs typeface="Century Gothic Paneuropean"/>
                <a:sym typeface="Century Gothic Paneuropean"/>
              </a:rPr>
              <a:t>“</a:t>
            </a:r>
            <a:r>
              <a:rPr lang="en-GB" sz="3200" b="1" i="1" dirty="0">
                <a:solidFill>
                  <a:srgbClr val="FFFFFF"/>
                </a:solidFill>
                <a:latin typeface="Century Gothic" panose="020B0502020202020204" pitchFamily="34" charset="0"/>
                <a:ea typeface="Century Gothic Paneuropean"/>
                <a:cs typeface="Century Gothic Paneuropean"/>
                <a:sym typeface="Century Gothic Paneuropean"/>
              </a:rPr>
              <a:t>the process of increasing in amount, value, or importance</a:t>
            </a:r>
            <a:r>
              <a:rPr lang="en-GB" sz="3200" b="1" dirty="0">
                <a:solidFill>
                  <a:srgbClr val="FFFFFF"/>
                </a:solidFill>
                <a:latin typeface="Century Gothic" panose="020B0502020202020204" pitchFamily="34" charset="0"/>
                <a:ea typeface="Century Gothic Paneuropean"/>
                <a:cs typeface="Century Gothic Paneuropean"/>
                <a:sym typeface="Century Gothic Paneuropean"/>
              </a:rPr>
              <a:t>”</a:t>
            </a:r>
            <a:endParaRPr lang="en-US" sz="3200" b="1"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GB" sz="32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GB" sz="3200" b="1" dirty="0">
                <a:solidFill>
                  <a:srgbClr val="FFFFFF"/>
                </a:solidFill>
                <a:latin typeface="Century Gothic" panose="020B0502020202020204" pitchFamily="34" charset="0"/>
                <a:ea typeface="Century Gothic Paneuropean"/>
                <a:cs typeface="Century Gothic Paneuropean"/>
                <a:sym typeface="Century Gothic Paneuropean"/>
              </a:rPr>
              <a:t>“</a:t>
            </a:r>
            <a:r>
              <a:rPr lang="en-GB" sz="3200" b="1" i="1" dirty="0">
                <a:solidFill>
                  <a:srgbClr val="FFFFFF"/>
                </a:solidFill>
                <a:latin typeface="Century Gothic" panose="020B0502020202020204" pitchFamily="34" charset="0"/>
                <a:ea typeface="Century Gothic Paneuropean"/>
                <a:cs typeface="Century Gothic Paneuropean"/>
                <a:sym typeface="Century Gothic Paneuropean"/>
              </a:rPr>
              <a:t>the process of developing physically, mentally, or spiritually</a:t>
            </a:r>
            <a:r>
              <a:rPr lang="en-GB" sz="3200" b="1" dirty="0">
                <a:solidFill>
                  <a:srgbClr val="FFFFFF"/>
                </a:solidFill>
                <a:latin typeface="Century Gothic" panose="020B0502020202020204" pitchFamily="34" charset="0"/>
                <a:ea typeface="Century Gothic Paneuropean"/>
                <a:cs typeface="Century Gothic Paneuropean"/>
                <a:sym typeface="Century Gothic Paneuropean"/>
              </a:rPr>
              <a:t>”</a:t>
            </a:r>
          </a:p>
        </p:txBody>
      </p:sp>
      <p:pic>
        <p:nvPicPr>
          <p:cNvPr id="1026" name="Picture 2" descr="Baby on pink and blue mat">
            <a:extLst>
              <a:ext uri="{FF2B5EF4-FFF2-40B4-BE49-F238E27FC236}">
                <a16:creationId xmlns:a16="http://schemas.microsoft.com/office/drawing/2014/main" id="{9357767C-FEE1-4225-F8B0-103B929059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690748" y="2623220"/>
            <a:ext cx="10498089" cy="76637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of a computer&#10;&#10;AI-generated content may be incorrect.">
            <a:extLst>
              <a:ext uri="{FF2B5EF4-FFF2-40B4-BE49-F238E27FC236}">
                <a16:creationId xmlns:a16="http://schemas.microsoft.com/office/drawing/2014/main" id="{061D945D-1530-CF1C-E547-902AAEC19165}"/>
              </a:ext>
            </a:extLst>
          </p:cNvPr>
          <p:cNvPicPr>
            <a:picLocks noChangeAspect="1"/>
          </p:cNvPicPr>
          <p:nvPr/>
        </p:nvPicPr>
        <p:blipFill>
          <a:blip r:embed="rId4"/>
          <a:stretch>
            <a:fillRect/>
          </a:stretch>
        </p:blipFill>
        <p:spPr>
          <a:xfrm>
            <a:off x="7919864" y="2813989"/>
            <a:ext cx="4508983" cy="3444915"/>
          </a:xfrm>
          <a:prstGeom prst="rect">
            <a:avLst/>
          </a:prstGeom>
        </p:spPr>
      </p:pic>
    </p:spTree>
    <p:extLst>
      <p:ext uri="{BB962C8B-B14F-4D97-AF65-F5344CB8AC3E}">
        <p14:creationId xmlns:p14="http://schemas.microsoft.com/office/powerpoint/2010/main" val="384618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24F96074-125E-8368-113A-2920A01ED3B7}"/>
            </a:ext>
          </a:extLst>
        </p:cNvPr>
        <p:cNvGrpSpPr/>
        <p:nvPr/>
      </p:nvGrpSpPr>
      <p:grpSpPr>
        <a:xfrm>
          <a:off x="0" y="0"/>
          <a:ext cx="0" cy="0"/>
          <a:chOff x="0" y="0"/>
          <a:chExt cx="0" cy="0"/>
        </a:xfrm>
      </p:grpSpPr>
      <p:pic>
        <p:nvPicPr>
          <p:cNvPr id="4" name="Picture 3" descr="A mountain with white text&#10;&#10;AI-generated content may be incorrect.">
            <a:extLst>
              <a:ext uri="{FF2B5EF4-FFF2-40B4-BE49-F238E27FC236}">
                <a16:creationId xmlns:a16="http://schemas.microsoft.com/office/drawing/2014/main" id="{A0EA362A-327A-EF39-1F7E-A7CC21D99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5083151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3" name="TextBox 3"/>
          <p:cNvSpPr txBox="1"/>
          <p:nvPr/>
        </p:nvSpPr>
        <p:spPr>
          <a:xfrm>
            <a:off x="685800" y="427637"/>
            <a:ext cx="9322298" cy="2355645"/>
          </a:xfrm>
          <a:prstGeom prst="rect">
            <a:avLst/>
          </a:prstGeom>
        </p:spPr>
        <p:txBody>
          <a:bodyPr wrap="square"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GB" sz="72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rPr>
              <a:t>Growth doesn’t mean “going viral”</a:t>
            </a:r>
            <a:endParaRPr kumimoji="0" lang="en-US" sz="72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endParaRPr>
          </a:p>
        </p:txBody>
      </p:sp>
      <p:grpSp>
        <p:nvGrpSpPr>
          <p:cNvPr id="7" name="Group 6">
            <a:extLst>
              <a:ext uri="{FF2B5EF4-FFF2-40B4-BE49-F238E27FC236}">
                <a16:creationId xmlns:a16="http://schemas.microsoft.com/office/drawing/2014/main" id="{B7020A1F-4A3C-543E-292C-577688F75D4B}"/>
              </a:ext>
            </a:extLst>
          </p:cNvPr>
          <p:cNvGrpSpPr/>
          <p:nvPr/>
        </p:nvGrpSpPr>
        <p:grpSpPr>
          <a:xfrm>
            <a:off x="0" y="8916555"/>
            <a:ext cx="4305300" cy="1066800"/>
            <a:chOff x="0" y="8916555"/>
            <a:chExt cx="4305300" cy="1066800"/>
          </a:xfrm>
        </p:grpSpPr>
        <p:sp>
          <p:nvSpPr>
            <p:cNvPr id="6" name="Arrow: Pentagon 5">
              <a:extLst>
                <a:ext uri="{FF2B5EF4-FFF2-40B4-BE49-F238E27FC236}">
                  <a16:creationId xmlns:a16="http://schemas.microsoft.com/office/drawing/2014/main" id="{4B6ECF9A-33D2-AF80-9BED-4A5C19776288}"/>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2">
              <a:extLst>
                <a:ext uri="{FF2B5EF4-FFF2-40B4-BE49-F238E27FC236}">
                  <a16:creationId xmlns:a16="http://schemas.microsoft.com/office/drawing/2014/main" id="{567A495E-4735-BDFF-748E-B7D4E4F14BF1}"/>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3">
            <a:extLst>
              <a:ext uri="{FF2B5EF4-FFF2-40B4-BE49-F238E27FC236}">
                <a16:creationId xmlns:a16="http://schemas.microsoft.com/office/drawing/2014/main" id="{462D138C-8607-5EC5-F103-8130F279FD45}"/>
              </a:ext>
            </a:extLst>
          </p:cNvPr>
          <p:cNvSpPr txBox="1"/>
          <p:nvPr/>
        </p:nvSpPr>
        <p:spPr>
          <a:xfrm>
            <a:off x="685800" y="3199284"/>
            <a:ext cx="8458200" cy="4767652"/>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More people finding you</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More people recognising your name</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More enquiries or messages</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More </a:t>
            </a:r>
            <a:r>
              <a:rPr kumimoji="0" lang="en-GB" sz="3200" b="1" i="0" u="none" strike="noStrike" kern="1200" cap="none" spc="0" normalizeH="0" baseline="0" noProof="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repeat customers</a:t>
            </a:r>
            <a:endPar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endParaRP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Steady progress over time</a:t>
            </a:r>
          </a:p>
        </p:txBody>
      </p:sp>
      <p:pic>
        <p:nvPicPr>
          <p:cNvPr id="2" name="Picture 2" descr="A person placing a piece of wood into a pyramid">
            <a:extLst>
              <a:ext uri="{FF2B5EF4-FFF2-40B4-BE49-F238E27FC236}">
                <a16:creationId xmlns:a16="http://schemas.microsoft.com/office/drawing/2014/main" id="{2BCBD032-8A86-15B5-4796-4ECFBC3084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00" r="14927"/>
          <a:stretch>
            <a:fillRect/>
          </a:stretch>
        </p:blipFill>
        <p:spPr bwMode="auto">
          <a:xfrm>
            <a:off x="9913216" y="0"/>
            <a:ext cx="8374784"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D005C185-EED1-B97E-D915-FADD3FDB8476}"/>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55770375-9D60-CCE9-8FBC-067A83A2EFA1}"/>
              </a:ext>
            </a:extLst>
          </p:cNvPr>
          <p:cNvSpPr txBox="1"/>
          <p:nvPr/>
        </p:nvSpPr>
        <p:spPr>
          <a:xfrm>
            <a:off x="685800" y="534988"/>
            <a:ext cx="9322298" cy="2322174"/>
          </a:xfrm>
          <a:prstGeom prst="rect">
            <a:avLst/>
          </a:prstGeom>
        </p:spPr>
        <p:txBody>
          <a:bodyPr wrap="square"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rPr>
              <a:t>Social Media’s</a:t>
            </a:r>
          </a:p>
          <a:p>
            <a:pPr marL="0" marR="0" lvl="0" indent="0" algn="l"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rPr>
              <a:t>Main Job</a:t>
            </a:r>
          </a:p>
        </p:txBody>
      </p:sp>
      <p:grpSp>
        <p:nvGrpSpPr>
          <p:cNvPr id="7" name="Group 6">
            <a:extLst>
              <a:ext uri="{FF2B5EF4-FFF2-40B4-BE49-F238E27FC236}">
                <a16:creationId xmlns:a16="http://schemas.microsoft.com/office/drawing/2014/main" id="{6E5632F8-ED9B-DB99-A052-A0BBD8F1F6C0}"/>
              </a:ext>
            </a:extLst>
          </p:cNvPr>
          <p:cNvGrpSpPr/>
          <p:nvPr/>
        </p:nvGrpSpPr>
        <p:grpSpPr>
          <a:xfrm>
            <a:off x="0" y="8916555"/>
            <a:ext cx="4305300" cy="1066800"/>
            <a:chOff x="0" y="8916555"/>
            <a:chExt cx="4305300" cy="1066800"/>
          </a:xfrm>
        </p:grpSpPr>
        <p:sp>
          <p:nvSpPr>
            <p:cNvPr id="6" name="Arrow: Pentagon 5">
              <a:extLst>
                <a:ext uri="{FF2B5EF4-FFF2-40B4-BE49-F238E27FC236}">
                  <a16:creationId xmlns:a16="http://schemas.microsoft.com/office/drawing/2014/main" id="{FC8F4413-1742-18F4-8EEE-34BCBF481DD6}"/>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2">
              <a:extLst>
                <a:ext uri="{FF2B5EF4-FFF2-40B4-BE49-F238E27FC236}">
                  <a16:creationId xmlns:a16="http://schemas.microsoft.com/office/drawing/2014/main" id="{C1D3C1C0-FF7A-654C-1FF0-50A0B020F637}"/>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3">
            <a:extLst>
              <a:ext uri="{FF2B5EF4-FFF2-40B4-BE49-F238E27FC236}">
                <a16:creationId xmlns:a16="http://schemas.microsoft.com/office/drawing/2014/main" id="{58EA715E-23FC-A472-0BE7-477E9CDD6AC8}"/>
              </a:ext>
            </a:extLst>
          </p:cNvPr>
          <p:cNvSpPr txBox="1"/>
          <p:nvPr/>
        </p:nvSpPr>
        <p:spPr>
          <a:xfrm>
            <a:off x="685800" y="3199284"/>
            <a:ext cx="7594104" cy="4336765"/>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Help people notice you</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Show what you do and who it’s for</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Build trust before they contact you</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Send people to your website or contact link</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Make the next step obvious</a:t>
            </a:r>
          </a:p>
        </p:txBody>
      </p:sp>
      <p:pic>
        <p:nvPicPr>
          <p:cNvPr id="2" name="Picture 2" descr="Dream Big text">
            <a:extLst>
              <a:ext uri="{FF2B5EF4-FFF2-40B4-BE49-F238E27FC236}">
                <a16:creationId xmlns:a16="http://schemas.microsoft.com/office/drawing/2014/main" id="{4676ACB0-5F11-8DB6-1C78-3C64B28EC1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703"/>
          <a:stretch>
            <a:fillRect/>
          </a:stretch>
        </p:blipFill>
        <p:spPr bwMode="auto">
          <a:xfrm>
            <a:off x="8956967" y="0"/>
            <a:ext cx="9322298"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0295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65214989-57E5-4B40-CD52-A9D5E0F35CF1}"/>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86DE1B3B-2588-7FF5-D344-8B3A3815B2F3}"/>
              </a:ext>
            </a:extLst>
          </p:cNvPr>
          <p:cNvSpPr txBox="1"/>
          <p:nvPr/>
        </p:nvSpPr>
        <p:spPr>
          <a:xfrm>
            <a:off x="8207896" y="606996"/>
            <a:ext cx="8458200" cy="184665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rPr>
              <a:t>Content That Supports Growth</a:t>
            </a:r>
          </a:p>
        </p:txBody>
      </p:sp>
      <p:sp>
        <p:nvSpPr>
          <p:cNvPr id="5" name="Freeform 2">
            <a:extLst>
              <a:ext uri="{FF2B5EF4-FFF2-40B4-BE49-F238E27FC236}">
                <a16:creationId xmlns:a16="http://schemas.microsoft.com/office/drawing/2014/main" id="{3BE7785E-E25F-E3C1-2A38-184437838F48}"/>
              </a:ext>
            </a:extLst>
          </p:cNvPr>
          <p:cNvSpPr/>
          <p:nvPr/>
        </p:nvSpPr>
        <p:spPr>
          <a:xfrm>
            <a:off x="14400584" y="9319964"/>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3">
            <a:extLst>
              <a:ext uri="{FF2B5EF4-FFF2-40B4-BE49-F238E27FC236}">
                <a16:creationId xmlns:a16="http://schemas.microsoft.com/office/drawing/2014/main" id="{CA70B59B-9042-AD14-04DB-7BAC64DCFEA9}"/>
              </a:ext>
            </a:extLst>
          </p:cNvPr>
          <p:cNvSpPr txBox="1"/>
          <p:nvPr/>
        </p:nvSpPr>
        <p:spPr>
          <a:xfrm>
            <a:off x="8063880" y="2695228"/>
            <a:ext cx="10066551" cy="5752537"/>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Photos or videos of your work</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Simple explanations of your service</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Answers to common customer questions</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Behind the scenes or day to day posts</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Real reviews or feedback</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Consistency over perfection</a:t>
            </a:r>
          </a:p>
        </p:txBody>
      </p:sp>
      <p:pic>
        <p:nvPicPr>
          <p:cNvPr id="1026" name="Picture 2" descr="the shadow of a person standing in front of a sign">
            <a:extLst>
              <a:ext uri="{FF2B5EF4-FFF2-40B4-BE49-F238E27FC236}">
                <a16:creationId xmlns:a16="http://schemas.microsoft.com/office/drawing/2014/main" id="{529E8422-DF1F-D575-C593-F718B75621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7675563"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6795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0F219F48-B672-5510-04FF-29E6135D1DD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62190F3A-48D4-058A-6ABE-EDC26E06D474}"/>
              </a:ext>
            </a:extLst>
          </p:cNvPr>
          <p:cNvSpPr txBox="1"/>
          <p:nvPr/>
        </p:nvSpPr>
        <p:spPr>
          <a:xfrm>
            <a:off x="8207896" y="606996"/>
            <a:ext cx="8458200" cy="184665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rPr>
              <a:t>Your Website’s Role in Growth</a:t>
            </a:r>
            <a:endParaRPr kumimoji="0" lang="en-US" sz="60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endParaRPr>
          </a:p>
        </p:txBody>
      </p:sp>
      <p:sp>
        <p:nvSpPr>
          <p:cNvPr id="5" name="Freeform 2">
            <a:extLst>
              <a:ext uri="{FF2B5EF4-FFF2-40B4-BE49-F238E27FC236}">
                <a16:creationId xmlns:a16="http://schemas.microsoft.com/office/drawing/2014/main" id="{061A4DC9-286F-5F1E-5A8C-E5384C5EF39B}"/>
              </a:ext>
            </a:extLst>
          </p:cNvPr>
          <p:cNvSpPr/>
          <p:nvPr/>
        </p:nvSpPr>
        <p:spPr>
          <a:xfrm>
            <a:off x="14400584" y="9319964"/>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3">
            <a:extLst>
              <a:ext uri="{FF2B5EF4-FFF2-40B4-BE49-F238E27FC236}">
                <a16:creationId xmlns:a16="http://schemas.microsoft.com/office/drawing/2014/main" id="{451D9A95-54F3-67AC-21E5-02D61A3FE6F8}"/>
              </a:ext>
            </a:extLst>
          </p:cNvPr>
          <p:cNvSpPr txBox="1"/>
          <p:nvPr/>
        </p:nvSpPr>
        <p:spPr>
          <a:xfrm>
            <a:off x="8063880" y="2695228"/>
            <a:ext cx="10066551" cy="4767652"/>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Clearly say what you do</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Make it obvious who it’s for</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Show where you are and how to contact you</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Guide visitors to one clear action</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Work well on mobile phones</a:t>
            </a:r>
          </a:p>
        </p:txBody>
      </p:sp>
      <p:pic>
        <p:nvPicPr>
          <p:cNvPr id="3074" name="Picture 2" descr="black and silver laptop computer">
            <a:extLst>
              <a:ext uri="{FF2B5EF4-FFF2-40B4-BE49-F238E27FC236}">
                <a16:creationId xmlns:a16="http://schemas.microsoft.com/office/drawing/2014/main" id="{EC7F6DE6-EB17-8CA2-C465-65D4F43670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888"/>
          <a:stretch>
            <a:fillRect/>
          </a:stretch>
        </p:blipFill>
        <p:spPr bwMode="auto">
          <a:xfrm>
            <a:off x="-8094" y="0"/>
            <a:ext cx="7423902"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430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49E04516-BC2E-402D-CA77-CF78D05920C7}"/>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A0AC1C00-ED00-F443-02E8-F46DF5197DB6}"/>
              </a:ext>
            </a:extLst>
          </p:cNvPr>
          <p:cNvSpPr txBox="1"/>
          <p:nvPr/>
        </p:nvSpPr>
        <p:spPr>
          <a:xfrm>
            <a:off x="7199784" y="462980"/>
            <a:ext cx="8857260" cy="2338910"/>
          </a:xfrm>
          <a:prstGeom prst="rect">
            <a:avLst/>
          </a:prstGeom>
        </p:spPr>
        <p:txBody>
          <a:bodyPr wrap="square"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rPr>
              <a:t>Small Actions That Drive Growth</a:t>
            </a:r>
            <a:endParaRPr kumimoji="0" lang="en-US" sz="66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endParaRPr>
          </a:p>
        </p:txBody>
      </p:sp>
      <p:sp>
        <p:nvSpPr>
          <p:cNvPr id="19" name="Arrow: Pentagon 18">
            <a:extLst>
              <a:ext uri="{FF2B5EF4-FFF2-40B4-BE49-F238E27FC236}">
                <a16:creationId xmlns:a16="http://schemas.microsoft.com/office/drawing/2014/main" id="{375F04E2-6FFF-4A8F-7593-743062A0B558}"/>
              </a:ext>
            </a:extLst>
          </p:cNvPr>
          <p:cNvSpPr/>
          <p:nvPr/>
        </p:nvSpPr>
        <p:spPr>
          <a:xfrm>
            <a:off x="14305638" y="923751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2">
            <a:extLst>
              <a:ext uri="{FF2B5EF4-FFF2-40B4-BE49-F238E27FC236}">
                <a16:creationId xmlns:a16="http://schemas.microsoft.com/office/drawing/2014/main" id="{8FF62CA9-32BD-4A76-06E4-010B3C342720}"/>
              </a:ext>
            </a:extLst>
          </p:cNvPr>
          <p:cNvSpPr/>
          <p:nvPr/>
        </p:nvSpPr>
        <p:spPr>
          <a:xfrm>
            <a:off x="14429919" y="936151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6">
            <a:extLst>
              <a:ext uri="{FF2B5EF4-FFF2-40B4-BE49-F238E27FC236}">
                <a16:creationId xmlns:a16="http://schemas.microsoft.com/office/drawing/2014/main" id="{BA5CCF03-E5A6-F258-619A-0AB290752DA2}"/>
              </a:ext>
            </a:extLst>
          </p:cNvPr>
          <p:cNvSpPr txBox="1"/>
          <p:nvPr/>
        </p:nvSpPr>
        <p:spPr>
          <a:xfrm>
            <a:off x="7199784" y="2926375"/>
            <a:ext cx="9533181" cy="5365058"/>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600" b="1" i="0" u="none" strike="noStrike" kern="1200" cap="none" spc="0" normalizeH="0" baseline="0" noProof="0" dirty="0">
                <a:ln>
                  <a:noFill/>
                </a:ln>
                <a:solidFill>
                  <a:srgbClr val="FEFEFE"/>
                </a:solidFill>
                <a:effectLst/>
                <a:uLnTx/>
                <a:uFillTx/>
                <a:latin typeface="Century Gothic" panose="020B0502020202020204" pitchFamily="34" charset="0"/>
                <a:ea typeface="+mn-ea"/>
                <a:cs typeface="+mn-cs"/>
              </a:rPr>
              <a:t>Post regularly, even if it’s simple</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600" b="1" i="0" u="none" strike="noStrike" kern="1200" cap="none" spc="0" normalizeH="0" baseline="0" noProof="0" dirty="0">
                <a:ln>
                  <a:noFill/>
                </a:ln>
                <a:solidFill>
                  <a:srgbClr val="FEFEFE"/>
                </a:solidFill>
                <a:effectLst/>
                <a:uLnTx/>
                <a:uFillTx/>
                <a:latin typeface="Century Gothic" panose="020B0502020202020204" pitchFamily="34" charset="0"/>
                <a:ea typeface="+mn-ea"/>
                <a:cs typeface="+mn-cs"/>
              </a:rPr>
              <a:t>Respond to messages and comments</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600" b="1" i="0" u="none" strike="noStrike" kern="1200" cap="none" spc="0" normalizeH="0" baseline="0" noProof="0" dirty="0">
                <a:ln>
                  <a:noFill/>
                </a:ln>
                <a:solidFill>
                  <a:srgbClr val="FEFEFE"/>
                </a:solidFill>
                <a:effectLst/>
                <a:uLnTx/>
                <a:uFillTx/>
                <a:latin typeface="Century Gothic" panose="020B0502020202020204" pitchFamily="34" charset="0"/>
                <a:ea typeface="+mn-ea"/>
                <a:cs typeface="+mn-cs"/>
              </a:rPr>
              <a:t>Remind people what you offer</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600" b="1" i="0" u="none" strike="noStrike" kern="1200" cap="none" spc="0" normalizeH="0" baseline="0" noProof="0" dirty="0">
                <a:ln>
                  <a:noFill/>
                </a:ln>
                <a:solidFill>
                  <a:srgbClr val="FEFEFE"/>
                </a:solidFill>
                <a:effectLst/>
                <a:uLnTx/>
                <a:uFillTx/>
                <a:latin typeface="Century Gothic" panose="020B0502020202020204" pitchFamily="34" charset="0"/>
                <a:ea typeface="+mn-ea"/>
                <a:cs typeface="+mn-cs"/>
              </a:rPr>
              <a:t>Ask happy customers for reviews</a:t>
            </a:r>
          </a:p>
          <a:p>
            <a:pPr marL="457200" marR="0" lvl="0" indent="-4572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600" b="1" i="0" u="none" strike="noStrike" kern="1200" cap="none" spc="0" normalizeH="0" baseline="0" noProof="0" dirty="0">
                <a:ln>
                  <a:noFill/>
                </a:ln>
                <a:solidFill>
                  <a:srgbClr val="FEFEFE"/>
                </a:solidFill>
                <a:effectLst/>
                <a:uLnTx/>
                <a:uFillTx/>
                <a:latin typeface="Century Gothic" panose="020B0502020202020204" pitchFamily="34" charset="0"/>
                <a:ea typeface="+mn-ea"/>
                <a:cs typeface="+mn-cs"/>
              </a:rPr>
              <a:t>Review what works and adjust</a:t>
            </a:r>
            <a:endParaRPr kumimoji="0" lang="en-US" sz="3600" b="0" i="0" u="none" strike="noStrike" kern="1200" cap="none" spc="0" normalizeH="0" baseline="0" noProof="0" dirty="0">
              <a:ln>
                <a:noFill/>
              </a:ln>
              <a:solidFill>
                <a:srgbClr val="FEFEFE"/>
              </a:solidFill>
              <a:effectLst/>
              <a:uLnTx/>
              <a:uFillTx/>
              <a:latin typeface="Century Gothic" panose="020B0502020202020204" pitchFamily="34" charset="0"/>
              <a:ea typeface="+mn-ea"/>
              <a:cs typeface="+mn-cs"/>
            </a:endParaRPr>
          </a:p>
        </p:txBody>
      </p:sp>
      <p:pic>
        <p:nvPicPr>
          <p:cNvPr id="4098" name="Picture 2" descr="a bar chart is shown on a blue background">
            <a:extLst>
              <a:ext uri="{FF2B5EF4-FFF2-40B4-BE49-F238E27FC236}">
                <a16:creationId xmlns:a16="http://schemas.microsoft.com/office/drawing/2014/main" id="{226AF114-73F9-E2CA-54A3-6CE2F13C27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289"/>
          <a:stretch>
            <a:fillRect/>
          </a:stretch>
        </p:blipFill>
        <p:spPr bwMode="auto">
          <a:xfrm>
            <a:off x="1" y="0"/>
            <a:ext cx="626368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515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1EEEB8AA-BA64-7BE1-CED2-649FE897E68C}"/>
            </a:ext>
          </a:extLst>
        </p:cNvPr>
        <p:cNvGrpSpPr/>
        <p:nvPr/>
      </p:nvGrpSpPr>
      <p:grpSpPr>
        <a:xfrm>
          <a:off x="0" y="0"/>
          <a:ext cx="0" cy="0"/>
          <a:chOff x="0" y="0"/>
          <a:chExt cx="0" cy="0"/>
        </a:xfrm>
      </p:grpSpPr>
      <p:pic>
        <p:nvPicPr>
          <p:cNvPr id="3" name="Picture 2" descr="A screenshot of a social media post&#10;&#10;AI-generated content may be incorrect.">
            <a:extLst>
              <a:ext uri="{FF2B5EF4-FFF2-40B4-BE49-F238E27FC236}">
                <a16:creationId xmlns:a16="http://schemas.microsoft.com/office/drawing/2014/main" id="{FD3569C9-AA5A-2DB0-EBB7-A53EF5A347EC}"/>
              </a:ext>
            </a:extLst>
          </p:cNvPr>
          <p:cNvPicPr>
            <a:picLocks noChangeAspect="1"/>
          </p:cNvPicPr>
          <p:nvPr/>
        </p:nvPicPr>
        <p:blipFill>
          <a:blip r:embed="rId3"/>
          <a:stretch>
            <a:fillRect/>
          </a:stretch>
        </p:blipFill>
        <p:spPr>
          <a:xfrm>
            <a:off x="3923420" y="513562"/>
            <a:ext cx="10441160" cy="9257356"/>
          </a:xfrm>
          <a:prstGeom prst="rect">
            <a:avLst/>
          </a:prstGeom>
        </p:spPr>
      </p:pic>
    </p:spTree>
    <p:extLst>
      <p:ext uri="{BB962C8B-B14F-4D97-AF65-F5344CB8AC3E}">
        <p14:creationId xmlns:p14="http://schemas.microsoft.com/office/powerpoint/2010/main" val="461439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A13BC0F0-51EF-79E5-4C1E-68899D540DB8}"/>
            </a:ext>
          </a:extLst>
        </p:cNvPr>
        <p:cNvGrpSpPr/>
        <p:nvPr/>
      </p:nvGrpSpPr>
      <p:grpSpPr>
        <a:xfrm>
          <a:off x="0" y="0"/>
          <a:ext cx="0" cy="0"/>
          <a:chOff x="0" y="0"/>
          <a:chExt cx="0" cy="0"/>
        </a:xfrm>
      </p:grpSpPr>
      <p:pic>
        <p:nvPicPr>
          <p:cNvPr id="4" name="Picture 3" descr="A screenshot of a social media post&#10;&#10;AI-generated content may be incorrect.">
            <a:extLst>
              <a:ext uri="{FF2B5EF4-FFF2-40B4-BE49-F238E27FC236}">
                <a16:creationId xmlns:a16="http://schemas.microsoft.com/office/drawing/2014/main" id="{C903F0A5-B7A7-13D2-4481-FC82E2003DA6}"/>
              </a:ext>
            </a:extLst>
          </p:cNvPr>
          <p:cNvPicPr>
            <a:picLocks noChangeAspect="1"/>
          </p:cNvPicPr>
          <p:nvPr/>
        </p:nvPicPr>
        <p:blipFill>
          <a:blip r:embed="rId3"/>
          <a:stretch>
            <a:fillRect/>
          </a:stretch>
        </p:blipFill>
        <p:spPr>
          <a:xfrm>
            <a:off x="3800740" y="837532"/>
            <a:ext cx="10686519" cy="8611936"/>
          </a:xfrm>
          <a:prstGeom prst="rect">
            <a:avLst/>
          </a:prstGeom>
        </p:spPr>
      </p:pic>
    </p:spTree>
    <p:extLst>
      <p:ext uri="{BB962C8B-B14F-4D97-AF65-F5344CB8AC3E}">
        <p14:creationId xmlns:p14="http://schemas.microsoft.com/office/powerpoint/2010/main" val="3346229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3C935309-1AE9-FCC9-9BB7-38E530DB6290}"/>
            </a:ext>
          </a:extLst>
        </p:cNvPr>
        <p:cNvGrpSpPr/>
        <p:nvPr/>
      </p:nvGrpSpPr>
      <p:grpSpPr>
        <a:xfrm>
          <a:off x="0" y="0"/>
          <a:ext cx="0" cy="0"/>
          <a:chOff x="0" y="0"/>
          <a:chExt cx="0" cy="0"/>
        </a:xfrm>
      </p:grpSpPr>
      <p:pic>
        <p:nvPicPr>
          <p:cNvPr id="8" name="Picture 7" descr="A screenshot of a dog walking&#10;&#10;AI-generated content may be incorrect.">
            <a:extLst>
              <a:ext uri="{FF2B5EF4-FFF2-40B4-BE49-F238E27FC236}">
                <a16:creationId xmlns:a16="http://schemas.microsoft.com/office/drawing/2014/main" id="{EA6876A7-6D4C-C4B5-07FF-9D75A696FFC8}"/>
              </a:ext>
            </a:extLst>
          </p:cNvPr>
          <p:cNvPicPr>
            <a:picLocks noChangeAspect="1"/>
          </p:cNvPicPr>
          <p:nvPr/>
        </p:nvPicPr>
        <p:blipFill>
          <a:blip r:embed="rId3"/>
          <a:stretch>
            <a:fillRect/>
          </a:stretch>
        </p:blipFill>
        <p:spPr>
          <a:xfrm>
            <a:off x="3527376" y="526959"/>
            <a:ext cx="11233248" cy="9233084"/>
          </a:xfrm>
          <a:prstGeom prst="rect">
            <a:avLst/>
          </a:prstGeom>
        </p:spPr>
      </p:pic>
    </p:spTree>
    <p:extLst>
      <p:ext uri="{BB962C8B-B14F-4D97-AF65-F5344CB8AC3E}">
        <p14:creationId xmlns:p14="http://schemas.microsoft.com/office/powerpoint/2010/main" val="3040078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B60B2C1B-287C-4B73-BB6E-09AC029D8BC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CE8FB03A-0965-E719-FC88-095D4E4D5837}"/>
              </a:ext>
            </a:extLst>
          </p:cNvPr>
          <p:cNvSpPr txBox="1"/>
          <p:nvPr/>
        </p:nvSpPr>
        <p:spPr>
          <a:xfrm>
            <a:off x="8207896" y="707223"/>
            <a:ext cx="9381439" cy="2338910"/>
          </a:xfrm>
          <a:prstGeom prst="rect">
            <a:avLst/>
          </a:prstGeom>
        </p:spPr>
        <p:txBody>
          <a:bodyPr wrap="square"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rPr>
              <a:t>Why Linking to Your Website Matters</a:t>
            </a:r>
            <a:endParaRPr kumimoji="0" lang="en-US" sz="66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endParaRPr>
          </a:p>
        </p:txBody>
      </p:sp>
      <p:sp>
        <p:nvSpPr>
          <p:cNvPr id="19" name="Arrow: Pentagon 18">
            <a:extLst>
              <a:ext uri="{FF2B5EF4-FFF2-40B4-BE49-F238E27FC236}">
                <a16:creationId xmlns:a16="http://schemas.microsoft.com/office/drawing/2014/main" id="{DDCB5F85-E895-4231-126C-A4ED14715B63}"/>
              </a:ext>
            </a:extLst>
          </p:cNvPr>
          <p:cNvSpPr/>
          <p:nvPr/>
        </p:nvSpPr>
        <p:spPr>
          <a:xfrm>
            <a:off x="14305638" y="923751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2">
            <a:extLst>
              <a:ext uri="{FF2B5EF4-FFF2-40B4-BE49-F238E27FC236}">
                <a16:creationId xmlns:a16="http://schemas.microsoft.com/office/drawing/2014/main" id="{F61117BC-0164-A74B-0802-873C88F66ED6}"/>
              </a:ext>
            </a:extLst>
          </p:cNvPr>
          <p:cNvSpPr/>
          <p:nvPr/>
        </p:nvSpPr>
        <p:spPr>
          <a:xfrm>
            <a:off x="14429919" y="936151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6">
            <a:extLst>
              <a:ext uri="{FF2B5EF4-FFF2-40B4-BE49-F238E27FC236}">
                <a16:creationId xmlns:a16="http://schemas.microsoft.com/office/drawing/2014/main" id="{137EC60E-C0EF-D1CA-9C7F-B6BA3FB8A43E}"/>
              </a:ext>
            </a:extLst>
          </p:cNvPr>
          <p:cNvSpPr txBox="1"/>
          <p:nvPr/>
        </p:nvSpPr>
        <p:spPr>
          <a:xfrm>
            <a:off x="8233371" y="3076607"/>
            <a:ext cx="10813355" cy="5365058"/>
          </a:xfrm>
          <a:prstGeom prst="rect">
            <a:avLst/>
          </a:prstGeom>
        </p:spPr>
        <p:txBody>
          <a:bodyPr wrap="square" lIns="0" tIns="0" rIns="0" bIns="0" rtlCol="0" anchor="t">
            <a:spAutoFit/>
          </a:bodyPr>
          <a:lstStyle/>
          <a:p>
            <a:pPr marL="571500" marR="0" lvl="0" indent="-5715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Social media is temporary</a:t>
            </a:r>
          </a:p>
          <a:p>
            <a:pPr marL="571500" marR="0" lvl="0" indent="-5715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Your website is yours</a:t>
            </a:r>
          </a:p>
          <a:p>
            <a:pPr marL="571500" marR="0" lvl="0" indent="-5715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Websites build trust and credibility</a:t>
            </a:r>
          </a:p>
          <a:p>
            <a:pPr marL="571500" marR="0" lvl="0" indent="-5715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It gives people more information</a:t>
            </a:r>
          </a:p>
          <a:p>
            <a:pPr marL="571500" marR="0" lvl="0" indent="-5715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It makes taking action easier</a:t>
            </a:r>
            <a:endParaRPr kumimoji="0" lang="en-US"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122" name="Picture 2" descr="person using MacBook Pro">
            <a:extLst>
              <a:ext uri="{FF2B5EF4-FFF2-40B4-BE49-F238E27FC236}">
                <a16:creationId xmlns:a16="http://schemas.microsoft.com/office/drawing/2014/main" id="{8BE13794-7347-89AB-FED6-9B2A594354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6050"/>
          <a:stretch>
            <a:fillRect/>
          </a:stretch>
        </p:blipFill>
        <p:spPr bwMode="auto">
          <a:xfrm>
            <a:off x="0" y="17318"/>
            <a:ext cx="6795021"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085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751A888D-8B06-0C1C-E5BB-E427BDFEF1D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5EF1FA4A-6341-A459-9C50-426DF9E10DE1}"/>
              </a:ext>
            </a:extLst>
          </p:cNvPr>
          <p:cNvSpPr txBox="1"/>
          <p:nvPr/>
        </p:nvSpPr>
        <p:spPr>
          <a:xfrm>
            <a:off x="678992" y="922539"/>
            <a:ext cx="10337216" cy="2462213"/>
          </a:xfrm>
          <a:prstGeom prst="rect">
            <a:avLst/>
          </a:prstGeom>
        </p:spPr>
        <p:txBody>
          <a:bodyPr wrap="square" lIns="0" tIns="0" rIns="0" bIns="0" rtlCol="0" anchor="t">
            <a:spAutoFit/>
          </a:bodyPr>
          <a:lstStyle/>
          <a:p>
            <a:pPr marL="0" lvl="0" indent="0" algn="l">
              <a:lnSpc>
                <a:spcPts val="9600"/>
              </a:lnSpc>
            </a:pPr>
            <a:r>
              <a:rPr lang="en-US" sz="8000" b="1" u="none" dirty="0">
                <a:solidFill>
                  <a:srgbClr val="FFFFFF"/>
                </a:solidFill>
                <a:latin typeface="Century Gothic" panose="020B0502020202020204" pitchFamily="34" charset="0"/>
                <a:ea typeface="Century Gothic Paneuropean"/>
                <a:cs typeface="Century Gothic Paneuropean"/>
                <a:sym typeface="Century Gothic Paneuropean"/>
              </a:rPr>
              <a:t>What do we define</a:t>
            </a:r>
          </a:p>
          <a:p>
            <a:pPr marL="0" lvl="0" indent="0" algn="l">
              <a:lnSpc>
                <a:spcPts val="9600"/>
              </a:lnSpc>
            </a:pPr>
            <a:r>
              <a:rPr lang="en-US" sz="8000" b="1" i="1" spc="600" dirty="0">
                <a:solidFill>
                  <a:srgbClr val="FFFFFF"/>
                </a:solidFill>
                <a:latin typeface="Century Gothic" panose="020B0502020202020204" pitchFamily="34" charset="0"/>
                <a:ea typeface="Century Gothic Paneuropean"/>
                <a:cs typeface="Century Gothic Paneuropean"/>
                <a:sym typeface="Century Gothic Paneuropean"/>
              </a:rPr>
              <a:t>DIVERSIFICATION</a:t>
            </a:r>
            <a:r>
              <a:rPr lang="en-US" sz="8000" b="1" spc="600" dirty="0">
                <a:solidFill>
                  <a:srgbClr val="FFFFFF"/>
                </a:solidFill>
                <a:latin typeface="Century Gothic" panose="020B0502020202020204" pitchFamily="34" charset="0"/>
                <a:ea typeface="Century Gothic Paneuropean"/>
                <a:cs typeface="Century Gothic Paneuropean"/>
                <a:sym typeface="Century Gothic Paneuropean"/>
              </a:rPr>
              <a:t>?</a:t>
            </a:r>
            <a:endParaRPr lang="en-US" sz="8000" b="1" u="none" spc="600" dirty="0">
              <a:solidFill>
                <a:srgbClr val="FFFFFF"/>
              </a:solidFill>
              <a:latin typeface="Century Gothic" panose="020B0502020202020204" pitchFamily="34" charset="0"/>
              <a:ea typeface="Century Gothic Paneuropean"/>
              <a:cs typeface="Century Gothic Paneuropean"/>
              <a:sym typeface="Century Gothic Paneuropean"/>
            </a:endParaRPr>
          </a:p>
        </p:txBody>
      </p:sp>
      <p:grpSp>
        <p:nvGrpSpPr>
          <p:cNvPr id="7" name="Group 6">
            <a:extLst>
              <a:ext uri="{FF2B5EF4-FFF2-40B4-BE49-F238E27FC236}">
                <a16:creationId xmlns:a16="http://schemas.microsoft.com/office/drawing/2014/main" id="{4AC5C85A-D23D-1D2D-523A-C1BAF90887CE}"/>
              </a:ext>
            </a:extLst>
          </p:cNvPr>
          <p:cNvGrpSpPr/>
          <p:nvPr/>
        </p:nvGrpSpPr>
        <p:grpSpPr>
          <a:xfrm>
            <a:off x="13968536" y="44252"/>
            <a:ext cx="4305300" cy="1066800"/>
            <a:chOff x="0" y="8916555"/>
            <a:chExt cx="4305300" cy="1066800"/>
          </a:xfrm>
        </p:grpSpPr>
        <p:sp>
          <p:nvSpPr>
            <p:cNvPr id="6" name="Arrow: Pentagon 5">
              <a:extLst>
                <a:ext uri="{FF2B5EF4-FFF2-40B4-BE49-F238E27FC236}">
                  <a16:creationId xmlns:a16="http://schemas.microsoft.com/office/drawing/2014/main" id="{5CAFEE15-EE12-85A9-D1EF-6D3DD89AE634}"/>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5" name="Freeform 2">
              <a:extLst>
                <a:ext uri="{FF2B5EF4-FFF2-40B4-BE49-F238E27FC236}">
                  <a16:creationId xmlns:a16="http://schemas.microsoft.com/office/drawing/2014/main" id="{5BAB8576-CE8E-97F7-F46D-121E460D1F9A}"/>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endParaRPr lang="en-GB" dirty="0"/>
            </a:p>
          </p:txBody>
        </p:sp>
      </p:grpSp>
      <p:sp>
        <p:nvSpPr>
          <p:cNvPr id="10" name="TextBox 3">
            <a:extLst>
              <a:ext uri="{FF2B5EF4-FFF2-40B4-BE49-F238E27FC236}">
                <a16:creationId xmlns:a16="http://schemas.microsoft.com/office/drawing/2014/main" id="{26D3D1A2-5DE9-0071-E452-7DE74C626D81}"/>
              </a:ext>
            </a:extLst>
          </p:cNvPr>
          <p:cNvSpPr txBox="1"/>
          <p:nvPr/>
        </p:nvSpPr>
        <p:spPr>
          <a:xfrm>
            <a:off x="711537" y="3683068"/>
            <a:ext cx="6848288" cy="4924425"/>
          </a:xfrm>
          <a:prstGeom prst="rect">
            <a:avLst/>
          </a:prstGeom>
        </p:spPr>
        <p:txBody>
          <a:bodyPr wrap="square" lIns="0" tIns="0" rIns="0" bIns="0" rtlCol="0" anchor="t">
            <a:spAutoFit/>
          </a:bodyPr>
          <a:lstStyle/>
          <a:p>
            <a:r>
              <a:rPr lang="en-US" sz="3200" b="1" dirty="0">
                <a:solidFill>
                  <a:srgbClr val="FFFFFF"/>
                </a:solidFill>
                <a:latin typeface="Century Gothic" panose="020B0502020202020204" pitchFamily="34" charset="0"/>
                <a:ea typeface="Century Gothic Paneuropean"/>
                <a:cs typeface="Century Gothic Paneuropean"/>
                <a:sym typeface="Century Gothic Paneuropean"/>
              </a:rPr>
              <a:t>There are many definitions of ‘Diversification’</a:t>
            </a:r>
            <a:endParaRPr lang="en-US" sz="3200" b="1" u="none"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US" sz="32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GB" sz="3200" b="1" dirty="0">
                <a:solidFill>
                  <a:srgbClr val="FFFFFF"/>
                </a:solidFill>
                <a:latin typeface="Century Gothic" panose="020B0502020202020204" pitchFamily="34" charset="0"/>
                <a:ea typeface="Century Gothic Paneuropean"/>
                <a:cs typeface="Century Gothic Paneuropean"/>
                <a:sym typeface="Century Gothic Paneuropean"/>
              </a:rPr>
              <a:t>“</a:t>
            </a:r>
            <a:r>
              <a:rPr lang="en-GB" sz="3200" b="1" i="1" dirty="0">
                <a:solidFill>
                  <a:srgbClr val="FFFFFF"/>
                </a:solidFill>
                <a:latin typeface="Century Gothic" panose="020B0502020202020204" pitchFamily="34" charset="0"/>
                <a:ea typeface="Century Gothic Paneuropean"/>
                <a:cs typeface="Century Gothic Paneuropean"/>
                <a:sym typeface="Century Gothic Paneuropean"/>
              </a:rPr>
              <a:t>to vary in type”</a:t>
            </a:r>
            <a:endParaRPr lang="en-US" sz="3200" b="1"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GB" sz="32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GB" sz="3200" b="1" dirty="0">
                <a:solidFill>
                  <a:srgbClr val="FFFFFF"/>
                </a:solidFill>
                <a:latin typeface="Century Gothic" panose="020B0502020202020204" pitchFamily="34" charset="0"/>
                <a:ea typeface="Century Gothic Paneuropean"/>
                <a:cs typeface="Century Gothic Paneuropean"/>
                <a:sym typeface="Century Gothic Paneuropean"/>
              </a:rPr>
              <a:t>“</a:t>
            </a:r>
            <a:r>
              <a:rPr lang="en-GB" sz="3200" b="1" i="1" dirty="0">
                <a:solidFill>
                  <a:srgbClr val="FFFFFF"/>
                </a:solidFill>
                <a:latin typeface="Century Gothic" panose="020B0502020202020204" pitchFamily="34" charset="0"/>
                <a:ea typeface="Century Gothic Paneuropean"/>
                <a:cs typeface="Century Gothic Paneuropean"/>
                <a:sym typeface="Century Gothic Paneuropean"/>
              </a:rPr>
              <a:t>to make dissimilar”</a:t>
            </a:r>
          </a:p>
          <a:p>
            <a:endParaRPr lang="en-GB" sz="3200" b="1" i="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GB" sz="3200" b="1" dirty="0">
                <a:solidFill>
                  <a:srgbClr val="FFFFFF"/>
                </a:solidFill>
                <a:latin typeface="Century Gothic" panose="020B0502020202020204" pitchFamily="34" charset="0"/>
                <a:ea typeface="Century Gothic Paneuropean"/>
                <a:cs typeface="Century Gothic Paneuropean"/>
                <a:sym typeface="Century Gothic Paneuropean"/>
              </a:rPr>
              <a:t>“</a:t>
            </a:r>
            <a:r>
              <a:rPr lang="en-GB" sz="3200" b="1" i="1" dirty="0">
                <a:solidFill>
                  <a:srgbClr val="FFFFFF"/>
                </a:solidFill>
                <a:latin typeface="Century Gothic" panose="020B0502020202020204" pitchFamily="34" charset="0"/>
                <a:ea typeface="Century Gothic Paneuropean"/>
                <a:cs typeface="Century Gothic Paneuropean"/>
                <a:sym typeface="Century Gothic Paneuropean"/>
              </a:rPr>
              <a:t>having an array of different qualities and options”</a:t>
            </a:r>
          </a:p>
          <a:p>
            <a:endParaRPr lang="en-GB" sz="3200" b="1" dirty="0">
              <a:solidFill>
                <a:srgbClr val="FFFFFF"/>
              </a:solidFill>
              <a:latin typeface="Century Gothic" panose="020B0502020202020204" pitchFamily="34" charset="0"/>
              <a:ea typeface="Century Gothic Paneuropean"/>
              <a:cs typeface="Century Gothic Paneuropean"/>
              <a:sym typeface="Century Gothic Paneuropean"/>
            </a:endParaRPr>
          </a:p>
        </p:txBody>
      </p:sp>
      <p:pic>
        <p:nvPicPr>
          <p:cNvPr id="1026" name="Picture 2" descr="Open can of white paint, with a new blue paintbrush on top">
            <a:extLst>
              <a:ext uri="{FF2B5EF4-FFF2-40B4-BE49-F238E27FC236}">
                <a16:creationId xmlns:a16="http://schemas.microsoft.com/office/drawing/2014/main" id="{A69F7029-5632-6F99-E5B0-D9EEADB808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8423920" y="3612100"/>
            <a:ext cx="9764917" cy="66589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computer&#10;&#10;AI-generated content may be incorrect.">
            <a:extLst>
              <a:ext uri="{FF2B5EF4-FFF2-40B4-BE49-F238E27FC236}">
                <a16:creationId xmlns:a16="http://schemas.microsoft.com/office/drawing/2014/main" id="{2EDB41E1-5B47-F4E4-CD5E-525816193870}"/>
              </a:ext>
            </a:extLst>
          </p:cNvPr>
          <p:cNvPicPr>
            <a:picLocks noChangeAspect="1"/>
          </p:cNvPicPr>
          <p:nvPr/>
        </p:nvPicPr>
        <p:blipFill>
          <a:blip r:embed="rId4"/>
          <a:stretch>
            <a:fillRect/>
          </a:stretch>
        </p:blipFill>
        <p:spPr>
          <a:xfrm>
            <a:off x="13672616" y="3895370"/>
            <a:ext cx="4340229" cy="2544273"/>
          </a:xfrm>
          <a:prstGeom prst="rect">
            <a:avLst/>
          </a:prstGeom>
        </p:spPr>
      </p:pic>
    </p:spTree>
    <p:extLst>
      <p:ext uri="{BB962C8B-B14F-4D97-AF65-F5344CB8AC3E}">
        <p14:creationId xmlns:p14="http://schemas.microsoft.com/office/powerpoint/2010/main" val="241048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2B5EC259-958D-3294-6518-A39E611E08BD}"/>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DFDD2AE2-39B3-2DAD-1DD3-775AFC31D44E}"/>
              </a:ext>
            </a:extLst>
          </p:cNvPr>
          <p:cNvSpPr txBox="1"/>
          <p:nvPr/>
        </p:nvSpPr>
        <p:spPr>
          <a:xfrm>
            <a:off x="685800" y="534988"/>
            <a:ext cx="7882136" cy="2322174"/>
          </a:xfrm>
          <a:prstGeom prst="rect">
            <a:avLst/>
          </a:prstGeom>
        </p:spPr>
        <p:txBody>
          <a:bodyPr wrap="square"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rPr>
              <a:t>Best Ways to Link to Your Website</a:t>
            </a:r>
            <a:endParaRPr kumimoji="0" lang="en-US" sz="60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endParaRPr>
          </a:p>
        </p:txBody>
      </p:sp>
      <p:grpSp>
        <p:nvGrpSpPr>
          <p:cNvPr id="7" name="Group 6">
            <a:extLst>
              <a:ext uri="{FF2B5EF4-FFF2-40B4-BE49-F238E27FC236}">
                <a16:creationId xmlns:a16="http://schemas.microsoft.com/office/drawing/2014/main" id="{ED3B165A-94D2-59D8-1E2D-017FE18D0401}"/>
              </a:ext>
            </a:extLst>
          </p:cNvPr>
          <p:cNvGrpSpPr/>
          <p:nvPr/>
        </p:nvGrpSpPr>
        <p:grpSpPr>
          <a:xfrm>
            <a:off x="0" y="8916555"/>
            <a:ext cx="4305300" cy="1066800"/>
            <a:chOff x="0" y="8916555"/>
            <a:chExt cx="4305300" cy="1066800"/>
          </a:xfrm>
        </p:grpSpPr>
        <p:sp>
          <p:nvSpPr>
            <p:cNvPr id="6" name="Arrow: Pentagon 5">
              <a:extLst>
                <a:ext uri="{FF2B5EF4-FFF2-40B4-BE49-F238E27FC236}">
                  <a16:creationId xmlns:a16="http://schemas.microsoft.com/office/drawing/2014/main" id="{F3BA7AFA-1337-5EEB-21E3-4EAB466EF7F6}"/>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a:ea typeface="+mn-ea"/>
                <a:cs typeface="+mn-cs"/>
              </a:endParaRPr>
            </a:p>
          </p:txBody>
        </p:sp>
        <p:sp>
          <p:nvSpPr>
            <p:cNvPr id="5" name="Freeform 2">
              <a:extLst>
                <a:ext uri="{FF2B5EF4-FFF2-40B4-BE49-F238E27FC236}">
                  <a16:creationId xmlns:a16="http://schemas.microsoft.com/office/drawing/2014/main" id="{C416A355-B441-4386-7D1D-D39E12507E06}"/>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3">
            <a:extLst>
              <a:ext uri="{FF2B5EF4-FFF2-40B4-BE49-F238E27FC236}">
                <a16:creationId xmlns:a16="http://schemas.microsoft.com/office/drawing/2014/main" id="{280A7A17-506D-9B9D-ACEB-88E06FD46AF6}"/>
              </a:ext>
            </a:extLst>
          </p:cNvPr>
          <p:cNvSpPr txBox="1"/>
          <p:nvPr/>
        </p:nvSpPr>
        <p:spPr>
          <a:xfrm>
            <a:off x="685800" y="3199284"/>
            <a:ext cx="7594104" cy="4336765"/>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One clear link in your bio</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Mention the link in captions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Use “link in bio” clearly</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Add your website to profiles</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Share links in stories when possible</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Keep links simple and relevant</a:t>
            </a:r>
          </a:p>
        </p:txBody>
      </p:sp>
      <p:pic>
        <p:nvPicPr>
          <p:cNvPr id="6146" name="Picture 2" descr="A smartphone displays social media app icons.">
            <a:extLst>
              <a:ext uri="{FF2B5EF4-FFF2-40B4-BE49-F238E27FC236}">
                <a16:creationId xmlns:a16="http://schemas.microsoft.com/office/drawing/2014/main" id="{B0A8CD36-C785-65C5-FA4B-5A3814DCA34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801" r="21534"/>
          <a:stretch>
            <a:fillRect/>
          </a:stretch>
        </p:blipFill>
        <p:spPr bwMode="auto">
          <a:xfrm>
            <a:off x="10008098" y="0"/>
            <a:ext cx="828092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374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57E80A3D-A39D-8C24-4163-FE2ECB02A83F}"/>
            </a:ext>
          </a:extLst>
        </p:cNvPr>
        <p:cNvGrpSpPr/>
        <p:nvPr/>
      </p:nvGrpSpPr>
      <p:grpSpPr>
        <a:xfrm>
          <a:off x="0" y="0"/>
          <a:ext cx="0" cy="0"/>
          <a:chOff x="0" y="0"/>
          <a:chExt cx="0" cy="0"/>
        </a:xfrm>
      </p:grpSpPr>
      <p:pic>
        <p:nvPicPr>
          <p:cNvPr id="8194" name="Picture 2" descr="Templates - Linktree">
            <a:extLst>
              <a:ext uri="{FF2B5EF4-FFF2-40B4-BE49-F238E27FC236}">
                <a16:creationId xmlns:a16="http://schemas.microsoft.com/office/drawing/2014/main" id="{DD9B1342-6E6A-17AC-F972-46C0103AC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3050" y="0"/>
            <a:ext cx="5040313"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339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6537824" y="669771"/>
            <a:ext cx="11189086" cy="8588529"/>
          </a:xfrm>
          <a:custGeom>
            <a:avLst/>
            <a:gdLst/>
            <a:ahLst/>
            <a:cxnLst/>
            <a:rect l="l" t="t" r="r" b="b"/>
            <a:pathLst>
              <a:path w="11189086" h="8588529">
                <a:moveTo>
                  <a:pt x="0" y="0"/>
                </a:moveTo>
                <a:lnTo>
                  <a:pt x="11189086" y="0"/>
                </a:lnTo>
                <a:lnTo>
                  <a:pt x="11189086" y="8588529"/>
                </a:lnTo>
                <a:lnTo>
                  <a:pt x="0" y="8588529"/>
                </a:lnTo>
                <a:lnTo>
                  <a:pt x="0" y="0"/>
                </a:lnTo>
                <a:close/>
              </a:path>
            </a:pathLst>
          </a:custGeom>
          <a:blipFill>
            <a:blip r:embed="rId2"/>
            <a:stretch>
              <a:fillRect l="-18229" r="-182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784545" y="2013797"/>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4"/>
          <p:cNvSpPr txBox="1"/>
          <p:nvPr/>
        </p:nvSpPr>
        <p:spPr>
          <a:xfrm>
            <a:off x="784545" y="4447678"/>
            <a:ext cx="5586861" cy="3524491"/>
          </a:xfrm>
          <a:prstGeom prst="rect">
            <a:avLst/>
          </a:prstGeom>
        </p:spPr>
        <p:txBody>
          <a:bodyPr lIns="0" tIns="0" rIns="0" bIns="0" rtlCol="0" anchor="t">
            <a:spAutoFit/>
          </a:bodyPr>
          <a:lstStyle/>
          <a:p>
            <a:pPr marL="0" marR="0" lvl="0" indent="0" algn="ctr" defTabSz="914400" rtl="0" eaLnBrk="1" fontAlgn="auto" latinLnBrk="0" hangingPunct="1">
              <a:lnSpc>
                <a:spcPts val="14550"/>
              </a:lnSpc>
              <a:spcBef>
                <a:spcPts val="0"/>
              </a:spcBef>
              <a:spcAft>
                <a:spcPts val="0"/>
              </a:spcAft>
              <a:buClrTx/>
              <a:buSzTx/>
              <a:buFontTx/>
              <a:buNone/>
              <a:tabLst/>
              <a:defRPr/>
            </a:pPr>
            <a:r>
              <a:rPr kumimoji="0" lang="en-US" sz="7500" b="1" i="0" u="none" strike="noStrike" kern="1200" cap="none" spc="352" normalizeH="0" baseline="0" noProof="0" dirty="0">
                <a:ln>
                  <a:noFill/>
                </a:ln>
                <a:solidFill>
                  <a:srgbClr val="FFFFFF"/>
                </a:solidFill>
                <a:effectLst/>
                <a:uLnTx/>
                <a:uFillTx/>
                <a:latin typeface="Century Gothic Paneuropean Bold"/>
                <a:ea typeface="Century Gothic Paneuropean Bold"/>
                <a:cs typeface="Century Gothic Paneuropean Bold"/>
                <a:sym typeface="Century Gothic Paneuropean Bold"/>
              </a:rPr>
              <a:t>Any</a:t>
            </a:r>
          </a:p>
          <a:p>
            <a:pPr marL="0" marR="0" lvl="0" indent="0" algn="ctr" defTabSz="914400" rtl="0" eaLnBrk="1" fontAlgn="auto" latinLnBrk="0" hangingPunct="1">
              <a:lnSpc>
                <a:spcPts val="14550"/>
              </a:lnSpc>
              <a:spcBef>
                <a:spcPts val="0"/>
              </a:spcBef>
              <a:spcAft>
                <a:spcPts val="0"/>
              </a:spcAft>
              <a:buClrTx/>
              <a:buSzTx/>
              <a:buFontTx/>
              <a:buNone/>
              <a:tabLst/>
              <a:defRPr/>
            </a:pPr>
            <a:r>
              <a:rPr kumimoji="0" lang="en-US" sz="7500" b="1" i="0" u="none" strike="noStrike" kern="1200" cap="none" spc="352" normalizeH="0" baseline="0" noProof="0" dirty="0">
                <a:ln>
                  <a:noFill/>
                </a:ln>
                <a:solidFill>
                  <a:srgbClr val="FFFFFF"/>
                </a:solidFill>
                <a:effectLst/>
                <a:uLnTx/>
                <a:uFillTx/>
                <a:latin typeface="Century Gothic Paneuropean Bold"/>
                <a:ea typeface="Century Gothic Paneuropean Bold"/>
                <a:cs typeface="Century Gothic Paneuropean Bold"/>
                <a:sym typeface="Century Gothic Paneuropean Bold"/>
              </a:rPr>
              <a:t>Questions?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028700" y="1099838"/>
            <a:ext cx="4812632" cy="411480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9144000" y="6334083"/>
            <a:ext cx="3243807" cy="3280254"/>
          </a:xfrm>
          <a:custGeom>
            <a:avLst/>
            <a:gdLst/>
            <a:ahLst/>
            <a:cxnLst/>
            <a:rect l="l" t="t" r="r" b="b"/>
            <a:pathLst>
              <a:path w="3243807" h="3280254">
                <a:moveTo>
                  <a:pt x="0" y="0"/>
                </a:moveTo>
                <a:lnTo>
                  <a:pt x="3243807" y="0"/>
                </a:lnTo>
                <a:lnTo>
                  <a:pt x="3243807" y="3280255"/>
                </a:lnTo>
                <a:lnTo>
                  <a:pt x="0" y="3280255"/>
                </a:lnTo>
                <a:lnTo>
                  <a:pt x="0" y="0"/>
                </a:lnTo>
                <a:close/>
              </a:path>
            </a:pathLst>
          </a:custGeom>
          <a:blipFill>
            <a:blip r:embed="rId6"/>
            <a:stretch>
              <a:fillRect l="-45887" t="-65198" r="-45887" b="-247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6385219" y="1626143"/>
            <a:ext cx="11764461" cy="1193803"/>
          </a:xfrm>
          <a:prstGeom prst="rect">
            <a:avLst/>
          </a:prstGeom>
        </p:spPr>
        <p:txBody>
          <a:bodyPr lIns="0" tIns="0" rIns="0" bIns="0" rtlCol="0" anchor="t">
            <a:spAutoFit/>
          </a:bodyPr>
          <a:lstStyle/>
          <a:p>
            <a:pPr marL="0" marR="0" lvl="0" indent="0" algn="l" defTabSz="914400" rtl="0" eaLnBrk="1" fontAlgn="auto" latinLnBrk="0" hangingPunct="1">
              <a:lnSpc>
                <a:spcPts val="9799"/>
              </a:lnSpc>
              <a:spcBef>
                <a:spcPts val="0"/>
              </a:spcBef>
              <a:spcAft>
                <a:spcPts val="0"/>
              </a:spcAft>
              <a:buClrTx/>
              <a:buSzTx/>
              <a:buFontTx/>
              <a:buNone/>
              <a:tabLst/>
              <a:defRPr/>
            </a:pPr>
            <a:r>
              <a:rPr kumimoji="0" lang="en-US" sz="6999"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Travel Expenses</a:t>
            </a:r>
          </a:p>
        </p:txBody>
      </p:sp>
      <p:sp>
        <p:nvSpPr>
          <p:cNvPr id="6" name="TextBox 6"/>
          <p:cNvSpPr txBox="1"/>
          <p:nvPr/>
        </p:nvSpPr>
        <p:spPr>
          <a:xfrm>
            <a:off x="6385219" y="4100830"/>
            <a:ext cx="11180963" cy="1752994"/>
          </a:xfrm>
          <a:prstGeom prst="rect">
            <a:avLst/>
          </a:prstGeom>
        </p:spPr>
        <p:txBody>
          <a:bodyPr lIns="0" tIns="0" rIns="0" bIns="0" rtlCol="0" anchor="t">
            <a:spAutoFit/>
          </a:bodyPr>
          <a:lstStyle/>
          <a:p>
            <a:pPr marL="0" marR="0" lvl="0" indent="0" algn="just" defTabSz="914400" rtl="0" eaLnBrk="1" fontAlgn="auto" latinLnBrk="0" hangingPunct="1">
              <a:lnSpc>
                <a:spcPts val="4703"/>
              </a:lnSpc>
              <a:spcBef>
                <a:spcPct val="0"/>
              </a:spcBef>
              <a:spcAft>
                <a:spcPts val="0"/>
              </a:spcAft>
              <a:buClrTx/>
              <a:buSzTx/>
              <a:buFontTx/>
              <a:buNone/>
              <a:tabLst/>
              <a:defRPr/>
            </a:pPr>
            <a:r>
              <a:rPr kumimoji="0" lang="en-US" sz="3359"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If you require travel expenses, use the QR code to claim. You can claim mileage and public transport but not parking unfortunately.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028700" y="1099838"/>
            <a:ext cx="4812632" cy="411480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9144000" y="6338328"/>
            <a:ext cx="3435970" cy="3386354"/>
          </a:xfrm>
          <a:custGeom>
            <a:avLst/>
            <a:gdLst/>
            <a:ahLst/>
            <a:cxnLst/>
            <a:rect l="l" t="t" r="r" b="b"/>
            <a:pathLst>
              <a:path w="3435970" h="3386354">
                <a:moveTo>
                  <a:pt x="0" y="0"/>
                </a:moveTo>
                <a:lnTo>
                  <a:pt x="3435970" y="0"/>
                </a:lnTo>
                <a:lnTo>
                  <a:pt x="3435970" y="3386354"/>
                </a:lnTo>
                <a:lnTo>
                  <a:pt x="0" y="3386354"/>
                </a:lnTo>
                <a:lnTo>
                  <a:pt x="0" y="0"/>
                </a:lnTo>
                <a:close/>
              </a:path>
            </a:pathLst>
          </a:custGeom>
          <a:blipFill>
            <a:blip r:embed="rId6"/>
            <a:stretch>
              <a:fillRect l="-45246" t="-67398" r="-44764" b="-253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6385219" y="1626143"/>
            <a:ext cx="11764461" cy="1193803"/>
          </a:xfrm>
          <a:prstGeom prst="rect">
            <a:avLst/>
          </a:prstGeom>
        </p:spPr>
        <p:txBody>
          <a:bodyPr lIns="0" tIns="0" rIns="0" bIns="0" rtlCol="0" anchor="t">
            <a:spAutoFit/>
          </a:bodyPr>
          <a:lstStyle/>
          <a:p>
            <a:pPr marL="0" marR="0" lvl="0" indent="0" algn="l" defTabSz="914400" rtl="0" eaLnBrk="1" fontAlgn="auto" latinLnBrk="0" hangingPunct="1">
              <a:lnSpc>
                <a:spcPts val="9799"/>
              </a:lnSpc>
              <a:spcBef>
                <a:spcPts val="0"/>
              </a:spcBef>
              <a:spcAft>
                <a:spcPts val="0"/>
              </a:spcAft>
              <a:buClrTx/>
              <a:buSzTx/>
              <a:buFontTx/>
              <a:buNone/>
              <a:tabLst/>
              <a:defRPr/>
            </a:pPr>
            <a:r>
              <a:rPr kumimoji="0" lang="en-US" sz="6999"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Feedback and Next Steps </a:t>
            </a:r>
          </a:p>
        </p:txBody>
      </p:sp>
      <p:sp>
        <p:nvSpPr>
          <p:cNvPr id="6" name="TextBox 6"/>
          <p:cNvSpPr txBox="1"/>
          <p:nvPr/>
        </p:nvSpPr>
        <p:spPr>
          <a:xfrm>
            <a:off x="6385219" y="4100830"/>
            <a:ext cx="11902781" cy="1752994"/>
          </a:xfrm>
          <a:prstGeom prst="rect">
            <a:avLst/>
          </a:prstGeom>
        </p:spPr>
        <p:txBody>
          <a:bodyPr lIns="0" tIns="0" rIns="0" bIns="0" rtlCol="0" anchor="t">
            <a:spAutoFit/>
          </a:bodyPr>
          <a:lstStyle/>
          <a:p>
            <a:pPr marL="0" marR="0" lvl="0" indent="0" algn="just" defTabSz="914400" rtl="0" eaLnBrk="1" fontAlgn="auto" latinLnBrk="0" hangingPunct="1">
              <a:lnSpc>
                <a:spcPts val="4703"/>
              </a:lnSpc>
              <a:spcBef>
                <a:spcPts val="0"/>
              </a:spcBef>
              <a:spcAft>
                <a:spcPts val="0"/>
              </a:spcAft>
              <a:buClrTx/>
              <a:buSzTx/>
              <a:buFontTx/>
              <a:buNone/>
              <a:tabLst/>
              <a:defRPr/>
            </a:pPr>
            <a:r>
              <a:rPr kumimoji="0" lang="en-US" sz="3359"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We want to hear from you!</a:t>
            </a:r>
          </a:p>
          <a:p>
            <a:pPr marL="0" marR="0" lvl="0" indent="0" algn="just" defTabSz="914400" rtl="0" eaLnBrk="1" fontAlgn="auto" latinLnBrk="0" hangingPunct="1">
              <a:lnSpc>
                <a:spcPts val="4703"/>
              </a:lnSpc>
              <a:spcBef>
                <a:spcPts val="0"/>
              </a:spcBef>
              <a:spcAft>
                <a:spcPts val="0"/>
              </a:spcAft>
              <a:buClrTx/>
              <a:buSzTx/>
              <a:buFontTx/>
              <a:buNone/>
              <a:tabLst/>
              <a:defRPr/>
            </a:pPr>
            <a:endParaRPr kumimoji="0" lang="en-US" sz="3359"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endParaRPr>
          </a:p>
          <a:p>
            <a:pPr marL="0" marR="0" lvl="0" indent="0" algn="just" defTabSz="914400" rtl="0" eaLnBrk="1" fontAlgn="auto" latinLnBrk="0" hangingPunct="1">
              <a:lnSpc>
                <a:spcPts val="4703"/>
              </a:lnSpc>
              <a:spcBef>
                <a:spcPct val="0"/>
              </a:spcBef>
              <a:spcAft>
                <a:spcPts val="0"/>
              </a:spcAft>
              <a:buClrTx/>
              <a:buSzTx/>
              <a:buFontTx/>
              <a:buNone/>
              <a:tabLst/>
              <a:defRPr/>
            </a:pPr>
            <a:r>
              <a:rPr kumimoji="0" lang="en-US" sz="3359"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Please use the QR code to send us your thoughts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89C4382E-A9B9-ECE6-7A20-85C109C0349A}"/>
            </a:ext>
          </a:extLst>
        </p:cNvPr>
        <p:cNvGrpSpPr/>
        <p:nvPr/>
      </p:nvGrpSpPr>
      <p:grpSpPr>
        <a:xfrm>
          <a:off x="0" y="0"/>
          <a:ext cx="0" cy="0"/>
          <a:chOff x="0" y="0"/>
          <a:chExt cx="0" cy="0"/>
        </a:xfrm>
      </p:grpSpPr>
      <p:pic>
        <p:nvPicPr>
          <p:cNvPr id="1026" name="Picture 2" descr="woman in purple long sleeve shirt raising her hands">
            <a:extLst>
              <a:ext uri="{FF2B5EF4-FFF2-40B4-BE49-F238E27FC236}">
                <a16:creationId xmlns:a16="http://schemas.microsoft.com/office/drawing/2014/main" id="{8763D86C-928F-E6B9-8D28-A79E1D2913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687"/>
          <a:stretch>
            <a:fillRect/>
          </a:stretch>
        </p:blipFill>
        <p:spPr bwMode="auto">
          <a:xfrm>
            <a:off x="-1" y="-114300"/>
            <a:ext cx="18288000" cy="104013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3">
            <a:extLst>
              <a:ext uri="{FF2B5EF4-FFF2-40B4-BE49-F238E27FC236}">
                <a16:creationId xmlns:a16="http://schemas.microsoft.com/office/drawing/2014/main" id="{FC7AAD28-1AB6-E731-950B-F82329D8FF3A}"/>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dirty="0"/>
          </a:p>
        </p:txBody>
      </p:sp>
      <p:sp>
        <p:nvSpPr>
          <p:cNvPr id="4" name="TextBox 4">
            <a:extLst>
              <a:ext uri="{FF2B5EF4-FFF2-40B4-BE49-F238E27FC236}">
                <a16:creationId xmlns:a16="http://schemas.microsoft.com/office/drawing/2014/main" id="{98C03D58-0FB2-E72F-9FAE-5438AE5CF944}"/>
              </a:ext>
            </a:extLst>
          </p:cNvPr>
          <p:cNvSpPr txBox="1"/>
          <p:nvPr/>
        </p:nvSpPr>
        <p:spPr>
          <a:xfrm>
            <a:off x="3522919" y="5601621"/>
            <a:ext cx="11242159" cy="1231106"/>
          </a:xfrm>
          <a:prstGeom prst="rect">
            <a:avLst/>
          </a:prstGeom>
        </p:spPr>
        <p:txBody>
          <a:bodyPr lIns="0" tIns="0" rIns="0" bIns="0" rtlCol="0" anchor="t">
            <a:spAutoFit/>
          </a:bodyPr>
          <a:lstStyle/>
          <a:p>
            <a:pPr algn="ctr">
              <a:lnSpc>
                <a:spcPts val="9600"/>
              </a:lnSpc>
            </a:pPr>
            <a:r>
              <a:rPr lang="en-US" sz="8000" b="1" dirty="0">
                <a:solidFill>
                  <a:srgbClr val="FFFFFF"/>
                </a:solidFill>
                <a:latin typeface="Century Gothic Paneuropean Bold"/>
                <a:ea typeface="Century Gothic Paneuropean Bold"/>
                <a:cs typeface="Century Gothic Paneuropean Bold"/>
                <a:sym typeface="Century Gothic Paneuropean Bold"/>
              </a:rPr>
              <a:t>Thank you</a:t>
            </a:r>
            <a:endParaRPr lang="en-US" sz="8000" b="1" dirty="0">
              <a:solidFill>
                <a:srgbClr val="36ACF5"/>
              </a:solidFill>
              <a:latin typeface="Century Gothic Paneuropean Bold"/>
              <a:ea typeface="Century Gothic Paneuropean Bold"/>
              <a:cs typeface="Century Gothic Paneuropean Bold"/>
              <a:sym typeface="Century Gothic Paneuropean Bold"/>
            </a:endParaRPr>
          </a:p>
        </p:txBody>
      </p:sp>
      <p:sp>
        <p:nvSpPr>
          <p:cNvPr id="2" name="Arrow: Pentagon 1">
            <a:extLst>
              <a:ext uri="{FF2B5EF4-FFF2-40B4-BE49-F238E27FC236}">
                <a16:creationId xmlns:a16="http://schemas.microsoft.com/office/drawing/2014/main" id="{983F681A-262C-FA5B-B08B-C4850F7B561C}"/>
              </a:ext>
            </a:extLst>
          </p:cNvPr>
          <p:cNvSpPr/>
          <p:nvPr/>
        </p:nvSpPr>
        <p:spPr>
          <a:xfrm>
            <a:off x="7152819" y="860090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6" name="Freeform 2">
            <a:extLst>
              <a:ext uri="{FF2B5EF4-FFF2-40B4-BE49-F238E27FC236}">
                <a16:creationId xmlns:a16="http://schemas.microsoft.com/office/drawing/2014/main" id="{C5C6B666-5A17-F36E-59F0-9DF09FEC71A2}"/>
              </a:ext>
            </a:extLst>
          </p:cNvPr>
          <p:cNvSpPr/>
          <p:nvPr/>
        </p:nvSpPr>
        <p:spPr>
          <a:xfrm>
            <a:off x="7277100" y="872490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sp>
        <p:nvSpPr>
          <p:cNvPr id="5" name="Freeform 4">
            <a:extLst>
              <a:ext uri="{FF2B5EF4-FFF2-40B4-BE49-F238E27FC236}">
                <a16:creationId xmlns:a16="http://schemas.microsoft.com/office/drawing/2014/main" id="{46C0CA10-89D4-C7D9-868B-26959CA09422}"/>
              </a:ext>
            </a:extLst>
          </p:cNvPr>
          <p:cNvSpPr/>
          <p:nvPr/>
        </p:nvSpPr>
        <p:spPr>
          <a:xfrm>
            <a:off x="7547952" y="2140263"/>
            <a:ext cx="3435970" cy="3386354"/>
          </a:xfrm>
          <a:custGeom>
            <a:avLst/>
            <a:gdLst/>
            <a:ahLst/>
            <a:cxnLst/>
            <a:rect l="l" t="t" r="r" b="b"/>
            <a:pathLst>
              <a:path w="3435970" h="3386354">
                <a:moveTo>
                  <a:pt x="0" y="0"/>
                </a:moveTo>
                <a:lnTo>
                  <a:pt x="3435970" y="0"/>
                </a:lnTo>
                <a:lnTo>
                  <a:pt x="3435970" y="3386354"/>
                </a:lnTo>
                <a:lnTo>
                  <a:pt x="0" y="3386354"/>
                </a:lnTo>
                <a:lnTo>
                  <a:pt x="0" y="0"/>
                </a:lnTo>
                <a:close/>
              </a:path>
            </a:pathLst>
          </a:custGeom>
          <a:blipFill>
            <a:blip r:embed="rId4"/>
            <a:stretch>
              <a:fillRect l="-45246" t="-67398" r="-44764" b="-253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7694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B035BBDA-62B0-F822-070B-839950836EC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C3027EC-0642-6A34-5789-8E71CA4DEE17}"/>
              </a:ext>
            </a:extLst>
          </p:cNvPr>
          <p:cNvSpPr/>
          <p:nvPr/>
        </p:nvSpPr>
        <p:spPr>
          <a:xfrm>
            <a:off x="-692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2">
              <a:alphaModFix amt="50000"/>
            </a:blip>
            <a:srcRect/>
            <a:stretch>
              <a:fillRect t="-8851" b="-8851"/>
            </a:stretch>
          </a:blipFill>
        </p:spPr>
        <p:txBody>
          <a:bodyPr/>
          <a:lstStyle/>
          <a:p>
            <a:endParaRPr lang="en-GB" dirty="0"/>
          </a:p>
        </p:txBody>
      </p:sp>
      <p:sp>
        <p:nvSpPr>
          <p:cNvPr id="3" name="AutoShape 3">
            <a:extLst>
              <a:ext uri="{FF2B5EF4-FFF2-40B4-BE49-F238E27FC236}">
                <a16:creationId xmlns:a16="http://schemas.microsoft.com/office/drawing/2014/main" id="{FD2ABD5D-7C85-972D-5246-80C5CA3DACA9}"/>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dirty="0"/>
          </a:p>
        </p:txBody>
      </p:sp>
      <p:sp>
        <p:nvSpPr>
          <p:cNvPr id="4" name="TextBox 4">
            <a:extLst>
              <a:ext uri="{FF2B5EF4-FFF2-40B4-BE49-F238E27FC236}">
                <a16:creationId xmlns:a16="http://schemas.microsoft.com/office/drawing/2014/main" id="{B5B831C8-6DCD-181A-738B-1B991955E111}"/>
              </a:ext>
            </a:extLst>
          </p:cNvPr>
          <p:cNvSpPr txBox="1"/>
          <p:nvPr/>
        </p:nvSpPr>
        <p:spPr>
          <a:xfrm>
            <a:off x="1661448" y="1436786"/>
            <a:ext cx="7957435" cy="6155531"/>
          </a:xfrm>
          <a:prstGeom prst="rect">
            <a:avLst/>
          </a:prstGeom>
        </p:spPr>
        <p:txBody>
          <a:bodyPr wrap="square" lIns="0" tIns="0" rIns="0" bIns="0" rtlCol="0" anchor="t">
            <a:spAutoFit/>
          </a:bodyPr>
          <a:lstStyle/>
          <a:p>
            <a:r>
              <a:rPr lang="en-US" sz="4000" b="1" dirty="0">
                <a:solidFill>
                  <a:srgbClr val="FFFFFF"/>
                </a:solidFill>
                <a:latin typeface="Century Gothic" panose="020B0502020202020204" pitchFamily="34" charset="0"/>
                <a:ea typeface="Century Gothic Paneuropean Bold"/>
                <a:cs typeface="Century Gothic Paneuropean Bold"/>
                <a:sym typeface="Century Gothic Paneuropean Bold"/>
              </a:rPr>
              <a:t>There are many ways in which you can look to grow and diversify.</a:t>
            </a:r>
            <a:endParaRPr lang="en-GB" sz="4000" b="1"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endParaRPr lang="en-GB" sz="4000" b="1"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4000" b="1" dirty="0">
                <a:solidFill>
                  <a:srgbClr val="FFFFFF"/>
                </a:solidFill>
                <a:latin typeface="Century Gothic" panose="020B0502020202020204" pitchFamily="34" charset="0"/>
                <a:ea typeface="Century Gothic Paneuropean Bold"/>
                <a:cs typeface="Century Gothic Paneuropean Bold"/>
                <a:sym typeface="Century Gothic Paneuropean Bold"/>
              </a:rPr>
              <a:t>Today. We are going to choose a handful of key considerations</a:t>
            </a:r>
          </a:p>
          <a:p>
            <a:endParaRPr lang="en-GB" sz="4000" b="1"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4000" b="1" dirty="0">
                <a:solidFill>
                  <a:srgbClr val="FFFFFF"/>
                </a:solidFill>
                <a:latin typeface="Century Gothic" panose="020B0502020202020204" pitchFamily="34" charset="0"/>
                <a:ea typeface="Century Gothic Paneuropean Bold"/>
                <a:cs typeface="Century Gothic Paneuropean Bold"/>
                <a:sym typeface="Century Gothic Paneuropean Bold"/>
              </a:rPr>
              <a:t>But how does Growth &amp; Diversification fit into other areas of running a business?</a:t>
            </a:r>
          </a:p>
        </p:txBody>
      </p:sp>
      <p:pic>
        <p:nvPicPr>
          <p:cNvPr id="7" name="Picture 6" descr="Starter plants">
            <a:extLst>
              <a:ext uri="{FF2B5EF4-FFF2-40B4-BE49-F238E27FC236}">
                <a16:creationId xmlns:a16="http://schemas.microsoft.com/office/drawing/2014/main" id="{CBEACD1A-E58B-802C-CBCA-B9F3109D1A6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251630" y="3000288"/>
            <a:ext cx="6641696" cy="4495428"/>
          </a:xfrm>
          <a:prstGeom prst="rect">
            <a:avLst/>
          </a:prstGeom>
        </p:spPr>
      </p:pic>
      <p:sp>
        <p:nvSpPr>
          <p:cNvPr id="8" name="Freeform 2">
            <a:extLst>
              <a:ext uri="{FF2B5EF4-FFF2-40B4-BE49-F238E27FC236}">
                <a16:creationId xmlns:a16="http://schemas.microsoft.com/office/drawing/2014/main" id="{0D360720-F221-9F11-4150-3FD16C6C158D}"/>
              </a:ext>
            </a:extLst>
          </p:cNvPr>
          <p:cNvSpPr/>
          <p:nvPr/>
        </p:nvSpPr>
        <p:spPr>
          <a:xfrm>
            <a:off x="6383687" y="7658100"/>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dirty="0"/>
          </a:p>
        </p:txBody>
      </p:sp>
    </p:spTree>
    <p:extLst>
      <p:ext uri="{BB962C8B-B14F-4D97-AF65-F5344CB8AC3E}">
        <p14:creationId xmlns:p14="http://schemas.microsoft.com/office/powerpoint/2010/main" val="144622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E01001B4-94BE-E2E2-751E-EF65BE5D6A4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8AE253A-D0D9-69E6-5A87-7519D4477C93}"/>
              </a:ext>
            </a:extLst>
          </p:cNvPr>
          <p:cNvSpPr/>
          <p:nvPr/>
        </p:nvSpPr>
        <p:spPr>
          <a:xfrm>
            <a:off x="-692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3">
              <a:alphaModFix amt="20000"/>
            </a:blip>
            <a:srcRect/>
            <a:stretch>
              <a:fillRect t="-8851" b="-8851"/>
            </a:stretch>
          </a:blipFill>
        </p:spPr>
        <p:txBody>
          <a:bodyPr/>
          <a:lstStyle/>
          <a:p>
            <a:endParaRPr lang="en-GB" dirty="0"/>
          </a:p>
        </p:txBody>
      </p:sp>
      <p:sp>
        <p:nvSpPr>
          <p:cNvPr id="4" name="TextBox 4">
            <a:extLst>
              <a:ext uri="{FF2B5EF4-FFF2-40B4-BE49-F238E27FC236}">
                <a16:creationId xmlns:a16="http://schemas.microsoft.com/office/drawing/2014/main" id="{A88917F3-4BFA-989C-FCBB-B5A40056E620}"/>
              </a:ext>
            </a:extLst>
          </p:cNvPr>
          <p:cNvSpPr txBox="1"/>
          <p:nvPr/>
        </p:nvSpPr>
        <p:spPr>
          <a:xfrm>
            <a:off x="215008" y="318964"/>
            <a:ext cx="17857984" cy="9971961"/>
          </a:xfrm>
          <a:prstGeom prst="rect">
            <a:avLst/>
          </a:prstGeom>
        </p:spPr>
        <p:txBody>
          <a:bodyPr wrap="square" lIns="0" tIns="0" rIns="0" bIns="0" numCol="2" rtlCol="0" anchor="t">
            <a:spAutoFit/>
          </a:bodyPr>
          <a:lstStyle/>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1.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Business Appraisal</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Growth thinking helps you assess where you are now, identify opportunities, and make clearer decisions about the direction of your business. It reduces guesswork and supports confident strategic choices.</a:t>
            </a:r>
          </a:p>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2.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Relationship Building and Networking</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Growth requires relationships. Strong communication and consistent follow up help you connect with potential partners, collaborators, and customers who can support expansion or diversification.</a:t>
            </a:r>
          </a:p>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3.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Budgeting and Finance for Business</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Growth skills such as planning, forecasting, and reviewing help you assess whether new ideas are financially viable. Clear thinking ensures you grow sustainably rather than taking unnecessary risks.</a:t>
            </a:r>
          </a:p>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4.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Market Research</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Diversification depends on understanding what customers want. Skills in curiosity, analysis, and interpretation help you spot market gaps and test new opportunities effectively.</a:t>
            </a:r>
          </a:p>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5.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Sales</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Growth often requires selling new or improved offers. Communication, confidence, and negotiation help you present new ideas clearly and convert interest into paying customers.</a:t>
            </a:r>
          </a:p>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6.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Marketing</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Consistent marketing supports growth. Skills in organisation, storytelling, and planning ensure your marketing reflects your business direction and helps new offers gain visibility.</a:t>
            </a:r>
          </a:p>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7.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Social Media</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Diversification benefits from an engaged audience. Adaptability and clarity help you communicate new messages, build interest, and respond professionally to feedback.</a:t>
            </a:r>
          </a:p>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8.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Digital Marketing</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Growth skills such as content planning, customer awareness, and data interpretation help you present your new services online in a way that builds trust and drives enquiries.</a:t>
            </a:r>
          </a:p>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9.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AI Integration</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Adaptability helps you explore new tools that can speed up growth tasks such as content creation, research, forecasting, and automation without feeling overwhelmed.</a:t>
            </a:r>
          </a:p>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10.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Risk Mitigation and Legals</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Growth involves risk. Organisation and awareness help you understand what protections you need, how to stay compliant, and how to introduce new services safely.</a:t>
            </a:r>
          </a:p>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11.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HMRC</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Sustainable growth requires good financial habits. Planning, record keeping, and consistency help you stay compliant as income increases or services diversify.</a:t>
            </a:r>
          </a:p>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12.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Websites</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Growth and diversification require a website that reflects your current direction. Clear communication and planning support updates, new pages, and improved customer journeys.</a:t>
            </a:r>
          </a:p>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13.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Web Design</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Skills in structure, clarity, and presentation help you design pages that support new offers and guide visitors towards taking action.</a:t>
            </a:r>
          </a:p>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14.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Business Skills</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Your core skills, such as decision making, problem solving, adaptability, and negotiation, are essential foundations for growth. They help you manage pressure and move forward with purpose.</a:t>
            </a:r>
          </a:p>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15.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Sector Specific Support</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Growth often requires meeting new standards or learning new practices. Curiosity and leadership help you adapt quickly within your sector and remain competitive.</a:t>
            </a:r>
          </a:p>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16.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Growth and Diversification</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Strategic thinking, planning, and communication guide you through expanding your services, entering new markets, or exploring new ways to generate income with confidence.</a:t>
            </a:r>
          </a:p>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17.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Health and Wellbeing</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Sustainable growth depends on boundaries, self awareness, and good time management. Protecting your wellbeing gives you the energy needed for long term development.</a:t>
            </a:r>
          </a:p>
          <a:p>
            <a:r>
              <a:rPr lang="en-GB" b="1" dirty="0">
                <a:solidFill>
                  <a:srgbClr val="FFFFFF"/>
                </a:solidFill>
                <a:latin typeface="Century Gothic" panose="020B0502020202020204" pitchFamily="34" charset="0"/>
                <a:ea typeface="Century Gothic Paneuropean Bold"/>
                <a:cs typeface="Century Gothic Paneuropean Bold"/>
                <a:sym typeface="Century Gothic Paneuropean Bold"/>
              </a:rPr>
              <a:t>🎉 18. </a:t>
            </a:r>
            <a:r>
              <a:rPr lang="en-GB" b="1" u="sng" dirty="0">
                <a:solidFill>
                  <a:srgbClr val="FFFFFF"/>
                </a:solidFill>
                <a:latin typeface="Century Gothic" panose="020B0502020202020204" pitchFamily="34" charset="0"/>
                <a:ea typeface="Century Gothic Paneuropean Bold"/>
                <a:cs typeface="Century Gothic Paneuropean Bold"/>
                <a:sym typeface="Century Gothic Paneuropean Bold"/>
              </a:rPr>
              <a:t>Celebration and Recap</a:t>
            </a:r>
          </a:p>
          <a:p>
            <a:r>
              <a:rPr lang="en-GB" dirty="0">
                <a:solidFill>
                  <a:srgbClr val="FFFFFF"/>
                </a:solidFill>
                <a:latin typeface="Century Gothic" panose="020B0502020202020204" pitchFamily="34" charset="0"/>
                <a:ea typeface="Century Gothic Paneuropean Bold"/>
                <a:cs typeface="Century Gothic Paneuropean Bold"/>
                <a:sym typeface="Century Gothic Paneuropean Bold"/>
              </a:rPr>
              <a:t>Reflection, gratitude, and review help you recognise your progress in growth and diversification. Understanding what worked well strengthens future decisions and builds long term resilience.</a:t>
            </a:r>
          </a:p>
          <a:p>
            <a:endParaRPr lang="en-GB" b="1" dirty="0">
              <a:solidFill>
                <a:srgbClr val="FFFFFF"/>
              </a:solidFill>
              <a:latin typeface="Century Gothic" panose="020B0502020202020204" pitchFamily="34" charset="0"/>
              <a:ea typeface="Century Gothic Paneuropean Bold"/>
              <a:cs typeface="Century Gothic Paneuropean Bold"/>
              <a:sym typeface="Century Gothic Paneuropean Bold"/>
            </a:endParaRPr>
          </a:p>
        </p:txBody>
      </p:sp>
    </p:spTree>
    <p:extLst>
      <p:ext uri="{BB962C8B-B14F-4D97-AF65-F5344CB8AC3E}">
        <p14:creationId xmlns:p14="http://schemas.microsoft.com/office/powerpoint/2010/main" val="3295669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692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2">
              <a:alphaModFix amt="50000"/>
            </a:blip>
            <a:srcRect/>
            <a:stretch>
              <a:fillRect t="-8851" b="-8851"/>
            </a:stretch>
          </a:blipFill>
        </p:spPr>
        <p:txBody>
          <a:bodyPr/>
          <a:lstStyle/>
          <a:p>
            <a:endParaRPr lang="en-GB" dirty="0"/>
          </a:p>
        </p:txBody>
      </p:sp>
      <p:sp>
        <p:nvSpPr>
          <p:cNvPr id="3" name="AutoShape 3"/>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dirty="0"/>
          </a:p>
        </p:txBody>
      </p:sp>
      <p:sp>
        <p:nvSpPr>
          <p:cNvPr id="4" name="TextBox 4"/>
          <p:cNvSpPr txBox="1"/>
          <p:nvPr/>
        </p:nvSpPr>
        <p:spPr>
          <a:xfrm>
            <a:off x="1007096" y="1788386"/>
            <a:ext cx="16230600" cy="3693319"/>
          </a:xfrm>
          <a:prstGeom prst="rect">
            <a:avLst/>
          </a:prstGeom>
        </p:spPr>
        <p:txBody>
          <a:bodyPr wrap="square" lIns="0" tIns="0" rIns="0" bIns="0" rtlCol="0" anchor="t">
            <a:spAutoFit/>
          </a:bodyPr>
          <a:lstStyle/>
          <a:p>
            <a:pPr algn="ctr">
              <a:lnSpc>
                <a:spcPts val="9600"/>
              </a:lnSpc>
            </a:pPr>
            <a:r>
              <a:rPr lang="en-US" sz="8000" b="1" dirty="0">
                <a:solidFill>
                  <a:srgbClr val="FFFFFF"/>
                </a:solidFill>
                <a:latin typeface="Century Gothic Paneuropean Bold"/>
                <a:ea typeface="Century Gothic Paneuropean Bold"/>
                <a:cs typeface="Century Gothic Paneuropean Bold"/>
                <a:sym typeface="Century Gothic Paneuropean Bold"/>
              </a:rPr>
              <a:t>Where to get started when looking at grow &amp; diversification</a:t>
            </a:r>
          </a:p>
          <a:p>
            <a:pPr algn="ctr">
              <a:lnSpc>
                <a:spcPts val="9600"/>
              </a:lnSpc>
            </a:pPr>
            <a:r>
              <a:rPr lang="en-US" sz="8000" b="1" dirty="0">
                <a:solidFill>
                  <a:srgbClr val="36ACF5"/>
                </a:solidFill>
                <a:latin typeface="Century Gothic Paneuropean Bold"/>
                <a:ea typeface="Century Gothic Paneuropean Bold"/>
                <a:cs typeface="Century Gothic Paneuropean Bold"/>
                <a:sym typeface="Century Gothic Paneuropean Bold"/>
              </a:rPr>
              <a:t>for business</a:t>
            </a:r>
          </a:p>
        </p:txBody>
      </p:sp>
      <p:sp>
        <p:nvSpPr>
          <p:cNvPr id="5" name="TextBox 4">
            <a:extLst>
              <a:ext uri="{FF2B5EF4-FFF2-40B4-BE49-F238E27FC236}">
                <a16:creationId xmlns:a16="http://schemas.microsoft.com/office/drawing/2014/main" id="{7EBF9686-94D3-70E4-1724-E1BD979DB617}"/>
              </a:ext>
            </a:extLst>
          </p:cNvPr>
          <p:cNvSpPr txBox="1"/>
          <p:nvPr/>
        </p:nvSpPr>
        <p:spPr>
          <a:xfrm>
            <a:off x="1028700" y="6063631"/>
            <a:ext cx="16230599" cy="1121717"/>
          </a:xfrm>
          <a:prstGeom prst="rect">
            <a:avLst/>
          </a:prstGeom>
        </p:spPr>
        <p:txBody>
          <a:bodyPr wrap="square" lIns="0" tIns="0" rIns="0" bIns="0" rtlCol="0" anchor="t">
            <a:spAutoFit/>
          </a:bodyPr>
          <a:lstStyle/>
          <a:p>
            <a:pPr algn="ctr">
              <a:lnSpc>
                <a:spcPts val="9600"/>
              </a:lnSpc>
            </a:pPr>
            <a:r>
              <a:rPr lang="en-US" sz="6000" b="1" dirty="0">
                <a:solidFill>
                  <a:srgbClr val="36ACF5"/>
                </a:solidFill>
                <a:latin typeface="Century Gothic" panose="020B0502020202020204" pitchFamily="34" charset="0"/>
                <a:ea typeface="Century Gothic Paneuropean Bold"/>
                <a:cs typeface="Century Gothic Paneuropean Bold"/>
                <a:sym typeface="Century Gothic Paneuropean Bold"/>
              </a:rPr>
              <a:t>A</a:t>
            </a:r>
            <a:r>
              <a:rPr lang="en-US" sz="6000" b="1" dirty="0">
                <a:solidFill>
                  <a:schemeClr val="bg1"/>
                </a:solidFill>
                <a:latin typeface="Century Gothic" panose="020B0502020202020204" pitchFamily="34" charset="0"/>
                <a:ea typeface="Century Gothic Paneuropean Bold"/>
                <a:cs typeface="Century Gothic Paneuropean Bold"/>
                <a:sym typeface="Century Gothic Paneuropean Bold"/>
              </a:rPr>
              <a:t>nsoff </a:t>
            </a:r>
            <a:r>
              <a:rPr lang="en-US" sz="6000" b="1" dirty="0">
                <a:solidFill>
                  <a:srgbClr val="36ACF5"/>
                </a:solidFill>
                <a:latin typeface="Century Gothic" panose="020B0502020202020204" pitchFamily="34" charset="0"/>
                <a:ea typeface="Century Gothic Paneuropean Bold"/>
                <a:cs typeface="Century Gothic Paneuropean Bold"/>
                <a:sym typeface="Century Gothic Paneuropean Bold"/>
              </a:rPr>
              <a:t>M</a:t>
            </a:r>
            <a:r>
              <a:rPr lang="en-US" sz="6000" b="1" dirty="0">
                <a:solidFill>
                  <a:schemeClr val="bg1"/>
                </a:solidFill>
                <a:latin typeface="Century Gothic" panose="020B0502020202020204" pitchFamily="34" charset="0"/>
                <a:ea typeface="Century Gothic Paneuropean Bold"/>
                <a:cs typeface="Century Gothic Paneuropean Bold"/>
                <a:sym typeface="Century Gothic Paneuropean Bold"/>
              </a:rPr>
              <a:t>atrix</a:t>
            </a:r>
          </a:p>
        </p:txBody>
      </p:sp>
      <p:sp>
        <p:nvSpPr>
          <p:cNvPr id="6" name="Freeform 2">
            <a:extLst>
              <a:ext uri="{FF2B5EF4-FFF2-40B4-BE49-F238E27FC236}">
                <a16:creationId xmlns:a16="http://schemas.microsoft.com/office/drawing/2014/main" id="{3343B71F-6E6D-DE7C-0DF1-C1B10B78370F}"/>
              </a:ext>
            </a:extLst>
          </p:cNvPr>
          <p:cNvSpPr/>
          <p:nvPr/>
        </p:nvSpPr>
        <p:spPr>
          <a:xfrm>
            <a:off x="6383687" y="7658100"/>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AD7EF405-3853-3250-66CC-1AB158DB4DA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87C181E-818B-F161-534A-AF5FCE88631B}"/>
              </a:ext>
            </a:extLst>
          </p:cNvPr>
          <p:cNvSpPr/>
          <p:nvPr/>
        </p:nvSpPr>
        <p:spPr>
          <a:xfrm>
            <a:off x="15417" y="-50826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3">
              <a:alphaModFix amt="20000"/>
            </a:blip>
            <a:srcRect/>
            <a:stretch>
              <a:fillRect t="-8851" b="-8851"/>
            </a:stretch>
          </a:blipFill>
        </p:spPr>
        <p:txBody>
          <a:bodyPr/>
          <a:lstStyle/>
          <a:p>
            <a:endParaRPr lang="en-GB" dirty="0"/>
          </a:p>
        </p:txBody>
      </p:sp>
      <p:sp>
        <p:nvSpPr>
          <p:cNvPr id="13" name="Freeform 2">
            <a:extLst>
              <a:ext uri="{FF2B5EF4-FFF2-40B4-BE49-F238E27FC236}">
                <a16:creationId xmlns:a16="http://schemas.microsoft.com/office/drawing/2014/main" id="{EEF8F4F3-E3C3-13EC-A906-5A3E310169DF}"/>
              </a:ext>
            </a:extLst>
          </p:cNvPr>
          <p:cNvSpPr/>
          <p:nvPr/>
        </p:nvSpPr>
        <p:spPr>
          <a:xfrm>
            <a:off x="-6927" y="9258300"/>
            <a:ext cx="5114979" cy="100968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alphaModFix amt="63000"/>
            </a:blip>
            <a:stretch>
              <a:fillRect/>
            </a:stretch>
          </a:blipFill>
        </p:spPr>
        <p:txBody>
          <a:bodyPr/>
          <a:lstStyle/>
          <a:p>
            <a:endParaRPr lang="en-GB" dirty="0"/>
          </a:p>
        </p:txBody>
      </p:sp>
      <p:pic>
        <p:nvPicPr>
          <p:cNvPr id="5" name="Picture 4" descr="A diagram of a market development&#10;&#10;AI-generated content may be incorrect.">
            <a:extLst>
              <a:ext uri="{FF2B5EF4-FFF2-40B4-BE49-F238E27FC236}">
                <a16:creationId xmlns:a16="http://schemas.microsoft.com/office/drawing/2014/main" id="{86163E2F-E158-2FAA-A91C-C37C5973A8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016" y="508264"/>
            <a:ext cx="12174921" cy="8731019"/>
          </a:xfrm>
          <a:prstGeom prst="rect">
            <a:avLst/>
          </a:prstGeom>
        </p:spPr>
      </p:pic>
      <p:sp>
        <p:nvSpPr>
          <p:cNvPr id="14" name="TextBox 4">
            <a:extLst>
              <a:ext uri="{FF2B5EF4-FFF2-40B4-BE49-F238E27FC236}">
                <a16:creationId xmlns:a16="http://schemas.microsoft.com/office/drawing/2014/main" id="{3244EA8E-8DD0-7660-04FB-14128537A98C}"/>
              </a:ext>
            </a:extLst>
          </p:cNvPr>
          <p:cNvSpPr txBox="1"/>
          <p:nvPr/>
        </p:nvSpPr>
        <p:spPr>
          <a:xfrm>
            <a:off x="12733536" y="2047156"/>
            <a:ext cx="5539047" cy="6093976"/>
          </a:xfrm>
          <a:prstGeom prst="rect">
            <a:avLst/>
          </a:prstGeom>
        </p:spPr>
        <p:txBody>
          <a:bodyPr wrap="square" lIns="0" tIns="0" rIns="0" bIns="0" rtlCol="0" anchor="t">
            <a:spAutoFit/>
          </a:bodyPr>
          <a:lstStyle/>
          <a:p>
            <a:r>
              <a:rPr lang="en-GB" sz="3600" b="1" dirty="0">
                <a:solidFill>
                  <a:srgbClr val="36ACF5"/>
                </a:solidFill>
                <a:latin typeface="Century Gothic" panose="020B0502020202020204" pitchFamily="34" charset="0"/>
                <a:ea typeface="Century Gothic Paneuropean Bold"/>
                <a:cs typeface="Century Gothic Paneuropean Bold"/>
                <a:sym typeface="Century Gothic Paneuropean Bold"/>
              </a:rPr>
              <a:t>The Ansoff Matrix</a:t>
            </a:r>
            <a:r>
              <a:rPr lang="en-GB" sz="3600" b="1" dirty="0">
                <a:solidFill>
                  <a:srgbClr val="FFFFFF"/>
                </a:solidFill>
                <a:latin typeface="Century Gothic" panose="020B0502020202020204" pitchFamily="34" charset="0"/>
                <a:ea typeface="Century Gothic Paneuropean Bold"/>
                <a:cs typeface="Century Gothic Paneuropean Bold"/>
                <a:sym typeface="Century Gothic Paneuropean Bold"/>
              </a:rPr>
              <a:t> is a strategic tool that helps businesses identify growth opportunities by looking at:</a:t>
            </a:r>
          </a:p>
          <a:p>
            <a:endParaRPr lang="en-GB" sz="3600" b="1"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3600" b="1" dirty="0">
                <a:solidFill>
                  <a:srgbClr val="FFFFFF"/>
                </a:solidFill>
                <a:latin typeface="Century Gothic" panose="020B0502020202020204" pitchFamily="34" charset="0"/>
                <a:ea typeface="Century Gothic Paneuropean Bold"/>
                <a:cs typeface="Century Gothic Paneuropean Bold"/>
                <a:sym typeface="Century Gothic Paneuropean Bold"/>
              </a:rPr>
              <a:t>existing vs. new products</a:t>
            </a:r>
          </a:p>
          <a:p>
            <a:endParaRPr lang="en-GB" sz="3600" b="1"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3600" b="1" dirty="0">
                <a:solidFill>
                  <a:srgbClr val="FFFFFF"/>
                </a:solidFill>
                <a:latin typeface="Century Gothic" panose="020B0502020202020204" pitchFamily="34" charset="0"/>
                <a:ea typeface="Century Gothic Paneuropean Bold"/>
                <a:cs typeface="Century Gothic Paneuropean Bold"/>
                <a:sym typeface="Century Gothic Paneuropean Bold"/>
              </a:rPr>
              <a:t>and</a:t>
            </a:r>
          </a:p>
          <a:p>
            <a:endParaRPr lang="en-GB" sz="3600" b="1"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3600" b="1" dirty="0">
                <a:solidFill>
                  <a:srgbClr val="FFFFFF"/>
                </a:solidFill>
                <a:latin typeface="Century Gothic" panose="020B0502020202020204" pitchFamily="34" charset="0"/>
                <a:ea typeface="Century Gothic Paneuropean Bold"/>
                <a:cs typeface="Century Gothic Paneuropean Bold"/>
                <a:sym typeface="Century Gothic Paneuropean Bold"/>
              </a:rPr>
              <a:t>existing vs. new markets</a:t>
            </a:r>
            <a:endParaRPr lang="en-US" sz="3600" b="1" dirty="0">
              <a:solidFill>
                <a:srgbClr val="FFFFFF"/>
              </a:solidFill>
              <a:latin typeface="Century Gothic" panose="020B0502020202020204" pitchFamily="34" charset="0"/>
              <a:ea typeface="Century Gothic Paneuropean Bold"/>
              <a:cs typeface="Century Gothic Paneuropean Bold"/>
              <a:sym typeface="Century Gothic Paneuropean Bold"/>
            </a:endParaRPr>
          </a:p>
        </p:txBody>
      </p:sp>
    </p:spTree>
    <p:extLst>
      <p:ext uri="{BB962C8B-B14F-4D97-AF65-F5344CB8AC3E}">
        <p14:creationId xmlns:p14="http://schemas.microsoft.com/office/powerpoint/2010/main" val="125308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A99858F0DECC4D98413750771970CE" ma:contentTypeVersion="11" ma:contentTypeDescription="Create a new document." ma:contentTypeScope="" ma:versionID="41d85b399f0131dec5a93116887768ff">
  <xsd:schema xmlns:xsd="http://www.w3.org/2001/XMLSchema" xmlns:xs="http://www.w3.org/2001/XMLSchema" xmlns:p="http://schemas.microsoft.com/office/2006/metadata/properties" xmlns:ns2="821a08cd-76e1-43f8-b643-62e4bdb79157" xmlns:ns3="dc81eb76-3d54-40fd-8045-cbc7dec4f7f7" targetNamespace="http://schemas.microsoft.com/office/2006/metadata/properties" ma:root="true" ma:fieldsID="86b3bf3af0722da81ed73b3ccba19ed1" ns2:_="" ns3:_="">
    <xsd:import namespace="821a08cd-76e1-43f8-b643-62e4bdb79157"/>
    <xsd:import namespace="dc81eb76-3d54-40fd-8045-cbc7dec4f7f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1a08cd-76e1-43f8-b643-62e4bdb791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d7d01ec-49e2-4085-83dc-48c3151270a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81eb76-3d54-40fd-8045-cbc7dec4f7f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58abdce-58b9-4b33-81a7-00dfe1f6e08a}" ma:internalName="TaxCatchAll" ma:showField="CatchAllData" ma:web="dc81eb76-3d54-40fd-8045-cbc7dec4f7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21a08cd-76e1-43f8-b643-62e4bdb79157">
      <Terms xmlns="http://schemas.microsoft.com/office/infopath/2007/PartnerControls"/>
    </lcf76f155ced4ddcb4097134ff3c332f>
    <TaxCatchAll xmlns="dc81eb76-3d54-40fd-8045-cbc7dec4f7f7" xsi:nil="true"/>
  </documentManagement>
</p:properties>
</file>

<file path=customXml/itemProps1.xml><?xml version="1.0" encoding="utf-8"?>
<ds:datastoreItem xmlns:ds="http://schemas.openxmlformats.org/officeDocument/2006/customXml" ds:itemID="{02C13939-66E8-44DD-99A7-98A392565358}"/>
</file>

<file path=customXml/itemProps2.xml><?xml version="1.0" encoding="utf-8"?>
<ds:datastoreItem xmlns:ds="http://schemas.openxmlformats.org/officeDocument/2006/customXml" ds:itemID="{EFF85BBF-8F77-4F4F-8AC6-2922B8956771}"/>
</file>

<file path=customXml/itemProps3.xml><?xml version="1.0" encoding="utf-8"?>
<ds:datastoreItem xmlns:ds="http://schemas.openxmlformats.org/officeDocument/2006/customXml" ds:itemID="{A2443575-6710-4226-A711-C3E38E6C7DE1}"/>
</file>

<file path=docProps/app.xml><?xml version="1.0" encoding="utf-8"?>
<Properties xmlns="http://schemas.openxmlformats.org/officeDocument/2006/extended-properties" xmlns:vt="http://schemas.openxmlformats.org/officeDocument/2006/docPropsVTypes">
  <Template>Website Presentation - Mockup</Template>
  <TotalTime>6036</TotalTime>
  <Words>3589</Words>
  <Application>Microsoft Office PowerPoint</Application>
  <PresentationFormat>Custom</PresentationFormat>
  <Paragraphs>488</Paragraphs>
  <Slides>55</Slides>
  <Notes>40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55</vt:i4>
      </vt:variant>
    </vt:vector>
  </HeadingPairs>
  <TitlesOfParts>
    <vt:vector size="65" baseType="lpstr">
      <vt:lpstr>Arial</vt:lpstr>
      <vt:lpstr>Aptos</vt:lpstr>
      <vt:lpstr>Wingdings</vt:lpstr>
      <vt:lpstr>Century Gothic</vt:lpstr>
      <vt:lpstr>Century Gothic Paneuropean</vt:lpstr>
      <vt:lpstr>Century Gothic Paneuropean Bold</vt:lpstr>
      <vt:lpstr>Calibri</vt:lpstr>
      <vt:lpstr>Ink Free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Frankie Barnes</dc:creator>
  <cp:lastModifiedBy>Orlando Correia</cp:lastModifiedBy>
  <cp:revision>5</cp:revision>
  <dcterms:created xsi:type="dcterms:W3CDTF">2025-08-29T12:06:26Z</dcterms:created>
  <dcterms:modified xsi:type="dcterms:W3CDTF">2025-12-18T15:38:13Z</dcterms:modified>
  <dc:identifier>DAGvxnqvsno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0x01010092A99858F0DECC4D98413750771970CE</vt:lpwstr>
  </property>
</Properties>
</file>