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94" r:id="rId3"/>
    <p:sldId id="286" r:id="rId4"/>
    <p:sldId id="257" r:id="rId5"/>
    <p:sldId id="304" r:id="rId6"/>
    <p:sldId id="258" r:id="rId7"/>
    <p:sldId id="259" r:id="rId8"/>
    <p:sldId id="295" r:id="rId9"/>
    <p:sldId id="311" r:id="rId10"/>
    <p:sldId id="308" r:id="rId11"/>
    <p:sldId id="262" r:id="rId12"/>
    <p:sldId id="309" r:id="rId13"/>
    <p:sldId id="312" r:id="rId14"/>
    <p:sldId id="261" r:id="rId15"/>
    <p:sldId id="316" r:id="rId16"/>
    <p:sldId id="305" r:id="rId17"/>
    <p:sldId id="299" r:id="rId18"/>
    <p:sldId id="306" r:id="rId19"/>
    <p:sldId id="318" r:id="rId20"/>
    <p:sldId id="289" r:id="rId21"/>
    <p:sldId id="297" r:id="rId22"/>
    <p:sldId id="310" r:id="rId23"/>
    <p:sldId id="319" r:id="rId24"/>
    <p:sldId id="264" r:id="rId25"/>
    <p:sldId id="260" r:id="rId26"/>
    <p:sldId id="314" r:id="rId27"/>
    <p:sldId id="315" r:id="rId28"/>
    <p:sldId id="290" r:id="rId29"/>
    <p:sldId id="292" r:id="rId30"/>
    <p:sldId id="307" r:id="rId31"/>
    <p:sldId id="317" r:id="rId32"/>
  </p:sldIdLst>
  <p:sldSz cx="18288000" cy="10287000"/>
  <p:notesSz cx="6858000" cy="9144000"/>
  <p:embeddedFontLst>
    <p:embeddedFont>
      <p:font typeface="Century Gothic" panose="020B0502020202020204" pitchFamily="34" charset="0"/>
      <p:regular r:id="rId34"/>
      <p:bold r:id="rId35"/>
      <p:italic r:id="rId36"/>
      <p:boldItalic r:id="rId37"/>
    </p:embeddedFont>
    <p:embeddedFont>
      <p:font typeface="Century Gothic Paneuropean" panose="020B0604020202020204" charset="0"/>
      <p:regular r:id="rId38"/>
    </p:embeddedFont>
    <p:embeddedFont>
      <p:font typeface="Century Gothic Paneuropean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CF5"/>
    <a:srgbClr val="FEFEFE"/>
    <a:srgbClr val="287DB2"/>
    <a:srgbClr val="333333"/>
    <a:srgbClr val="3096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4F5E3D-FED9-441D-A0D0-3013E0FED1F8}" v="315" dt="2025-10-30T10:29:41.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86562" autoAdjust="0"/>
  </p:normalViewPr>
  <p:slideViewPr>
    <p:cSldViewPr>
      <p:cViewPr varScale="1">
        <p:scale>
          <a:sx n="64" d="100"/>
          <a:sy n="64" d="100"/>
        </p:scale>
        <p:origin x="133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A3956-2C50-417F-A211-8A992859AF43}" type="datetimeFigureOut">
              <a:rPr lang="en-GB" smtClean="0"/>
              <a:t>30/10/2025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0A3F1-A372-4DFB-9EAA-0044FA9067D7}" type="slidenum">
              <a:rPr lang="en-GB" smtClean="0"/>
              <a:t>‹#›</a:t>
            </a:fld>
            <a:endParaRPr lang="en-GB"/>
          </a:p>
        </p:txBody>
      </p:sp>
    </p:spTree>
    <p:extLst>
      <p:ext uri="{BB962C8B-B14F-4D97-AF65-F5344CB8AC3E}">
        <p14:creationId xmlns:p14="http://schemas.microsoft.com/office/powerpoint/2010/main" val="245781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ave.webaim.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Why it stands out:</a:t>
            </a:r>
            <a:endParaRPr lang="en-GB" dirty="0"/>
          </a:p>
          <a:p>
            <a:r>
              <a:rPr lang="en-GB" dirty="0"/>
              <a:t>Clean and simple layout: a bold headline, short supportive copy, and a single dominant CTA.</a:t>
            </a:r>
          </a:p>
          <a:p>
            <a:r>
              <a:rPr lang="en-GB" dirty="0"/>
              <a:t>Minimal distractions — the design drills down to the key action the user should take.</a:t>
            </a:r>
          </a:p>
          <a:p>
            <a:r>
              <a:rPr lang="en-GB" dirty="0"/>
              <a:t>Limited palette, strong typography, and effective whitespace help the site feel modern and focused.</a:t>
            </a:r>
          </a:p>
          <a:p>
            <a:r>
              <a:rPr lang="en-GB" b="1" dirty="0"/>
              <a:t>What you can learn:</a:t>
            </a:r>
            <a:endParaRPr lang="en-GB" dirty="0"/>
          </a:p>
          <a:p>
            <a:r>
              <a:rPr lang="en-GB" dirty="0"/>
              <a:t>Even if you have many services, lead with one clear message and one clear action.</a:t>
            </a:r>
          </a:p>
          <a:p>
            <a:r>
              <a:rPr lang="en-GB" dirty="0"/>
              <a:t>Keep navigation and options minimal so your user isn’t overwhelmed.</a:t>
            </a:r>
          </a:p>
          <a:p>
            <a:r>
              <a:rPr lang="en-GB" dirty="0"/>
              <a:t>Use whitespace and typography to focus attention rather than fill space.</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7</a:t>
            </a:fld>
            <a:endParaRPr lang="en-GB"/>
          </a:p>
        </p:txBody>
      </p:sp>
    </p:spTree>
    <p:extLst>
      <p:ext uri="{BB962C8B-B14F-4D97-AF65-F5344CB8AC3E}">
        <p14:creationId xmlns:p14="http://schemas.microsoft.com/office/powerpoint/2010/main" val="482687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Discovery</a:t>
            </a:r>
            <a:endParaRPr lang="en-GB" dirty="0"/>
          </a:p>
          <a:p>
            <a:r>
              <a:rPr lang="en-GB" dirty="0"/>
              <a:t>Visitor Arrives on the Website</a:t>
            </a:r>
          </a:p>
          <a:p>
            <a:r>
              <a:rPr lang="en-GB" dirty="0"/>
              <a:t>User Explores Content</a:t>
            </a:r>
          </a:p>
          <a:p>
            <a:r>
              <a:rPr lang="en-GB" dirty="0"/>
              <a:t>Data Collection</a:t>
            </a:r>
          </a:p>
          <a:p>
            <a:r>
              <a:rPr lang="en-GB" b="1" dirty="0"/>
              <a:t>Engagement</a:t>
            </a:r>
            <a:endParaRPr lang="en-GB" dirty="0"/>
          </a:p>
          <a:p>
            <a:r>
              <a:rPr lang="en-GB" dirty="0"/>
              <a:t>User Interaction</a:t>
            </a:r>
          </a:p>
          <a:p>
            <a:r>
              <a:rPr lang="en-GB" dirty="0"/>
              <a:t>Content Consumption</a:t>
            </a:r>
          </a:p>
          <a:p>
            <a:r>
              <a:rPr lang="en-GB" b="1" dirty="0"/>
              <a:t>Conversion</a:t>
            </a:r>
            <a:endParaRPr lang="en-GB" dirty="0"/>
          </a:p>
          <a:p>
            <a:r>
              <a:rPr lang="en-GB" dirty="0"/>
              <a:t>Lead Generation</a:t>
            </a:r>
          </a:p>
          <a:p>
            <a:r>
              <a:rPr lang="en-GB" dirty="0"/>
              <a:t>E-commerce: Purchase</a:t>
            </a:r>
          </a:p>
          <a:p>
            <a:r>
              <a:rPr lang="en-GB" dirty="0"/>
              <a:t>Sign-ups or Subscriptions</a:t>
            </a:r>
          </a:p>
          <a:p>
            <a:r>
              <a:rPr lang="en-GB" b="1" dirty="0"/>
              <a:t>Retention</a:t>
            </a:r>
            <a:endParaRPr lang="en-GB" dirty="0"/>
          </a:p>
          <a:p>
            <a:r>
              <a:rPr lang="en-GB" dirty="0"/>
              <a:t>Post-Conversion Engagement</a:t>
            </a:r>
          </a:p>
          <a:p>
            <a:r>
              <a:rPr lang="en-GB" dirty="0"/>
              <a:t>Customer Support</a:t>
            </a:r>
          </a:p>
          <a:p>
            <a:r>
              <a:rPr lang="en-GB" dirty="0"/>
              <a:t>Feedback Collection</a:t>
            </a:r>
          </a:p>
          <a:p>
            <a:r>
              <a:rPr lang="en-GB" b="1" dirty="0"/>
              <a:t>Advocacy</a:t>
            </a:r>
            <a:endParaRPr lang="en-GB" dirty="0"/>
          </a:p>
          <a:p>
            <a:r>
              <a:rPr lang="en-GB" dirty="0"/>
              <a:t>Referral and Sharing</a:t>
            </a:r>
          </a:p>
          <a:p>
            <a:r>
              <a:rPr lang="en-GB" dirty="0"/>
              <a:t>Reviews and Testimonials</a:t>
            </a:r>
          </a:p>
          <a:p>
            <a:r>
              <a:rPr lang="en-GB" dirty="0"/>
              <a:t>Continuous Engagement</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28</a:t>
            </a:fld>
            <a:endParaRPr lang="en-GB"/>
          </a:p>
        </p:txBody>
      </p:sp>
    </p:spTree>
    <p:extLst>
      <p:ext uri="{BB962C8B-B14F-4D97-AF65-F5344CB8AC3E}">
        <p14:creationId xmlns:p14="http://schemas.microsoft.com/office/powerpoint/2010/main" val="1066943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5B8AF-9789-D5E5-2382-C3E68B47F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0F8BF-0824-F653-3AA7-94E0C4A36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2F357-218B-1342-F5CE-B179BB1CC1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7335A9-73EF-5CF1-8DC3-C4FB9FBC09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664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1F23-BA25-C401-543C-37AB29409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2EAEA-21B6-976C-3ACA-6B6B4FA2D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BB85E-197F-9F95-1BB8-845CC8E99E30}"/>
              </a:ext>
            </a:extLst>
          </p:cNvPr>
          <p:cNvSpPr>
            <a:spLocks noGrp="1"/>
          </p:cNvSpPr>
          <p:nvPr>
            <p:ph type="body" idx="1"/>
          </p:nvPr>
        </p:nvSpPr>
        <p:spPr/>
        <p:txBody>
          <a:bodyPr/>
          <a:lstStyle/>
          <a:p>
            <a:r>
              <a:rPr lang="en-GB" dirty="0"/>
              <a:t>Show example of www.coolors.co - hyperlinked</a:t>
            </a:r>
          </a:p>
        </p:txBody>
      </p:sp>
      <p:sp>
        <p:nvSpPr>
          <p:cNvPr id="4" name="Slide Number Placeholder 3">
            <a:extLst>
              <a:ext uri="{FF2B5EF4-FFF2-40B4-BE49-F238E27FC236}">
                <a16:creationId xmlns:a16="http://schemas.microsoft.com/office/drawing/2014/main" id="{5EF57D95-590B-FD91-46BB-8B85F9878621}"/>
              </a:ext>
            </a:extLst>
          </p:cNvPr>
          <p:cNvSpPr>
            <a:spLocks noGrp="1"/>
          </p:cNvSpPr>
          <p:nvPr>
            <p:ph type="sldNum" sz="quarter" idx="5"/>
          </p:nvPr>
        </p:nvSpPr>
        <p:spPr/>
        <p:txBody>
          <a:bodyPr/>
          <a:lstStyle/>
          <a:p>
            <a:fld id="{4E70A3F1-A372-4DFB-9EAA-0044FA9067D7}" type="slidenum">
              <a:rPr lang="en-GB" smtClean="0"/>
              <a:t>8</a:t>
            </a:fld>
            <a:endParaRPr lang="en-GB"/>
          </a:p>
        </p:txBody>
      </p:sp>
    </p:spTree>
    <p:extLst>
      <p:ext uri="{BB962C8B-B14F-4D97-AF65-F5344CB8AC3E}">
        <p14:creationId xmlns:p14="http://schemas.microsoft.com/office/powerpoint/2010/main" val="37262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802A1-9BF9-D22F-7F9D-CD6DEFF83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BE0924-7B22-A04B-AF68-80DBBF3C0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D44AB-863B-D9A5-1042-96B7A2038B33}"/>
              </a:ext>
            </a:extLst>
          </p:cNvPr>
          <p:cNvSpPr>
            <a:spLocks noGrp="1"/>
          </p:cNvSpPr>
          <p:nvPr>
            <p:ph type="body" idx="1"/>
          </p:nvPr>
        </p:nvSpPr>
        <p:spPr/>
        <p:txBody>
          <a:bodyPr/>
          <a:lstStyle/>
          <a:p>
            <a:r>
              <a:rPr lang="en-GB" dirty="0"/>
              <a:t>Show example of www.coolors.co - hyperlinked</a:t>
            </a:r>
          </a:p>
        </p:txBody>
      </p:sp>
      <p:sp>
        <p:nvSpPr>
          <p:cNvPr id="4" name="Slide Number Placeholder 3">
            <a:extLst>
              <a:ext uri="{FF2B5EF4-FFF2-40B4-BE49-F238E27FC236}">
                <a16:creationId xmlns:a16="http://schemas.microsoft.com/office/drawing/2014/main" id="{1C7DA612-9A8C-2D7C-C96B-30846D926E22}"/>
              </a:ext>
            </a:extLst>
          </p:cNvPr>
          <p:cNvSpPr>
            <a:spLocks noGrp="1"/>
          </p:cNvSpPr>
          <p:nvPr>
            <p:ph type="sldNum" sz="quarter" idx="5"/>
          </p:nvPr>
        </p:nvSpPr>
        <p:spPr/>
        <p:txBody>
          <a:bodyPr/>
          <a:lstStyle/>
          <a:p>
            <a:fld id="{4E70A3F1-A372-4DFB-9EAA-0044FA9067D7}" type="slidenum">
              <a:rPr lang="en-GB" smtClean="0"/>
              <a:t>9</a:t>
            </a:fld>
            <a:endParaRPr lang="en-GB"/>
          </a:p>
        </p:txBody>
      </p:sp>
    </p:spTree>
    <p:extLst>
      <p:ext uri="{BB962C8B-B14F-4D97-AF65-F5344CB8AC3E}">
        <p14:creationId xmlns:p14="http://schemas.microsoft.com/office/powerpoint/2010/main" val="1325340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brands do you think of when you see these colours:?</a:t>
            </a:r>
          </a:p>
        </p:txBody>
      </p:sp>
      <p:sp>
        <p:nvSpPr>
          <p:cNvPr id="4" name="Slide Number Placeholder 3"/>
          <p:cNvSpPr>
            <a:spLocks noGrp="1"/>
          </p:cNvSpPr>
          <p:nvPr>
            <p:ph type="sldNum" sz="quarter" idx="5"/>
          </p:nvPr>
        </p:nvSpPr>
        <p:spPr/>
        <p:txBody>
          <a:bodyPr/>
          <a:lstStyle/>
          <a:p>
            <a:fld id="{4E70A3F1-A372-4DFB-9EAA-0044FA9067D7}" type="slidenum">
              <a:rPr lang="en-GB" smtClean="0"/>
              <a:t>10</a:t>
            </a:fld>
            <a:endParaRPr lang="en-GB"/>
          </a:p>
        </p:txBody>
      </p:sp>
    </p:spTree>
    <p:extLst>
      <p:ext uri="{BB962C8B-B14F-4D97-AF65-F5344CB8AC3E}">
        <p14:creationId xmlns:p14="http://schemas.microsoft.com/office/powerpoint/2010/main" val="239818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0B297-6817-C1C5-BB74-1E66B9D67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6CF00-7BB4-40A2-4DC7-EEFD9539C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1826B5-D574-2CC7-7195-974B68662072}"/>
              </a:ext>
            </a:extLst>
          </p:cNvPr>
          <p:cNvSpPr>
            <a:spLocks noGrp="1"/>
          </p:cNvSpPr>
          <p:nvPr>
            <p:ph type="body" idx="1"/>
          </p:nvPr>
        </p:nvSpPr>
        <p:spPr/>
        <p:txBody>
          <a:bodyPr/>
          <a:lstStyle/>
          <a:p>
            <a:r>
              <a:rPr lang="en-GB" dirty="0"/>
              <a:t>Show example of www.coolors.co - hyperlinked</a:t>
            </a:r>
          </a:p>
        </p:txBody>
      </p:sp>
      <p:sp>
        <p:nvSpPr>
          <p:cNvPr id="4" name="Slide Number Placeholder 3">
            <a:extLst>
              <a:ext uri="{FF2B5EF4-FFF2-40B4-BE49-F238E27FC236}">
                <a16:creationId xmlns:a16="http://schemas.microsoft.com/office/drawing/2014/main" id="{4329D0B4-38F4-02F0-D749-0040CDE92C12}"/>
              </a:ext>
            </a:extLst>
          </p:cNvPr>
          <p:cNvSpPr>
            <a:spLocks noGrp="1"/>
          </p:cNvSpPr>
          <p:nvPr>
            <p:ph type="sldNum" sz="quarter" idx="5"/>
          </p:nvPr>
        </p:nvSpPr>
        <p:spPr/>
        <p:txBody>
          <a:bodyPr/>
          <a:lstStyle/>
          <a:p>
            <a:fld id="{4E70A3F1-A372-4DFB-9EAA-0044FA9067D7}" type="slidenum">
              <a:rPr lang="en-GB" smtClean="0"/>
              <a:t>13</a:t>
            </a:fld>
            <a:endParaRPr lang="en-GB"/>
          </a:p>
        </p:txBody>
      </p:sp>
    </p:spTree>
    <p:extLst>
      <p:ext uri="{BB962C8B-B14F-4D97-AF65-F5344CB8AC3E}">
        <p14:creationId xmlns:p14="http://schemas.microsoft.com/office/powerpoint/2010/main" val="3298022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2B68A-CD7E-54AB-8A31-014947EED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6F310-40E5-194C-73D1-45191056B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536CB5-FFC1-CC19-8043-5843C4493A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284D452-B509-9485-413C-1914F374D903}"/>
              </a:ext>
            </a:extLst>
          </p:cNvPr>
          <p:cNvSpPr>
            <a:spLocks noGrp="1"/>
          </p:cNvSpPr>
          <p:nvPr>
            <p:ph type="sldNum" sz="quarter" idx="5"/>
          </p:nvPr>
        </p:nvSpPr>
        <p:spPr/>
        <p:txBody>
          <a:bodyPr/>
          <a:lstStyle/>
          <a:p>
            <a:fld id="{4E70A3F1-A372-4DFB-9EAA-0044FA9067D7}" type="slidenum">
              <a:rPr lang="en-GB" smtClean="0"/>
              <a:t>18</a:t>
            </a:fld>
            <a:endParaRPr lang="en-GB"/>
          </a:p>
        </p:txBody>
      </p:sp>
    </p:spTree>
    <p:extLst>
      <p:ext uri="{BB962C8B-B14F-4D97-AF65-F5344CB8AC3E}">
        <p14:creationId xmlns:p14="http://schemas.microsoft.com/office/powerpoint/2010/main" val="1274793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50D4A-85A8-5926-8F39-0D61231B4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E582F-D693-BAB7-A5FF-723BB53EB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0272F-FC2C-BA02-58A1-7D4C1B1896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5C4FB6-61F9-8F7F-E946-58E105041F31}"/>
              </a:ext>
            </a:extLst>
          </p:cNvPr>
          <p:cNvSpPr>
            <a:spLocks noGrp="1"/>
          </p:cNvSpPr>
          <p:nvPr>
            <p:ph type="sldNum" sz="quarter" idx="5"/>
          </p:nvPr>
        </p:nvSpPr>
        <p:spPr/>
        <p:txBody>
          <a:bodyPr/>
          <a:lstStyle/>
          <a:p>
            <a:fld id="{4E70A3F1-A372-4DFB-9EAA-0044FA9067D7}" type="slidenum">
              <a:rPr lang="en-GB" smtClean="0"/>
              <a:t>20</a:t>
            </a:fld>
            <a:endParaRPr lang="en-GB"/>
          </a:p>
        </p:txBody>
      </p:sp>
    </p:spTree>
    <p:extLst>
      <p:ext uri="{BB962C8B-B14F-4D97-AF65-F5344CB8AC3E}">
        <p14:creationId xmlns:p14="http://schemas.microsoft.com/office/powerpoint/2010/main" val="13443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21</a:t>
            </a:fld>
            <a:endParaRPr lang="en-GB"/>
          </a:p>
        </p:txBody>
      </p:sp>
    </p:spTree>
    <p:extLst>
      <p:ext uri="{BB962C8B-B14F-4D97-AF65-F5344CB8AC3E}">
        <p14:creationId xmlns:p14="http://schemas.microsoft.com/office/powerpoint/2010/main" val="124560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WAVE Web Accessibility Evaluation Tools</a:t>
            </a:r>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25</a:t>
            </a:fld>
            <a:endParaRPr lang="en-GB"/>
          </a:p>
        </p:txBody>
      </p:sp>
    </p:spTree>
    <p:extLst>
      <p:ext uri="{BB962C8B-B14F-4D97-AF65-F5344CB8AC3E}">
        <p14:creationId xmlns:p14="http://schemas.microsoft.com/office/powerpoint/2010/main" val="2985930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iqsels.com/en/public-domain-photo-jrvxm"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png"/><Relationship Id="rId5" Type="http://schemas.openxmlformats.org/officeDocument/2006/relationships/image" Target="../media/image14.sv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7.jpeg"/><Relationship Id="rId5" Type="http://schemas.openxmlformats.org/officeDocument/2006/relationships/image" Target="../media/image15.png"/><Relationship Id="rId10" Type="http://schemas.openxmlformats.org/officeDocument/2006/relationships/image" Target="../media/image26.svg"/><Relationship Id="rId4" Type="http://schemas.openxmlformats.org/officeDocument/2006/relationships/image" Target="../media/image12.sv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1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30.svg"/><Relationship Id="rId10" Type="http://schemas.openxmlformats.org/officeDocument/2006/relationships/image" Target="../media/image23.png"/><Relationship Id="rId4" Type="http://schemas.openxmlformats.org/officeDocument/2006/relationships/image" Target="../media/image29.pn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hyperlink" Target="https://www.arts.ac.uk/colleges/central-saint-martins" TargetMode="External"/><Relationship Id="rId3" Type="http://schemas.openxmlformats.org/officeDocument/2006/relationships/image" Target="../media/image33.jpeg"/><Relationship Id="rId7" Type="http://schemas.openxmlformats.org/officeDocument/2006/relationships/hyperlink" Target="https://www.art.yale.ed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next.co.uk/" TargetMode="External"/><Relationship Id="rId11" Type="http://schemas.openxmlformats.org/officeDocument/2006/relationships/hyperlink" Target="https://www.gov.uk/" TargetMode="External"/><Relationship Id="rId5" Type="http://schemas.openxmlformats.org/officeDocument/2006/relationships/hyperlink" Target="https://www.zara.com/uk/" TargetMode="External"/><Relationship Id="rId10" Type="http://schemas.openxmlformats.org/officeDocument/2006/relationships/hyperlink" Target="http://www.mrbottles.com/" TargetMode="External"/><Relationship Id="rId4" Type="http://schemas.openxmlformats.org/officeDocument/2006/relationships/image" Target="../media/image2.png"/><Relationship Id="rId9" Type="http://schemas.openxmlformats.org/officeDocument/2006/relationships/hyperlink" Target="https://www.lipton.com/us/en/"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hellofresh.co.uk/" TargetMode="Externa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hyperlink" Target="https://coolors.co/contrast-checker" TargetMode="External"/><Relationship Id="rId3" Type="http://schemas.openxmlformats.org/officeDocument/2006/relationships/image" Target="../media/image38.jpe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2.png"/><Relationship Id="rId9" Type="http://schemas.openxmlformats.org/officeDocument/2006/relationships/image" Target="../media/image43.png"/><Relationship Id="rId14" Type="http://schemas.openxmlformats.org/officeDocument/2006/relationships/hyperlink" Target="https://wave.webaim.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monzo.co.uk/"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hyperlink" Target="http://www.coolors.co/"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hyperlink" Target="http://www.canva.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mailchimp.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9E2F39-707C-90D4-5CC4-22BC16BD7BAA}"/>
              </a:ext>
            </a:extLst>
          </p:cNvPr>
          <p:cNvSpPr>
            <a:spLocks noGrp="1" noRot="1" noMove="1" noResize="1" noEditPoints="1" noAdjustHandles="1" noChangeArrowheads="1" noChangeShapeType="1"/>
          </p:cNvSpPr>
          <p:nvPr/>
        </p:nvSpPr>
        <p:spPr>
          <a:xfrm>
            <a:off x="0" y="0"/>
            <a:ext cx="18288000" cy="10287000"/>
          </a:xfrm>
          <a:prstGeom prst="rect">
            <a:avLst/>
          </a:prstGeom>
          <a:solidFill>
            <a:srgbClr val="333333">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a:off x="6383687" y="765810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3" name="TextBox 3"/>
          <p:cNvSpPr txBox="1"/>
          <p:nvPr/>
        </p:nvSpPr>
        <p:spPr>
          <a:xfrm>
            <a:off x="2373695" y="3183307"/>
            <a:ext cx="13540606" cy="1846659"/>
          </a:xfrm>
          <a:prstGeom prst="rect">
            <a:avLst/>
          </a:prstGeom>
        </p:spPr>
        <p:txBody>
          <a:bodyPr wrap="square" lIns="0" tIns="0" rIns="0" bIns="0" rtlCol="0" anchor="t">
            <a:spAutoFit/>
          </a:bodyPr>
          <a:lstStyle/>
          <a:p>
            <a:pPr algn="ctr">
              <a:lnSpc>
                <a:spcPts val="14400"/>
              </a:lnSpc>
            </a:pPr>
            <a:r>
              <a:rPr lang="en-US" sz="14500" b="1" spc="-240" dirty="0">
                <a:solidFill>
                  <a:srgbClr val="FFFFFF"/>
                </a:solidFill>
                <a:latin typeface="Century Gothic" panose="020B0502020202020204" pitchFamily="34" charset="0"/>
                <a:ea typeface="Century Gothic Paneuropean Bold"/>
                <a:cs typeface="Century Gothic Paneuropean Bold"/>
                <a:sym typeface="Century Gothic Paneuropean Bold"/>
              </a:rPr>
              <a:t>Website Design</a:t>
            </a:r>
          </a:p>
        </p:txBody>
      </p:sp>
      <p:sp>
        <p:nvSpPr>
          <p:cNvPr id="5" name="TextBox 3">
            <a:extLst>
              <a:ext uri="{FF2B5EF4-FFF2-40B4-BE49-F238E27FC236}">
                <a16:creationId xmlns:a16="http://schemas.microsoft.com/office/drawing/2014/main" id="{3AD0A182-9E35-D414-6EC3-AD7A2B1E4AE7}"/>
              </a:ext>
            </a:extLst>
          </p:cNvPr>
          <p:cNvSpPr txBox="1"/>
          <p:nvPr/>
        </p:nvSpPr>
        <p:spPr>
          <a:xfrm>
            <a:off x="3164235" y="4604544"/>
            <a:ext cx="11959530" cy="1635319"/>
          </a:xfrm>
          <a:prstGeom prst="rect">
            <a:avLst/>
          </a:prstGeom>
        </p:spPr>
        <p:txBody>
          <a:bodyPr lIns="0" tIns="0" rIns="0" bIns="0" rtlCol="0" anchor="t">
            <a:spAutoFit/>
          </a:bodyPr>
          <a:lstStyle/>
          <a:p>
            <a:pPr algn="ctr">
              <a:lnSpc>
                <a:spcPts val="14400"/>
              </a:lnSpc>
            </a:pPr>
            <a:r>
              <a:rPr lang="en-US" sz="8800" spc="-240" dirty="0">
                <a:solidFill>
                  <a:srgbClr val="36ACF5"/>
                </a:solidFill>
                <a:latin typeface="Century Gothic" panose="020B0502020202020204" pitchFamily="34" charset="0"/>
                <a:ea typeface="Century Gothic Paneuropean Bold"/>
                <a:cs typeface="Century Gothic Paneuropean Bold"/>
                <a:sym typeface="Century Gothic Paneuropean Bold"/>
              </a:rPr>
              <a:t>&amp; Your Business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DCDEF3CF-A246-1804-6B5E-57E197DE92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AF275E1-F6FE-FED4-A677-8F6BA9D16468}"/>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3">
              <a:alphaModFix amt="50000"/>
            </a:blip>
            <a:srcRect/>
            <a:stretch>
              <a:fillRect t="-8851" b="-8851"/>
            </a:stretch>
          </a:blipFill>
        </p:spPr>
        <p:txBody>
          <a:bodyPr/>
          <a:lstStyle/>
          <a:p>
            <a:endParaRPr lang="en-GB"/>
          </a:p>
        </p:txBody>
      </p:sp>
      <p:sp>
        <p:nvSpPr>
          <p:cNvPr id="6" name="Freeform 4">
            <a:extLst>
              <a:ext uri="{FF2B5EF4-FFF2-40B4-BE49-F238E27FC236}">
                <a16:creationId xmlns:a16="http://schemas.microsoft.com/office/drawing/2014/main" id="{8B46464C-3330-DF38-5246-C0E145F08050}"/>
              </a:ext>
            </a:extLst>
          </p:cNvPr>
          <p:cNvSpPr/>
          <p:nvPr/>
        </p:nvSpPr>
        <p:spPr>
          <a:xfrm>
            <a:off x="1482955" y="202314"/>
            <a:ext cx="15322090" cy="9882372"/>
          </a:xfrm>
          <a:custGeom>
            <a:avLst/>
            <a:gdLst/>
            <a:ahLst/>
            <a:cxnLst/>
            <a:rect l="l" t="t" r="r" b="b"/>
            <a:pathLst>
              <a:path w="15322090" h="9882372">
                <a:moveTo>
                  <a:pt x="0" y="0"/>
                </a:moveTo>
                <a:lnTo>
                  <a:pt x="15322090" y="0"/>
                </a:lnTo>
                <a:lnTo>
                  <a:pt x="15322090" y="9882372"/>
                </a:lnTo>
                <a:lnTo>
                  <a:pt x="0" y="9882372"/>
                </a:lnTo>
                <a:lnTo>
                  <a:pt x="0" y="0"/>
                </a:lnTo>
                <a:close/>
              </a:path>
            </a:pathLst>
          </a:custGeom>
          <a:blipFill>
            <a:blip r:embed="rId4"/>
            <a:stretch>
              <a:fillRect t="-1640" b="-16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40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4" name="TextBox 4"/>
          <p:cNvSpPr txBox="1"/>
          <p:nvPr/>
        </p:nvSpPr>
        <p:spPr>
          <a:xfrm>
            <a:off x="840208" y="341179"/>
            <a:ext cx="7008392" cy="1107804"/>
          </a:xfrm>
          <a:prstGeom prst="rect">
            <a:avLst/>
          </a:prstGeom>
        </p:spPr>
        <p:txBody>
          <a:bodyPr wrap="square" lIns="0" tIns="0" rIns="0" bIns="0" rtlCol="0" anchor="t">
            <a:spAutoFit/>
          </a:bodyPr>
          <a:lstStyle/>
          <a:p>
            <a:pPr marL="0" lvl="0" indent="0">
              <a:lnSpc>
                <a:spcPts val="9600"/>
              </a:lnSpc>
            </a:pPr>
            <a:r>
              <a:rPr lang="en-US" sz="6600" b="1" u="none" dirty="0">
                <a:solidFill>
                  <a:schemeClr val="bg1"/>
                </a:solidFill>
                <a:latin typeface="Century Gothic" panose="020B0502020202020204" pitchFamily="34" charset="0"/>
                <a:ea typeface="Century Gothic Paneuropean"/>
                <a:cs typeface="Century Gothic Paneuropean"/>
                <a:sym typeface="Century Gothic Paneuropean"/>
              </a:rPr>
              <a:t>Fonts</a:t>
            </a:r>
          </a:p>
        </p:txBody>
      </p:sp>
      <p:sp>
        <p:nvSpPr>
          <p:cNvPr id="6" name="TextBox 6"/>
          <p:cNvSpPr txBox="1"/>
          <p:nvPr/>
        </p:nvSpPr>
        <p:spPr>
          <a:xfrm>
            <a:off x="820063" y="1599029"/>
            <a:ext cx="7478049" cy="677108"/>
          </a:xfrm>
          <a:prstGeom prst="rect">
            <a:avLst/>
          </a:prstGeom>
        </p:spPr>
        <p:txBody>
          <a:bodyPr wrap="square" lIns="0" tIns="0" rIns="0" bIns="0" rtlCol="0" anchor="t">
            <a:spAutoFit/>
          </a:bodyPr>
          <a:lstStyle/>
          <a:p>
            <a:pPr lvl="0"/>
            <a:r>
              <a:rPr lang="en-GB" sz="4400" b="1" dirty="0">
                <a:solidFill>
                  <a:srgbClr val="36ACF5"/>
                </a:solidFill>
                <a:latin typeface="Century Gothic" panose="020B0502020202020204" pitchFamily="34" charset="0"/>
              </a:rPr>
              <a:t>Clear and readable fonts</a:t>
            </a:r>
            <a:endParaRPr lang="en-US" sz="4400" b="1" dirty="0">
              <a:solidFill>
                <a:schemeClr val="bg1"/>
              </a:solidFill>
              <a:latin typeface="Century Gothic" panose="020B0502020202020204" pitchFamily="34" charset="0"/>
            </a:endParaRPr>
          </a:p>
        </p:txBody>
      </p:sp>
      <p:grpSp>
        <p:nvGrpSpPr>
          <p:cNvPr id="13" name="Group 2">
            <a:extLst>
              <a:ext uri="{FF2B5EF4-FFF2-40B4-BE49-F238E27FC236}">
                <a16:creationId xmlns:a16="http://schemas.microsoft.com/office/drawing/2014/main" id="{8C87FE27-2F2A-054C-091B-E358001D1E7F}"/>
              </a:ext>
            </a:extLst>
          </p:cNvPr>
          <p:cNvGrpSpPr>
            <a:grpSpLocks noChangeAspect="1"/>
          </p:cNvGrpSpPr>
          <p:nvPr/>
        </p:nvGrpSpPr>
        <p:grpSpPr>
          <a:xfrm>
            <a:off x="854182" y="2812209"/>
            <a:ext cx="1147756" cy="1147756"/>
            <a:chOff x="0" y="0"/>
            <a:chExt cx="6355080" cy="6355080"/>
          </a:xfrm>
          <a:solidFill>
            <a:srgbClr val="36ACF5"/>
          </a:solidFill>
        </p:grpSpPr>
        <p:sp>
          <p:nvSpPr>
            <p:cNvPr id="14" name="Freeform 3">
              <a:extLst>
                <a:ext uri="{FF2B5EF4-FFF2-40B4-BE49-F238E27FC236}">
                  <a16:creationId xmlns:a16="http://schemas.microsoft.com/office/drawing/2014/main" id="{A76C6487-79AF-C4DA-F5C5-96FBF3283F6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p>
          </p:txBody>
        </p:sp>
      </p:grpSp>
      <p:sp>
        <p:nvSpPr>
          <p:cNvPr id="21" name="TextBox 6">
            <a:extLst>
              <a:ext uri="{FF2B5EF4-FFF2-40B4-BE49-F238E27FC236}">
                <a16:creationId xmlns:a16="http://schemas.microsoft.com/office/drawing/2014/main" id="{CAF2BCFB-C9CA-B3C3-E287-EDD1B98DFE0C}"/>
              </a:ext>
            </a:extLst>
          </p:cNvPr>
          <p:cNvSpPr txBox="1"/>
          <p:nvPr/>
        </p:nvSpPr>
        <p:spPr>
          <a:xfrm>
            <a:off x="2471083" y="2969838"/>
            <a:ext cx="7478049" cy="861774"/>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Limit yourself to two fonts on your website for consistency</a:t>
            </a:r>
            <a:endParaRPr lang="en-US" sz="2800" dirty="0">
              <a:solidFill>
                <a:schemeClr val="bg1"/>
              </a:solidFill>
              <a:latin typeface="Century Gothic" panose="020B0502020202020204" pitchFamily="34" charset="0"/>
            </a:endParaRPr>
          </a:p>
        </p:txBody>
      </p:sp>
      <p:grpSp>
        <p:nvGrpSpPr>
          <p:cNvPr id="25" name="Group 2">
            <a:extLst>
              <a:ext uri="{FF2B5EF4-FFF2-40B4-BE49-F238E27FC236}">
                <a16:creationId xmlns:a16="http://schemas.microsoft.com/office/drawing/2014/main" id="{4228E3FE-590C-46FE-8508-0722ED1BFFD7}"/>
              </a:ext>
            </a:extLst>
          </p:cNvPr>
          <p:cNvGrpSpPr>
            <a:grpSpLocks noChangeAspect="1"/>
          </p:cNvGrpSpPr>
          <p:nvPr/>
        </p:nvGrpSpPr>
        <p:grpSpPr>
          <a:xfrm>
            <a:off x="854182" y="4337176"/>
            <a:ext cx="1147756" cy="1147756"/>
            <a:chOff x="0" y="0"/>
            <a:chExt cx="6355080" cy="6355080"/>
          </a:xfrm>
          <a:solidFill>
            <a:srgbClr val="36ACF5"/>
          </a:solidFill>
        </p:grpSpPr>
        <p:sp>
          <p:nvSpPr>
            <p:cNvPr id="26" name="Freeform 3">
              <a:extLst>
                <a:ext uri="{FF2B5EF4-FFF2-40B4-BE49-F238E27FC236}">
                  <a16:creationId xmlns:a16="http://schemas.microsoft.com/office/drawing/2014/main" id="{41B53AE5-0E4A-4644-8838-0D4431B2DFC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p>
          </p:txBody>
        </p:sp>
      </p:grpSp>
      <p:sp>
        <p:nvSpPr>
          <p:cNvPr id="28" name="TextBox 6">
            <a:extLst>
              <a:ext uri="{FF2B5EF4-FFF2-40B4-BE49-F238E27FC236}">
                <a16:creationId xmlns:a16="http://schemas.microsoft.com/office/drawing/2014/main" id="{065872F7-9F7C-343D-F312-4C38A8FF4FD1}"/>
              </a:ext>
            </a:extLst>
          </p:cNvPr>
          <p:cNvSpPr txBox="1"/>
          <p:nvPr/>
        </p:nvSpPr>
        <p:spPr>
          <a:xfrm>
            <a:off x="2471083" y="4545396"/>
            <a:ext cx="7478049" cy="861774"/>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Choose fonts that are clear and easy to read</a:t>
            </a:r>
            <a:endParaRPr lang="en-US" sz="2800" dirty="0">
              <a:solidFill>
                <a:schemeClr val="bg1"/>
              </a:solidFill>
              <a:latin typeface="Century Gothic" panose="020B0502020202020204" pitchFamily="34" charset="0"/>
            </a:endParaRPr>
          </a:p>
        </p:txBody>
      </p:sp>
      <p:grpSp>
        <p:nvGrpSpPr>
          <p:cNvPr id="29" name="Group 2">
            <a:extLst>
              <a:ext uri="{FF2B5EF4-FFF2-40B4-BE49-F238E27FC236}">
                <a16:creationId xmlns:a16="http://schemas.microsoft.com/office/drawing/2014/main" id="{5782C3E2-EF17-4C5E-A105-50E9A81C955E}"/>
              </a:ext>
            </a:extLst>
          </p:cNvPr>
          <p:cNvGrpSpPr>
            <a:grpSpLocks noChangeAspect="1"/>
          </p:cNvGrpSpPr>
          <p:nvPr/>
        </p:nvGrpSpPr>
        <p:grpSpPr>
          <a:xfrm>
            <a:off x="854182" y="5877953"/>
            <a:ext cx="1147756" cy="1147756"/>
            <a:chOff x="0" y="0"/>
            <a:chExt cx="6355080" cy="6355080"/>
          </a:xfrm>
          <a:solidFill>
            <a:srgbClr val="36ACF5"/>
          </a:solidFill>
        </p:grpSpPr>
        <p:sp>
          <p:nvSpPr>
            <p:cNvPr id="30" name="Freeform 3">
              <a:extLst>
                <a:ext uri="{FF2B5EF4-FFF2-40B4-BE49-F238E27FC236}">
                  <a16:creationId xmlns:a16="http://schemas.microsoft.com/office/drawing/2014/main" id="{26B736A9-D2B1-D361-6107-530CECEB5D94}"/>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p>
          </p:txBody>
        </p:sp>
      </p:grpSp>
      <p:sp>
        <p:nvSpPr>
          <p:cNvPr id="32" name="TextBox 6">
            <a:extLst>
              <a:ext uri="{FF2B5EF4-FFF2-40B4-BE49-F238E27FC236}">
                <a16:creationId xmlns:a16="http://schemas.microsoft.com/office/drawing/2014/main" id="{C9028524-DE2B-9181-C68B-AB8A17442660}"/>
              </a:ext>
            </a:extLst>
          </p:cNvPr>
          <p:cNvSpPr txBox="1"/>
          <p:nvPr/>
        </p:nvSpPr>
        <p:spPr>
          <a:xfrm>
            <a:off x="2471084" y="6008251"/>
            <a:ext cx="7478049" cy="861774"/>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Use larger text for headings, and smaller for body content</a:t>
            </a:r>
            <a:endParaRPr lang="en-US" sz="2800" dirty="0">
              <a:solidFill>
                <a:schemeClr val="bg1"/>
              </a:solidFill>
              <a:latin typeface="Century Gothic" panose="020B0502020202020204" pitchFamily="34" charset="0"/>
            </a:endParaRPr>
          </a:p>
        </p:txBody>
      </p:sp>
      <p:sp>
        <p:nvSpPr>
          <p:cNvPr id="33" name="TextBox 6">
            <a:extLst>
              <a:ext uri="{FF2B5EF4-FFF2-40B4-BE49-F238E27FC236}">
                <a16:creationId xmlns:a16="http://schemas.microsoft.com/office/drawing/2014/main" id="{34B38672-D420-0B48-8F96-1E83811DF45A}"/>
              </a:ext>
            </a:extLst>
          </p:cNvPr>
          <p:cNvSpPr txBox="1"/>
          <p:nvPr/>
        </p:nvSpPr>
        <p:spPr>
          <a:xfrm>
            <a:off x="2471084" y="7563726"/>
            <a:ext cx="7478049" cy="1292662"/>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Use consistent font sizes and styles, if your paragraph text is 18px on one page – it should be the same on the rest</a:t>
            </a:r>
            <a:endParaRPr lang="en-US" sz="2800" dirty="0">
              <a:solidFill>
                <a:schemeClr val="bg1"/>
              </a:solidFill>
              <a:latin typeface="Century Gothic" panose="020B0502020202020204" pitchFamily="34" charset="0"/>
            </a:endParaRPr>
          </a:p>
        </p:txBody>
      </p:sp>
      <p:grpSp>
        <p:nvGrpSpPr>
          <p:cNvPr id="34" name="Group 2">
            <a:extLst>
              <a:ext uri="{FF2B5EF4-FFF2-40B4-BE49-F238E27FC236}">
                <a16:creationId xmlns:a16="http://schemas.microsoft.com/office/drawing/2014/main" id="{DA0ADBAE-AA39-13C4-1586-17F0D401B1CB}"/>
              </a:ext>
            </a:extLst>
          </p:cNvPr>
          <p:cNvGrpSpPr>
            <a:grpSpLocks noChangeAspect="1"/>
          </p:cNvGrpSpPr>
          <p:nvPr/>
        </p:nvGrpSpPr>
        <p:grpSpPr>
          <a:xfrm>
            <a:off x="854182" y="7420735"/>
            <a:ext cx="1147756" cy="1147756"/>
            <a:chOff x="0" y="0"/>
            <a:chExt cx="6355080" cy="6355080"/>
          </a:xfrm>
          <a:solidFill>
            <a:srgbClr val="36ACF5"/>
          </a:solidFill>
        </p:grpSpPr>
        <p:sp>
          <p:nvSpPr>
            <p:cNvPr id="35" name="Freeform 3">
              <a:extLst>
                <a:ext uri="{FF2B5EF4-FFF2-40B4-BE49-F238E27FC236}">
                  <a16:creationId xmlns:a16="http://schemas.microsoft.com/office/drawing/2014/main" id="{C6D95C9D-91B0-BC68-FFA9-CE5B02EB4A73}"/>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p>
          </p:txBody>
        </p:sp>
      </p:grpSp>
      <p:pic>
        <p:nvPicPr>
          <p:cNvPr id="9" name="Graphic 8" descr="Compass with solid fill">
            <a:extLst>
              <a:ext uri="{FF2B5EF4-FFF2-40B4-BE49-F238E27FC236}">
                <a16:creationId xmlns:a16="http://schemas.microsoft.com/office/drawing/2014/main" id="{1756B22C-8637-E2BB-A893-B75AB41EB1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0859" y="2933700"/>
            <a:ext cx="914400" cy="914400"/>
          </a:xfrm>
          <a:prstGeom prst="rect">
            <a:avLst/>
          </a:prstGeom>
        </p:spPr>
      </p:pic>
      <p:pic>
        <p:nvPicPr>
          <p:cNvPr id="12" name="Graphic 11" descr="Smart Phone with solid fill">
            <a:extLst>
              <a:ext uri="{FF2B5EF4-FFF2-40B4-BE49-F238E27FC236}">
                <a16:creationId xmlns:a16="http://schemas.microsoft.com/office/drawing/2014/main" id="{AEC39FBD-7837-0363-11A1-701FEB4945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3742" y="4566047"/>
            <a:ext cx="708633" cy="708633"/>
          </a:xfrm>
          <a:prstGeom prst="rect">
            <a:avLst/>
          </a:prstGeom>
        </p:spPr>
      </p:pic>
      <p:pic>
        <p:nvPicPr>
          <p:cNvPr id="16" name="Graphic 15" descr="Paper with solid fill">
            <a:extLst>
              <a:ext uri="{FF2B5EF4-FFF2-40B4-BE49-F238E27FC236}">
                <a16:creationId xmlns:a16="http://schemas.microsoft.com/office/drawing/2014/main" id="{809784DA-3C4B-1993-9F8A-5347564094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7058" y="6058138"/>
            <a:ext cx="762000" cy="762000"/>
          </a:xfrm>
          <a:prstGeom prst="rect">
            <a:avLst/>
          </a:prstGeom>
        </p:spPr>
      </p:pic>
      <p:pic>
        <p:nvPicPr>
          <p:cNvPr id="22" name="Graphic 21" descr="Text with solid fill">
            <a:extLst>
              <a:ext uri="{FF2B5EF4-FFF2-40B4-BE49-F238E27FC236}">
                <a16:creationId xmlns:a16="http://schemas.microsoft.com/office/drawing/2014/main" id="{17027022-6150-F799-D32D-BA614BF465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0626" y="7613613"/>
            <a:ext cx="762000" cy="762000"/>
          </a:xfrm>
          <a:prstGeom prst="rect">
            <a:avLst/>
          </a:prstGeom>
        </p:spPr>
      </p:pic>
      <p:pic>
        <p:nvPicPr>
          <p:cNvPr id="5122" name="Picture 2" descr="black alphabet poster">
            <a:extLst>
              <a:ext uri="{FF2B5EF4-FFF2-40B4-BE49-F238E27FC236}">
                <a16:creationId xmlns:a16="http://schemas.microsoft.com/office/drawing/2014/main" id="{190FD030-2AE1-1221-2FB5-4F8087C7EB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29999" y="-16042"/>
            <a:ext cx="685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9" name="Arrow: Pentagon 18">
            <a:extLst>
              <a:ext uri="{FF2B5EF4-FFF2-40B4-BE49-F238E27FC236}">
                <a16:creationId xmlns:a16="http://schemas.microsoft.com/office/drawing/2014/main" id="{222ED6E0-4B0D-C520-E1E6-CE510D71361D}"/>
              </a:ext>
            </a:extLst>
          </p:cNvPr>
          <p:cNvSpPr/>
          <p:nvPr/>
        </p:nvSpPr>
        <p:spPr>
          <a:xfrm>
            <a:off x="19883" y="922470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Freeform 2">
            <a:extLst>
              <a:ext uri="{FF2B5EF4-FFF2-40B4-BE49-F238E27FC236}">
                <a16:creationId xmlns:a16="http://schemas.microsoft.com/office/drawing/2014/main" id="{DC30B388-60C9-417B-27D3-E98DE957CF9D}"/>
              </a:ext>
            </a:extLst>
          </p:cNvPr>
          <p:cNvSpPr/>
          <p:nvPr/>
        </p:nvSpPr>
        <p:spPr>
          <a:xfrm>
            <a:off x="248484" y="934870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11"/>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D2DE7CD1-0C4A-7DAA-AA7E-B6BFAECC5AB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874879-66AA-5C03-C759-6D1BA21F1484}"/>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a:alphaModFix amt="50000"/>
            </a:blip>
            <a:srcRect/>
            <a:stretch>
              <a:fillRect t="-8851" b="-8851"/>
            </a:stretch>
          </a:blipFill>
        </p:spPr>
        <p:txBody>
          <a:bodyPr/>
          <a:lstStyle/>
          <a:p>
            <a:endParaRPr lang="en-GB"/>
          </a:p>
        </p:txBody>
      </p:sp>
      <p:pic>
        <p:nvPicPr>
          <p:cNvPr id="2050" name="Picture 2">
            <a:extLst>
              <a:ext uri="{FF2B5EF4-FFF2-40B4-BE49-F238E27FC236}">
                <a16:creationId xmlns:a16="http://schemas.microsoft.com/office/drawing/2014/main" id="{C25D76B4-5584-E81E-6D76-FD62E99A2C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563"/>
          <a:stretch>
            <a:fillRect/>
          </a:stretch>
        </p:blipFill>
        <p:spPr bwMode="auto">
          <a:xfrm>
            <a:off x="1133473" y="580864"/>
            <a:ext cx="16021053" cy="912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843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06891FC0-7E56-8298-70C7-81252A7F40F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3E33C5BC-D1C5-0E3D-E912-77C56E90AB5C}"/>
              </a:ext>
            </a:extLst>
          </p:cNvPr>
          <p:cNvSpPr txBox="1"/>
          <p:nvPr/>
        </p:nvSpPr>
        <p:spPr>
          <a:xfrm>
            <a:off x="1534716" y="3055268"/>
            <a:ext cx="15218568" cy="6463308"/>
          </a:xfrm>
          <a:prstGeom prst="rect">
            <a:avLst/>
          </a:prstGeom>
        </p:spPr>
        <p:txBody>
          <a:bodyPr wrap="square" lIns="0" tIns="0" rIns="0" bIns="0" rtlCol="0" anchor="t">
            <a:spAutoFit/>
          </a:bodyPr>
          <a:lstStyle/>
          <a:p>
            <a:r>
              <a:rPr lang="en-GB" sz="3000" b="1" dirty="0">
                <a:solidFill>
                  <a:srgbClr val="FEFEFE"/>
                </a:solidFill>
                <a:latin typeface="Century Gothic" panose="020B0502020202020204" pitchFamily="34" charset="0"/>
              </a:rPr>
              <a:t>H1 – Main Heading</a:t>
            </a:r>
            <a:endParaRPr lang="en-GB" sz="3000" dirty="0">
              <a:solidFill>
                <a:srgbClr val="FEFEFE"/>
              </a:solidFill>
              <a:latin typeface="Century Gothic" panose="020B0502020202020204" pitchFamily="34" charset="0"/>
            </a:endParaRPr>
          </a:p>
          <a:p>
            <a:r>
              <a:rPr lang="en-GB" sz="3000" dirty="0">
                <a:solidFill>
                  <a:srgbClr val="FEFEFE"/>
                </a:solidFill>
                <a:latin typeface="Century Gothic" panose="020B0502020202020204" pitchFamily="34" charset="0"/>
              </a:rPr>
              <a:t>The most important heading on a page (typically used </a:t>
            </a:r>
            <a:r>
              <a:rPr lang="en-GB" sz="3000" b="1" dirty="0">
                <a:solidFill>
                  <a:srgbClr val="FEFEFE"/>
                </a:solidFill>
                <a:latin typeface="Century Gothic" panose="020B0502020202020204" pitchFamily="34" charset="0"/>
              </a:rPr>
              <a:t>once</a:t>
            </a:r>
            <a:r>
              <a:rPr lang="en-GB" sz="3000" dirty="0">
                <a:solidFill>
                  <a:srgbClr val="FEFEFE"/>
                </a:solidFill>
                <a:latin typeface="Century Gothic" panose="020B0502020202020204" pitchFamily="34" charset="0"/>
              </a:rPr>
              <a:t> per page).</a:t>
            </a:r>
          </a:p>
          <a:p>
            <a:r>
              <a:rPr lang="en-GB" sz="3000" dirty="0">
                <a:solidFill>
                  <a:srgbClr val="FEFEFE"/>
                </a:solidFill>
                <a:latin typeface="Century Gothic" panose="020B0502020202020204" pitchFamily="34" charset="0"/>
              </a:rPr>
              <a:t>Clearly states the </a:t>
            </a:r>
            <a:r>
              <a:rPr lang="en-GB" sz="3000" b="1" dirty="0">
                <a:solidFill>
                  <a:srgbClr val="FEFEFE"/>
                </a:solidFill>
                <a:latin typeface="Century Gothic" panose="020B0502020202020204" pitchFamily="34" charset="0"/>
              </a:rPr>
              <a:t>main topic or purpose</a:t>
            </a:r>
            <a:r>
              <a:rPr lang="en-GB" sz="3000" dirty="0">
                <a:solidFill>
                  <a:srgbClr val="FEFEFE"/>
                </a:solidFill>
                <a:latin typeface="Century Gothic" panose="020B0502020202020204" pitchFamily="34" charset="0"/>
              </a:rPr>
              <a:t>.</a:t>
            </a:r>
          </a:p>
          <a:p>
            <a:r>
              <a:rPr lang="en-GB" sz="3000" dirty="0">
                <a:solidFill>
                  <a:srgbClr val="FEFEFE"/>
                </a:solidFill>
                <a:latin typeface="Century Gothic" panose="020B0502020202020204" pitchFamily="34" charset="0"/>
              </a:rPr>
              <a:t>Crucial for </a:t>
            </a:r>
            <a:r>
              <a:rPr lang="en-GB" sz="3000" b="1" dirty="0">
                <a:solidFill>
                  <a:srgbClr val="FEFEFE"/>
                </a:solidFill>
                <a:latin typeface="Century Gothic" panose="020B0502020202020204" pitchFamily="34" charset="0"/>
              </a:rPr>
              <a:t>SEO</a:t>
            </a:r>
            <a:r>
              <a:rPr lang="en-GB" sz="3000" dirty="0">
                <a:solidFill>
                  <a:srgbClr val="FEFEFE"/>
                </a:solidFill>
                <a:latin typeface="Century Gothic" panose="020B0502020202020204" pitchFamily="34" charset="0"/>
              </a:rPr>
              <a:t> and accessibility.</a:t>
            </a:r>
          </a:p>
          <a:p>
            <a:endParaRPr lang="en-GB" sz="3000" dirty="0">
              <a:solidFill>
                <a:srgbClr val="FEFEFE"/>
              </a:solidFill>
              <a:latin typeface="Century Gothic" panose="020B0502020202020204" pitchFamily="34" charset="0"/>
            </a:endParaRPr>
          </a:p>
          <a:p>
            <a:r>
              <a:rPr lang="en-GB" sz="3000" b="1" dirty="0">
                <a:solidFill>
                  <a:srgbClr val="FEFEFE"/>
                </a:solidFill>
                <a:latin typeface="Century Gothic" panose="020B0502020202020204" pitchFamily="34" charset="0"/>
              </a:rPr>
              <a:t>H2 – Subheadings</a:t>
            </a:r>
            <a:endParaRPr lang="en-GB" sz="3000" dirty="0">
              <a:solidFill>
                <a:srgbClr val="FEFEFE"/>
              </a:solidFill>
              <a:latin typeface="Century Gothic" panose="020B0502020202020204" pitchFamily="34" charset="0"/>
            </a:endParaRPr>
          </a:p>
          <a:p>
            <a:r>
              <a:rPr lang="en-GB" sz="3000" dirty="0">
                <a:solidFill>
                  <a:srgbClr val="FEFEFE"/>
                </a:solidFill>
                <a:latin typeface="Century Gothic" panose="020B0502020202020204" pitchFamily="34" charset="0"/>
              </a:rPr>
              <a:t>Used to </a:t>
            </a:r>
            <a:r>
              <a:rPr lang="en-GB" sz="3000" b="1" dirty="0">
                <a:solidFill>
                  <a:srgbClr val="FEFEFE"/>
                </a:solidFill>
                <a:latin typeface="Century Gothic" panose="020B0502020202020204" pitchFamily="34" charset="0"/>
              </a:rPr>
              <a:t>organise content</a:t>
            </a:r>
            <a:r>
              <a:rPr lang="en-GB" sz="3000" dirty="0">
                <a:solidFill>
                  <a:srgbClr val="FEFEFE"/>
                </a:solidFill>
                <a:latin typeface="Century Gothic" panose="020B0502020202020204" pitchFamily="34" charset="0"/>
              </a:rPr>
              <a:t> under the main heading.</a:t>
            </a:r>
          </a:p>
          <a:p>
            <a:r>
              <a:rPr lang="en-GB" sz="3000" dirty="0">
                <a:solidFill>
                  <a:srgbClr val="FEFEFE"/>
                </a:solidFill>
                <a:latin typeface="Century Gothic" panose="020B0502020202020204" pitchFamily="34" charset="0"/>
              </a:rPr>
              <a:t>Helps readers </a:t>
            </a:r>
            <a:r>
              <a:rPr lang="en-GB" sz="3000" b="1" dirty="0">
                <a:solidFill>
                  <a:srgbClr val="FEFEFE"/>
                </a:solidFill>
                <a:latin typeface="Century Gothic" panose="020B0502020202020204" pitchFamily="34" charset="0"/>
              </a:rPr>
              <a:t>scan</a:t>
            </a:r>
            <a:r>
              <a:rPr lang="en-GB" sz="3000" dirty="0">
                <a:solidFill>
                  <a:srgbClr val="FEFEFE"/>
                </a:solidFill>
                <a:latin typeface="Century Gothic" panose="020B0502020202020204" pitchFamily="34" charset="0"/>
              </a:rPr>
              <a:t> and understand sections easily.</a:t>
            </a:r>
          </a:p>
          <a:p>
            <a:r>
              <a:rPr lang="en-GB" sz="3000" dirty="0">
                <a:solidFill>
                  <a:srgbClr val="FEFEFE"/>
                </a:solidFill>
                <a:latin typeface="Century Gothic" panose="020B0502020202020204" pitchFamily="34" charset="0"/>
              </a:rPr>
              <a:t>Can be used </a:t>
            </a:r>
            <a:r>
              <a:rPr lang="en-GB" sz="3000" b="1" dirty="0">
                <a:solidFill>
                  <a:srgbClr val="FEFEFE"/>
                </a:solidFill>
                <a:latin typeface="Century Gothic" panose="020B0502020202020204" pitchFamily="34" charset="0"/>
              </a:rPr>
              <a:t>multiple times</a:t>
            </a:r>
            <a:r>
              <a:rPr lang="en-GB" sz="3000" dirty="0">
                <a:solidFill>
                  <a:srgbClr val="FEFEFE"/>
                </a:solidFill>
                <a:latin typeface="Century Gothic" panose="020B0502020202020204" pitchFamily="34" charset="0"/>
              </a:rPr>
              <a:t> for different sections.</a:t>
            </a:r>
          </a:p>
          <a:p>
            <a:endParaRPr lang="en-GB" sz="3000" dirty="0">
              <a:solidFill>
                <a:srgbClr val="FEFEFE"/>
              </a:solidFill>
              <a:latin typeface="Century Gothic" panose="020B0502020202020204" pitchFamily="34" charset="0"/>
            </a:endParaRPr>
          </a:p>
          <a:p>
            <a:r>
              <a:rPr lang="en-GB" sz="3000" b="1" dirty="0">
                <a:solidFill>
                  <a:srgbClr val="FEFEFE"/>
                </a:solidFill>
                <a:latin typeface="Century Gothic" panose="020B0502020202020204" pitchFamily="34" charset="0"/>
              </a:rPr>
              <a:t>Paragraphs (p)</a:t>
            </a:r>
            <a:endParaRPr lang="en-GB" sz="3000" dirty="0">
              <a:solidFill>
                <a:srgbClr val="FEFEFE"/>
              </a:solidFill>
              <a:latin typeface="Century Gothic" panose="020B0502020202020204" pitchFamily="34" charset="0"/>
            </a:endParaRPr>
          </a:p>
          <a:p>
            <a:r>
              <a:rPr lang="en-GB" sz="3000" dirty="0">
                <a:solidFill>
                  <a:srgbClr val="FEFEFE"/>
                </a:solidFill>
                <a:latin typeface="Century Gothic" panose="020B0502020202020204" pitchFamily="34" charset="0"/>
              </a:rPr>
              <a:t>Contain the </a:t>
            </a:r>
            <a:r>
              <a:rPr lang="en-GB" sz="3000" b="1" dirty="0">
                <a:solidFill>
                  <a:srgbClr val="FEFEFE"/>
                </a:solidFill>
                <a:latin typeface="Century Gothic" panose="020B0502020202020204" pitchFamily="34" charset="0"/>
              </a:rPr>
              <a:t>main text content</a:t>
            </a:r>
            <a:r>
              <a:rPr lang="en-GB" sz="3000" dirty="0">
                <a:solidFill>
                  <a:srgbClr val="FEFEFE"/>
                </a:solidFill>
                <a:latin typeface="Century Gothic" panose="020B0502020202020204" pitchFamily="34" charset="0"/>
              </a:rPr>
              <a:t>.</a:t>
            </a:r>
          </a:p>
          <a:p>
            <a:r>
              <a:rPr lang="en-GB" sz="3000" dirty="0">
                <a:solidFill>
                  <a:srgbClr val="FEFEFE"/>
                </a:solidFill>
                <a:latin typeface="Century Gothic" panose="020B0502020202020204" pitchFamily="34" charset="0"/>
              </a:rPr>
              <a:t>Should be </a:t>
            </a:r>
            <a:r>
              <a:rPr lang="en-GB" sz="3000" b="1" dirty="0">
                <a:solidFill>
                  <a:srgbClr val="FEFEFE"/>
                </a:solidFill>
                <a:latin typeface="Century Gothic" panose="020B0502020202020204" pitchFamily="34" charset="0"/>
              </a:rPr>
              <a:t>concise, readable, and well-spaced</a:t>
            </a:r>
            <a:r>
              <a:rPr lang="en-GB" sz="3000" dirty="0">
                <a:solidFill>
                  <a:srgbClr val="FEFEFE"/>
                </a:solidFill>
                <a:latin typeface="Century Gothic" panose="020B0502020202020204" pitchFamily="34" charset="0"/>
              </a:rPr>
              <a:t>.</a:t>
            </a:r>
          </a:p>
          <a:p>
            <a:r>
              <a:rPr lang="en-GB" sz="3000" dirty="0">
                <a:solidFill>
                  <a:srgbClr val="FEFEFE"/>
                </a:solidFill>
                <a:latin typeface="Century Gothic" panose="020B0502020202020204" pitchFamily="34" charset="0"/>
              </a:rPr>
              <a:t>Avoid long blocks of text, use </a:t>
            </a:r>
            <a:r>
              <a:rPr lang="en-GB" sz="3000" b="1" dirty="0">
                <a:solidFill>
                  <a:srgbClr val="FEFEFE"/>
                </a:solidFill>
                <a:latin typeface="Century Gothic" panose="020B0502020202020204" pitchFamily="34" charset="0"/>
              </a:rPr>
              <a:t>line breaks</a:t>
            </a:r>
            <a:r>
              <a:rPr lang="en-GB" sz="3000" dirty="0">
                <a:solidFill>
                  <a:srgbClr val="FEFEFE"/>
                </a:solidFill>
                <a:latin typeface="Century Gothic" panose="020B0502020202020204" pitchFamily="34" charset="0"/>
              </a:rPr>
              <a:t> and </a:t>
            </a:r>
            <a:r>
              <a:rPr lang="en-GB" sz="3000" b="1" dirty="0">
                <a:solidFill>
                  <a:srgbClr val="FEFEFE"/>
                </a:solidFill>
                <a:latin typeface="Century Gothic" panose="020B0502020202020204" pitchFamily="34" charset="0"/>
              </a:rPr>
              <a:t>white space</a:t>
            </a:r>
            <a:r>
              <a:rPr lang="en-GB" sz="3000" dirty="0">
                <a:solidFill>
                  <a:srgbClr val="FEFEFE"/>
                </a:solidFill>
                <a:latin typeface="Century Gothic" panose="020B0502020202020204" pitchFamily="34" charset="0"/>
              </a:rPr>
              <a:t> to improve readability.</a:t>
            </a:r>
          </a:p>
        </p:txBody>
      </p:sp>
      <p:grpSp>
        <p:nvGrpSpPr>
          <p:cNvPr id="4" name="Group 3">
            <a:extLst>
              <a:ext uri="{FF2B5EF4-FFF2-40B4-BE49-F238E27FC236}">
                <a16:creationId xmlns:a16="http://schemas.microsoft.com/office/drawing/2014/main" id="{FB870C7A-40EB-AE31-3F31-94EBAC95A2F9}"/>
              </a:ext>
            </a:extLst>
          </p:cNvPr>
          <p:cNvGrpSpPr/>
          <p:nvPr/>
        </p:nvGrpSpPr>
        <p:grpSpPr>
          <a:xfrm>
            <a:off x="14328576" y="0"/>
            <a:ext cx="4305300" cy="1066800"/>
            <a:chOff x="0" y="8916555"/>
            <a:chExt cx="4305300" cy="1066800"/>
          </a:xfrm>
        </p:grpSpPr>
        <p:sp>
          <p:nvSpPr>
            <p:cNvPr id="5" name="Arrow: Pentagon 4">
              <a:extLst>
                <a:ext uri="{FF2B5EF4-FFF2-40B4-BE49-F238E27FC236}">
                  <a16:creationId xmlns:a16="http://schemas.microsoft.com/office/drawing/2014/main" id="{F249E19A-60DF-D866-BC20-B11DAAA18363}"/>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D71BDB1C-982D-3081-88FD-411C0EBF3895}"/>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a:p>
          </p:txBody>
        </p:sp>
      </p:grpSp>
      <p:sp>
        <p:nvSpPr>
          <p:cNvPr id="7" name="TextBox 6">
            <a:extLst>
              <a:ext uri="{FF2B5EF4-FFF2-40B4-BE49-F238E27FC236}">
                <a16:creationId xmlns:a16="http://schemas.microsoft.com/office/drawing/2014/main" id="{DB743F30-D748-D373-A217-C27DFCB3E54B}"/>
              </a:ext>
            </a:extLst>
          </p:cNvPr>
          <p:cNvSpPr txBox="1"/>
          <p:nvPr/>
        </p:nvSpPr>
        <p:spPr>
          <a:xfrm>
            <a:off x="1439144" y="275889"/>
            <a:ext cx="11395267" cy="2554545"/>
          </a:xfrm>
          <a:prstGeom prst="rect">
            <a:avLst/>
          </a:prstGeom>
          <a:noFill/>
        </p:spPr>
        <p:txBody>
          <a:bodyPr wrap="square" rtlCol="0">
            <a:spAutoFit/>
          </a:bodyPr>
          <a:lstStyle/>
          <a:p>
            <a:r>
              <a:rPr lang="en-GB" sz="8000" b="1" dirty="0">
                <a:solidFill>
                  <a:srgbClr val="36ACF5"/>
                </a:solidFill>
                <a:latin typeface="Century Gothic" panose="020B0502020202020204" pitchFamily="34" charset="0"/>
                <a:ea typeface="Century Gothic Paneuropean"/>
                <a:cs typeface="Century Gothic Paneuropean"/>
                <a:sym typeface="Century Gothic Paneuropean"/>
              </a:rPr>
              <a:t>Structuring Text with H1, H2 &amp; Paragraphs</a:t>
            </a:r>
            <a:endParaRPr lang="en-GB" sz="8000" b="1" dirty="0">
              <a:solidFill>
                <a:schemeClr val="bg1"/>
              </a:solidFill>
            </a:endParaRPr>
          </a:p>
        </p:txBody>
      </p:sp>
    </p:spTree>
    <p:extLst>
      <p:ext uri="{BB962C8B-B14F-4D97-AF65-F5344CB8AC3E}">
        <p14:creationId xmlns:p14="http://schemas.microsoft.com/office/powerpoint/2010/main" val="3165410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14850AEB-96D6-ECAB-7A2E-3D8CCBC75BE3}"/>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
            <a:extLst>
              <a:ext uri="{FF2B5EF4-FFF2-40B4-BE49-F238E27FC236}">
                <a16:creationId xmlns:a16="http://schemas.microsoft.com/office/drawing/2014/main" id="{35519AA2-47BB-08DF-FA2C-C488E37467CE}"/>
              </a:ext>
            </a:extLst>
          </p:cNvPr>
          <p:cNvSpPr txBox="1"/>
          <p:nvPr/>
        </p:nvSpPr>
        <p:spPr>
          <a:xfrm>
            <a:off x="5159654" y="3935866"/>
            <a:ext cx="7968692" cy="2462213"/>
          </a:xfrm>
          <a:prstGeom prst="rect">
            <a:avLst/>
          </a:prstGeom>
        </p:spPr>
        <p:txBody>
          <a:bodyPr wrap="square" lIns="0" tIns="0" rIns="0" bIns="0" rtlCol="0" anchor="t">
            <a:spAutoFit/>
          </a:bodyPr>
          <a:lstStyle/>
          <a:p>
            <a:pPr marL="0" lvl="0" indent="0" algn="ctr">
              <a:lnSpc>
                <a:spcPts val="9600"/>
              </a:lnSpc>
            </a:pPr>
            <a:r>
              <a:rPr lang="en-US" sz="11000" b="1" u="none" dirty="0">
                <a:solidFill>
                  <a:schemeClr val="bg1"/>
                </a:solidFill>
                <a:latin typeface="Century Gothic" panose="020B0502020202020204" pitchFamily="34" charset="0"/>
                <a:ea typeface="Century Gothic Paneuropean"/>
                <a:cs typeface="Century Gothic Paneuropean"/>
                <a:sym typeface="Century Gothic Paneuropean"/>
              </a:rPr>
              <a:t>VISUAL HIERARCHY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CCF2EF6C-0AEF-1C24-E686-9E2BB1E84397}"/>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3C18E999-3C24-488B-E579-E3F58F4D9BFC}"/>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16A3C7-2D8F-2395-CCF3-157D50B37333}"/>
              </a:ext>
            </a:extLst>
          </p:cNvPr>
          <p:cNvPicPr>
            <a:picLocks noChangeAspect="1"/>
          </p:cNvPicPr>
          <p:nvPr/>
        </p:nvPicPr>
        <p:blipFill>
          <a:blip r:embed="rId3"/>
          <a:stretch>
            <a:fillRect/>
          </a:stretch>
        </p:blipFill>
        <p:spPr>
          <a:xfrm>
            <a:off x="-1499987" y="-113084"/>
            <a:ext cx="21058994" cy="10400084"/>
          </a:xfrm>
          <a:prstGeom prst="rect">
            <a:avLst/>
          </a:prstGeom>
        </p:spPr>
      </p:pic>
    </p:spTree>
    <p:extLst>
      <p:ext uri="{BB962C8B-B14F-4D97-AF65-F5344CB8AC3E}">
        <p14:creationId xmlns:p14="http://schemas.microsoft.com/office/powerpoint/2010/main" val="51083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49E04516-BC2E-402D-CA77-CF78D05920C7}"/>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A0AC1C00-ED00-F443-02E8-F46DF5197DB6}"/>
              </a:ext>
            </a:extLst>
          </p:cNvPr>
          <p:cNvSpPr txBox="1"/>
          <p:nvPr/>
        </p:nvSpPr>
        <p:spPr>
          <a:xfrm>
            <a:off x="7657348" y="485167"/>
            <a:ext cx="7008392" cy="1107804"/>
          </a:xfrm>
          <a:prstGeom prst="rect">
            <a:avLst/>
          </a:prstGeom>
        </p:spPr>
        <p:txBody>
          <a:bodyPr wrap="square" lIns="0" tIns="0" rIns="0" bIns="0" rtlCol="0" anchor="t">
            <a:spAutoFit/>
          </a:bodyPr>
          <a:lstStyle/>
          <a:p>
            <a:pPr marL="0" lvl="0" indent="0">
              <a:lnSpc>
                <a:spcPts val="9600"/>
              </a:lnSpc>
            </a:pPr>
            <a:r>
              <a:rPr lang="en-US" sz="6600" b="1" u="none" dirty="0">
                <a:solidFill>
                  <a:schemeClr val="bg1"/>
                </a:solidFill>
                <a:latin typeface="Century Gothic" panose="020B0502020202020204" pitchFamily="34" charset="0"/>
                <a:ea typeface="Century Gothic Paneuropean"/>
                <a:cs typeface="Century Gothic Paneuropean"/>
                <a:sym typeface="Century Gothic Paneuropean"/>
              </a:rPr>
              <a:t>Layout</a:t>
            </a:r>
          </a:p>
        </p:txBody>
      </p:sp>
      <p:grpSp>
        <p:nvGrpSpPr>
          <p:cNvPr id="13" name="Group 2">
            <a:extLst>
              <a:ext uri="{FF2B5EF4-FFF2-40B4-BE49-F238E27FC236}">
                <a16:creationId xmlns:a16="http://schemas.microsoft.com/office/drawing/2014/main" id="{31366537-7F1E-BEB7-F31F-EFED71565EFC}"/>
              </a:ext>
            </a:extLst>
          </p:cNvPr>
          <p:cNvGrpSpPr>
            <a:grpSpLocks noChangeAspect="1"/>
          </p:cNvGrpSpPr>
          <p:nvPr/>
        </p:nvGrpSpPr>
        <p:grpSpPr>
          <a:xfrm>
            <a:off x="7638014" y="3009856"/>
            <a:ext cx="1147756" cy="1147756"/>
            <a:chOff x="0" y="0"/>
            <a:chExt cx="6355080" cy="6355080"/>
          </a:xfrm>
          <a:solidFill>
            <a:srgbClr val="36ACF5"/>
          </a:solidFill>
        </p:grpSpPr>
        <p:sp>
          <p:nvSpPr>
            <p:cNvPr id="14" name="Freeform 3">
              <a:extLst>
                <a:ext uri="{FF2B5EF4-FFF2-40B4-BE49-F238E27FC236}">
                  <a16:creationId xmlns:a16="http://schemas.microsoft.com/office/drawing/2014/main" id="{504D42F5-46F9-FED3-6AA2-44917B29577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solidFill>
                  <a:srgbClr val="36ACF5"/>
                </a:solidFill>
              </a:endParaRPr>
            </a:p>
          </p:txBody>
        </p:sp>
      </p:grpSp>
      <p:sp>
        <p:nvSpPr>
          <p:cNvPr id="19" name="Arrow: Pentagon 18">
            <a:extLst>
              <a:ext uri="{FF2B5EF4-FFF2-40B4-BE49-F238E27FC236}">
                <a16:creationId xmlns:a16="http://schemas.microsoft.com/office/drawing/2014/main" id="{375F04E2-6FFF-4A8F-7593-743062A0B558}"/>
              </a:ext>
            </a:extLst>
          </p:cNvPr>
          <p:cNvSpPr/>
          <p:nvPr/>
        </p:nvSpPr>
        <p:spPr>
          <a:xfrm>
            <a:off x="14305638" y="923751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Freeform 2">
            <a:extLst>
              <a:ext uri="{FF2B5EF4-FFF2-40B4-BE49-F238E27FC236}">
                <a16:creationId xmlns:a16="http://schemas.microsoft.com/office/drawing/2014/main" id="{8FF62CA9-32BD-4A76-06E4-010B3C342720}"/>
              </a:ext>
            </a:extLst>
          </p:cNvPr>
          <p:cNvSpPr/>
          <p:nvPr/>
        </p:nvSpPr>
        <p:spPr>
          <a:xfrm>
            <a:off x="14429919" y="936151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a:p>
        </p:txBody>
      </p:sp>
      <p:sp>
        <p:nvSpPr>
          <p:cNvPr id="21" name="TextBox 6">
            <a:extLst>
              <a:ext uri="{FF2B5EF4-FFF2-40B4-BE49-F238E27FC236}">
                <a16:creationId xmlns:a16="http://schemas.microsoft.com/office/drawing/2014/main" id="{BA5CCF03-E5A6-F258-619A-0AB290752DA2}"/>
              </a:ext>
            </a:extLst>
          </p:cNvPr>
          <p:cNvSpPr txBox="1"/>
          <p:nvPr/>
        </p:nvSpPr>
        <p:spPr>
          <a:xfrm>
            <a:off x="9254916" y="3378089"/>
            <a:ext cx="7478049" cy="430887"/>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Organise your site into clear sections</a:t>
            </a:r>
            <a:endParaRPr lang="en-US" sz="2800" dirty="0">
              <a:solidFill>
                <a:schemeClr val="bg1"/>
              </a:solidFill>
              <a:latin typeface="Century Gothic" panose="020B0502020202020204" pitchFamily="34" charset="0"/>
            </a:endParaRPr>
          </a:p>
        </p:txBody>
      </p:sp>
      <p:grpSp>
        <p:nvGrpSpPr>
          <p:cNvPr id="25" name="Group 2">
            <a:extLst>
              <a:ext uri="{FF2B5EF4-FFF2-40B4-BE49-F238E27FC236}">
                <a16:creationId xmlns:a16="http://schemas.microsoft.com/office/drawing/2014/main" id="{7637250E-27FD-19E4-FB1F-708124E3201D}"/>
              </a:ext>
            </a:extLst>
          </p:cNvPr>
          <p:cNvGrpSpPr>
            <a:grpSpLocks noChangeAspect="1"/>
          </p:cNvGrpSpPr>
          <p:nvPr/>
        </p:nvGrpSpPr>
        <p:grpSpPr>
          <a:xfrm>
            <a:off x="7638014" y="4534823"/>
            <a:ext cx="1147756" cy="1147756"/>
            <a:chOff x="0" y="0"/>
            <a:chExt cx="6355080" cy="6355080"/>
          </a:xfrm>
          <a:solidFill>
            <a:srgbClr val="36ACF5"/>
          </a:solidFill>
        </p:grpSpPr>
        <p:sp>
          <p:nvSpPr>
            <p:cNvPr id="26" name="Freeform 3">
              <a:extLst>
                <a:ext uri="{FF2B5EF4-FFF2-40B4-BE49-F238E27FC236}">
                  <a16:creationId xmlns:a16="http://schemas.microsoft.com/office/drawing/2014/main" id="{42D536EC-FBCB-B918-C1BC-8CAF0991D222}"/>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solidFill>
                  <a:srgbClr val="36ACF5"/>
                </a:solidFill>
              </a:endParaRPr>
            </a:p>
          </p:txBody>
        </p:sp>
      </p:grpSp>
      <p:sp>
        <p:nvSpPr>
          <p:cNvPr id="28" name="TextBox 6">
            <a:extLst>
              <a:ext uri="{FF2B5EF4-FFF2-40B4-BE49-F238E27FC236}">
                <a16:creationId xmlns:a16="http://schemas.microsoft.com/office/drawing/2014/main" id="{04173CA3-A0EC-F943-7C26-2850D7C6A330}"/>
              </a:ext>
            </a:extLst>
          </p:cNvPr>
          <p:cNvSpPr txBox="1"/>
          <p:nvPr/>
        </p:nvSpPr>
        <p:spPr>
          <a:xfrm>
            <a:off x="9254916" y="4892606"/>
            <a:ext cx="7478049" cy="430887"/>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Avoid overcomplicated page designs</a:t>
            </a:r>
            <a:endParaRPr lang="en-US" sz="2800" dirty="0">
              <a:solidFill>
                <a:schemeClr val="bg1"/>
              </a:solidFill>
              <a:latin typeface="Century Gothic" panose="020B0502020202020204" pitchFamily="34" charset="0"/>
            </a:endParaRPr>
          </a:p>
        </p:txBody>
      </p:sp>
      <p:grpSp>
        <p:nvGrpSpPr>
          <p:cNvPr id="29" name="Group 2">
            <a:extLst>
              <a:ext uri="{FF2B5EF4-FFF2-40B4-BE49-F238E27FC236}">
                <a16:creationId xmlns:a16="http://schemas.microsoft.com/office/drawing/2014/main" id="{C49E5AB1-5A8E-732C-E15D-A9B207260EF8}"/>
              </a:ext>
            </a:extLst>
          </p:cNvPr>
          <p:cNvGrpSpPr>
            <a:grpSpLocks noChangeAspect="1"/>
          </p:cNvGrpSpPr>
          <p:nvPr/>
        </p:nvGrpSpPr>
        <p:grpSpPr>
          <a:xfrm>
            <a:off x="7638014" y="6075600"/>
            <a:ext cx="1147756" cy="1147756"/>
            <a:chOff x="0" y="0"/>
            <a:chExt cx="6355080" cy="6355080"/>
          </a:xfrm>
          <a:solidFill>
            <a:srgbClr val="36ACF5"/>
          </a:solidFill>
        </p:grpSpPr>
        <p:sp>
          <p:nvSpPr>
            <p:cNvPr id="30" name="Freeform 3">
              <a:extLst>
                <a:ext uri="{FF2B5EF4-FFF2-40B4-BE49-F238E27FC236}">
                  <a16:creationId xmlns:a16="http://schemas.microsoft.com/office/drawing/2014/main" id="{D879561C-B8D6-31CB-756B-65F4A32FC6C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solidFill>
                  <a:srgbClr val="36ACF5"/>
                </a:solidFill>
              </a:endParaRPr>
            </a:p>
          </p:txBody>
        </p:sp>
      </p:grpSp>
      <p:sp>
        <p:nvSpPr>
          <p:cNvPr id="32" name="TextBox 6">
            <a:extLst>
              <a:ext uri="{FF2B5EF4-FFF2-40B4-BE49-F238E27FC236}">
                <a16:creationId xmlns:a16="http://schemas.microsoft.com/office/drawing/2014/main" id="{5F1A6B76-D8FA-F45C-48E8-AF076D225FDC}"/>
              </a:ext>
            </a:extLst>
          </p:cNvPr>
          <p:cNvSpPr txBox="1"/>
          <p:nvPr/>
        </p:nvSpPr>
        <p:spPr>
          <a:xfrm>
            <a:off x="9254916" y="6466720"/>
            <a:ext cx="7478049" cy="430887"/>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Guide visitors towards key actions</a:t>
            </a:r>
            <a:endParaRPr lang="en-US" sz="2800" dirty="0">
              <a:solidFill>
                <a:schemeClr val="bg1"/>
              </a:solidFill>
              <a:latin typeface="Century Gothic" panose="020B0502020202020204" pitchFamily="34" charset="0"/>
            </a:endParaRPr>
          </a:p>
        </p:txBody>
      </p:sp>
      <p:pic>
        <p:nvPicPr>
          <p:cNvPr id="9" name="Graphic 8" descr="Compass with solid fill">
            <a:extLst>
              <a:ext uri="{FF2B5EF4-FFF2-40B4-BE49-F238E27FC236}">
                <a16:creationId xmlns:a16="http://schemas.microsoft.com/office/drawing/2014/main" id="{68B8B2D6-C184-CACA-6580-6276A85A3F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4691" y="3131347"/>
            <a:ext cx="914400" cy="914400"/>
          </a:xfrm>
          <a:prstGeom prst="rect">
            <a:avLst/>
          </a:prstGeom>
        </p:spPr>
      </p:pic>
      <p:pic>
        <p:nvPicPr>
          <p:cNvPr id="16" name="Graphic 15" descr="Paper with solid fill">
            <a:extLst>
              <a:ext uri="{FF2B5EF4-FFF2-40B4-BE49-F238E27FC236}">
                <a16:creationId xmlns:a16="http://schemas.microsoft.com/office/drawing/2014/main" id="{F6EA46E9-B12F-25EA-236A-AD0F6A2EE3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5203" y="4727049"/>
            <a:ext cx="762000" cy="762000"/>
          </a:xfrm>
          <a:prstGeom prst="rect">
            <a:avLst/>
          </a:prstGeom>
        </p:spPr>
      </p:pic>
      <p:sp>
        <p:nvSpPr>
          <p:cNvPr id="51" name="TextBox 6">
            <a:extLst>
              <a:ext uri="{FF2B5EF4-FFF2-40B4-BE49-F238E27FC236}">
                <a16:creationId xmlns:a16="http://schemas.microsoft.com/office/drawing/2014/main" id="{409DA561-C2BD-EE44-C029-F9C5AD05ADE5}"/>
              </a:ext>
            </a:extLst>
          </p:cNvPr>
          <p:cNvSpPr txBox="1"/>
          <p:nvPr/>
        </p:nvSpPr>
        <p:spPr>
          <a:xfrm>
            <a:off x="7657348" y="1640840"/>
            <a:ext cx="7478049" cy="677108"/>
          </a:xfrm>
          <a:prstGeom prst="rect">
            <a:avLst/>
          </a:prstGeom>
        </p:spPr>
        <p:txBody>
          <a:bodyPr wrap="square" lIns="0" tIns="0" rIns="0" bIns="0" rtlCol="0" anchor="t">
            <a:spAutoFit/>
          </a:bodyPr>
          <a:lstStyle/>
          <a:p>
            <a:pPr lvl="0"/>
            <a:r>
              <a:rPr lang="en-GB" sz="4400" b="1" dirty="0">
                <a:solidFill>
                  <a:srgbClr val="36ACF5"/>
                </a:solidFill>
                <a:latin typeface="Century Gothic" panose="020B0502020202020204" pitchFamily="34" charset="0"/>
              </a:rPr>
              <a:t>Easy to follow layout</a:t>
            </a:r>
            <a:endParaRPr lang="en-US" sz="4400" b="1" dirty="0">
              <a:solidFill>
                <a:schemeClr val="bg1"/>
              </a:solidFill>
              <a:latin typeface="Century Gothic" panose="020B0502020202020204" pitchFamily="34" charset="0"/>
            </a:endParaRPr>
          </a:p>
        </p:txBody>
      </p:sp>
      <p:sp>
        <p:nvSpPr>
          <p:cNvPr id="2" name="TextBox 6">
            <a:extLst>
              <a:ext uri="{FF2B5EF4-FFF2-40B4-BE49-F238E27FC236}">
                <a16:creationId xmlns:a16="http://schemas.microsoft.com/office/drawing/2014/main" id="{1E553AA3-22C9-57CE-3988-AD432B369E6C}"/>
              </a:ext>
            </a:extLst>
          </p:cNvPr>
          <p:cNvSpPr txBox="1"/>
          <p:nvPr/>
        </p:nvSpPr>
        <p:spPr>
          <a:xfrm>
            <a:off x="9254916" y="7696926"/>
            <a:ext cx="7478049" cy="861774"/>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Place menus at the top or side where visitors would usually expect them</a:t>
            </a:r>
            <a:endParaRPr lang="en-US" sz="2800" dirty="0">
              <a:solidFill>
                <a:schemeClr val="bg1"/>
              </a:solidFill>
              <a:latin typeface="Century Gothic" panose="020B0502020202020204" pitchFamily="34" charset="0"/>
            </a:endParaRPr>
          </a:p>
        </p:txBody>
      </p:sp>
      <p:grpSp>
        <p:nvGrpSpPr>
          <p:cNvPr id="3" name="Group 2">
            <a:extLst>
              <a:ext uri="{FF2B5EF4-FFF2-40B4-BE49-F238E27FC236}">
                <a16:creationId xmlns:a16="http://schemas.microsoft.com/office/drawing/2014/main" id="{CA73F4EA-E202-BF23-E309-91EA820A180D}"/>
              </a:ext>
            </a:extLst>
          </p:cNvPr>
          <p:cNvGrpSpPr>
            <a:grpSpLocks noChangeAspect="1"/>
          </p:cNvGrpSpPr>
          <p:nvPr/>
        </p:nvGrpSpPr>
        <p:grpSpPr>
          <a:xfrm>
            <a:off x="7659170" y="7553176"/>
            <a:ext cx="1147756" cy="1147756"/>
            <a:chOff x="0" y="0"/>
            <a:chExt cx="6355080" cy="6355080"/>
          </a:xfrm>
          <a:solidFill>
            <a:srgbClr val="36ACF5"/>
          </a:solidFill>
        </p:grpSpPr>
        <p:sp>
          <p:nvSpPr>
            <p:cNvPr id="5" name="Freeform 3">
              <a:extLst>
                <a:ext uri="{FF2B5EF4-FFF2-40B4-BE49-F238E27FC236}">
                  <a16:creationId xmlns:a16="http://schemas.microsoft.com/office/drawing/2014/main" id="{86B8DB20-EF67-FA7C-0182-92C956BE1709}"/>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solidFill>
                  <a:srgbClr val="36ACF5"/>
                </a:solidFill>
              </a:endParaRPr>
            </a:p>
          </p:txBody>
        </p:sp>
      </p:grpSp>
      <p:pic>
        <p:nvPicPr>
          <p:cNvPr id="7" name="Graphic 6" descr="Hamburger Menu Icon with solid fill">
            <a:extLst>
              <a:ext uri="{FF2B5EF4-FFF2-40B4-BE49-F238E27FC236}">
                <a16:creationId xmlns:a16="http://schemas.microsoft.com/office/drawing/2014/main" id="{ABF46254-012E-3893-AB3D-FF046FBAAD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5848" y="7663780"/>
            <a:ext cx="914400" cy="914400"/>
          </a:xfrm>
          <a:prstGeom prst="rect">
            <a:avLst/>
          </a:prstGeom>
        </p:spPr>
      </p:pic>
      <p:pic>
        <p:nvPicPr>
          <p:cNvPr id="10" name="Graphic 9" descr="Cursor with solid fill">
            <a:extLst>
              <a:ext uri="{FF2B5EF4-FFF2-40B4-BE49-F238E27FC236}">
                <a16:creationId xmlns:a16="http://schemas.microsoft.com/office/drawing/2014/main" id="{42B6F19C-E814-7C0C-1CC7-FEE3FA28BF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43316" y="6192278"/>
            <a:ext cx="914400" cy="914400"/>
          </a:xfrm>
          <a:prstGeom prst="rect">
            <a:avLst/>
          </a:prstGeom>
        </p:spPr>
      </p:pic>
      <p:pic>
        <p:nvPicPr>
          <p:cNvPr id="6148" name="Picture 4" descr="Website Layout in 2025 | Portfolio web design, Webpage design layout ...">
            <a:extLst>
              <a:ext uri="{FF2B5EF4-FFF2-40B4-BE49-F238E27FC236}">
                <a16:creationId xmlns:a16="http://schemas.microsoft.com/office/drawing/2014/main" id="{5438E2C3-67D3-3131-9DF2-9A42DD43E9B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35575"/>
          <a:stretch>
            <a:fillRect/>
          </a:stretch>
        </p:blipFill>
        <p:spPr bwMode="auto">
          <a:xfrm>
            <a:off x="1" y="0"/>
            <a:ext cx="5975648"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515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60B2C1B-287C-4B73-BB6E-09AC029D8BC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E8FB03A-0965-E719-FC88-095D4E4D5837}"/>
              </a:ext>
            </a:extLst>
          </p:cNvPr>
          <p:cNvSpPr txBox="1"/>
          <p:nvPr/>
        </p:nvSpPr>
        <p:spPr>
          <a:xfrm>
            <a:off x="7827457" y="744720"/>
            <a:ext cx="7008392" cy="1107804"/>
          </a:xfrm>
          <a:prstGeom prst="rect">
            <a:avLst/>
          </a:prstGeom>
        </p:spPr>
        <p:txBody>
          <a:bodyPr wrap="square" lIns="0" tIns="0" rIns="0" bIns="0" rtlCol="0" anchor="t">
            <a:spAutoFit/>
          </a:bodyPr>
          <a:lstStyle/>
          <a:p>
            <a:pPr marL="0" lvl="0" indent="0">
              <a:lnSpc>
                <a:spcPts val="9600"/>
              </a:lnSpc>
            </a:pPr>
            <a:r>
              <a:rPr lang="en-US" sz="6600" b="1" u="none" dirty="0">
                <a:solidFill>
                  <a:schemeClr val="bg1"/>
                </a:solidFill>
                <a:latin typeface="Century Gothic" panose="020B0502020202020204" pitchFamily="34" charset="0"/>
                <a:ea typeface="Century Gothic Paneuropean"/>
                <a:cs typeface="Century Gothic Paneuropean"/>
                <a:sym typeface="Century Gothic Paneuropean"/>
              </a:rPr>
              <a:t>Navigation</a:t>
            </a:r>
          </a:p>
        </p:txBody>
      </p:sp>
      <p:grpSp>
        <p:nvGrpSpPr>
          <p:cNvPr id="13" name="Group 2">
            <a:extLst>
              <a:ext uri="{FF2B5EF4-FFF2-40B4-BE49-F238E27FC236}">
                <a16:creationId xmlns:a16="http://schemas.microsoft.com/office/drawing/2014/main" id="{E4049394-C220-8B41-B5FC-360405E1214A}"/>
              </a:ext>
            </a:extLst>
          </p:cNvPr>
          <p:cNvGrpSpPr>
            <a:grpSpLocks noChangeAspect="1"/>
          </p:cNvGrpSpPr>
          <p:nvPr/>
        </p:nvGrpSpPr>
        <p:grpSpPr>
          <a:xfrm>
            <a:off x="7808123" y="3269409"/>
            <a:ext cx="1147756" cy="1147756"/>
            <a:chOff x="0" y="0"/>
            <a:chExt cx="6355080" cy="6355080"/>
          </a:xfrm>
          <a:solidFill>
            <a:srgbClr val="36ACF5"/>
          </a:solidFill>
        </p:grpSpPr>
        <p:sp>
          <p:nvSpPr>
            <p:cNvPr id="14" name="Freeform 3">
              <a:extLst>
                <a:ext uri="{FF2B5EF4-FFF2-40B4-BE49-F238E27FC236}">
                  <a16:creationId xmlns:a16="http://schemas.microsoft.com/office/drawing/2014/main" id="{4BAA651D-55E2-8362-5789-AEAFC58F4C20}"/>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solidFill>
                  <a:srgbClr val="36ACF5"/>
                </a:solidFill>
              </a:endParaRPr>
            </a:p>
          </p:txBody>
        </p:sp>
      </p:grpSp>
      <p:sp>
        <p:nvSpPr>
          <p:cNvPr id="19" name="Arrow: Pentagon 18">
            <a:extLst>
              <a:ext uri="{FF2B5EF4-FFF2-40B4-BE49-F238E27FC236}">
                <a16:creationId xmlns:a16="http://schemas.microsoft.com/office/drawing/2014/main" id="{DDCB5F85-E895-4231-126C-A4ED14715B63}"/>
              </a:ext>
            </a:extLst>
          </p:cNvPr>
          <p:cNvSpPr/>
          <p:nvPr/>
        </p:nvSpPr>
        <p:spPr>
          <a:xfrm>
            <a:off x="14305638" y="923751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Freeform 2">
            <a:extLst>
              <a:ext uri="{FF2B5EF4-FFF2-40B4-BE49-F238E27FC236}">
                <a16:creationId xmlns:a16="http://schemas.microsoft.com/office/drawing/2014/main" id="{F61117BC-0164-A74B-0802-873C88F66ED6}"/>
              </a:ext>
            </a:extLst>
          </p:cNvPr>
          <p:cNvSpPr/>
          <p:nvPr/>
        </p:nvSpPr>
        <p:spPr>
          <a:xfrm>
            <a:off x="14429919" y="936151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a:p>
        </p:txBody>
      </p:sp>
      <p:sp>
        <p:nvSpPr>
          <p:cNvPr id="21" name="TextBox 6">
            <a:extLst>
              <a:ext uri="{FF2B5EF4-FFF2-40B4-BE49-F238E27FC236}">
                <a16:creationId xmlns:a16="http://schemas.microsoft.com/office/drawing/2014/main" id="{0B40EB51-4229-FD2C-3054-9DC3F5883731}"/>
              </a:ext>
            </a:extLst>
          </p:cNvPr>
          <p:cNvSpPr txBox="1"/>
          <p:nvPr/>
        </p:nvSpPr>
        <p:spPr>
          <a:xfrm>
            <a:off x="9425025" y="3627843"/>
            <a:ext cx="7478049" cy="430887"/>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Keep menus short and easy to understand</a:t>
            </a:r>
            <a:endParaRPr lang="en-US" sz="2800" dirty="0">
              <a:solidFill>
                <a:schemeClr val="bg1"/>
              </a:solidFill>
              <a:latin typeface="Century Gothic" panose="020B0502020202020204" pitchFamily="34" charset="0"/>
            </a:endParaRPr>
          </a:p>
        </p:txBody>
      </p:sp>
      <p:grpSp>
        <p:nvGrpSpPr>
          <p:cNvPr id="25" name="Group 2">
            <a:extLst>
              <a:ext uri="{FF2B5EF4-FFF2-40B4-BE49-F238E27FC236}">
                <a16:creationId xmlns:a16="http://schemas.microsoft.com/office/drawing/2014/main" id="{E608CB28-259E-D2FD-9818-F3C3A7DBC62A}"/>
              </a:ext>
            </a:extLst>
          </p:cNvPr>
          <p:cNvGrpSpPr>
            <a:grpSpLocks noChangeAspect="1"/>
          </p:cNvGrpSpPr>
          <p:nvPr/>
        </p:nvGrpSpPr>
        <p:grpSpPr>
          <a:xfrm>
            <a:off x="7808123" y="4794376"/>
            <a:ext cx="1147756" cy="1147756"/>
            <a:chOff x="0" y="0"/>
            <a:chExt cx="6355080" cy="6355080"/>
          </a:xfrm>
          <a:solidFill>
            <a:srgbClr val="36ACF5"/>
          </a:solidFill>
        </p:grpSpPr>
        <p:sp>
          <p:nvSpPr>
            <p:cNvPr id="26" name="Freeform 3">
              <a:extLst>
                <a:ext uri="{FF2B5EF4-FFF2-40B4-BE49-F238E27FC236}">
                  <a16:creationId xmlns:a16="http://schemas.microsoft.com/office/drawing/2014/main" id="{B3409737-7AE5-6A6A-B224-73A68C4D2557}"/>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solidFill>
                  <a:srgbClr val="36ACF5"/>
                </a:solidFill>
              </a:endParaRPr>
            </a:p>
          </p:txBody>
        </p:sp>
      </p:grpSp>
      <p:sp>
        <p:nvSpPr>
          <p:cNvPr id="28" name="TextBox 6">
            <a:extLst>
              <a:ext uri="{FF2B5EF4-FFF2-40B4-BE49-F238E27FC236}">
                <a16:creationId xmlns:a16="http://schemas.microsoft.com/office/drawing/2014/main" id="{8A28E7CB-724A-7090-C3B7-755AA7D1A8FD}"/>
              </a:ext>
            </a:extLst>
          </p:cNvPr>
          <p:cNvSpPr txBox="1"/>
          <p:nvPr/>
        </p:nvSpPr>
        <p:spPr>
          <a:xfrm>
            <a:off x="9425025" y="5162119"/>
            <a:ext cx="7478049" cy="430887"/>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Use clear page titles and labels</a:t>
            </a:r>
            <a:endParaRPr lang="en-US" sz="2800" dirty="0">
              <a:solidFill>
                <a:schemeClr val="bg1"/>
              </a:solidFill>
              <a:latin typeface="Century Gothic" panose="020B0502020202020204" pitchFamily="34" charset="0"/>
            </a:endParaRPr>
          </a:p>
        </p:txBody>
      </p:sp>
      <p:grpSp>
        <p:nvGrpSpPr>
          <p:cNvPr id="29" name="Group 2">
            <a:extLst>
              <a:ext uri="{FF2B5EF4-FFF2-40B4-BE49-F238E27FC236}">
                <a16:creationId xmlns:a16="http://schemas.microsoft.com/office/drawing/2014/main" id="{D1AFAD9C-FF86-34FE-7195-C43323584816}"/>
              </a:ext>
            </a:extLst>
          </p:cNvPr>
          <p:cNvGrpSpPr>
            <a:grpSpLocks noChangeAspect="1"/>
          </p:cNvGrpSpPr>
          <p:nvPr/>
        </p:nvGrpSpPr>
        <p:grpSpPr>
          <a:xfrm>
            <a:off x="7808123" y="6335153"/>
            <a:ext cx="1147756" cy="1147756"/>
            <a:chOff x="0" y="0"/>
            <a:chExt cx="6355080" cy="6355080"/>
          </a:xfrm>
          <a:solidFill>
            <a:srgbClr val="36ACF5"/>
          </a:solidFill>
        </p:grpSpPr>
        <p:sp>
          <p:nvSpPr>
            <p:cNvPr id="30" name="Freeform 3">
              <a:extLst>
                <a:ext uri="{FF2B5EF4-FFF2-40B4-BE49-F238E27FC236}">
                  <a16:creationId xmlns:a16="http://schemas.microsoft.com/office/drawing/2014/main" id="{6CB9EA6D-9B6B-4164-D5E9-40FCC195D39E}"/>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solidFill>
                  <a:srgbClr val="36ACF5"/>
                </a:solidFill>
              </a:endParaRPr>
            </a:p>
          </p:txBody>
        </p:sp>
      </p:grpSp>
      <p:sp>
        <p:nvSpPr>
          <p:cNvPr id="32" name="TextBox 6">
            <a:extLst>
              <a:ext uri="{FF2B5EF4-FFF2-40B4-BE49-F238E27FC236}">
                <a16:creationId xmlns:a16="http://schemas.microsoft.com/office/drawing/2014/main" id="{FACE426C-F704-31C1-2DD4-6D5FD24C0186}"/>
              </a:ext>
            </a:extLst>
          </p:cNvPr>
          <p:cNvSpPr txBox="1"/>
          <p:nvPr/>
        </p:nvSpPr>
        <p:spPr>
          <a:xfrm>
            <a:off x="9425025" y="6680894"/>
            <a:ext cx="7478049" cy="430887"/>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Place the most important links at the top</a:t>
            </a:r>
            <a:endParaRPr lang="en-US" sz="2800" dirty="0">
              <a:solidFill>
                <a:schemeClr val="bg1"/>
              </a:solidFill>
              <a:latin typeface="Century Gothic" panose="020B0502020202020204" pitchFamily="34" charset="0"/>
            </a:endParaRPr>
          </a:p>
        </p:txBody>
      </p:sp>
      <p:sp>
        <p:nvSpPr>
          <p:cNvPr id="51" name="TextBox 6">
            <a:extLst>
              <a:ext uri="{FF2B5EF4-FFF2-40B4-BE49-F238E27FC236}">
                <a16:creationId xmlns:a16="http://schemas.microsoft.com/office/drawing/2014/main" id="{EAEDAA44-57CA-2B20-752C-9B5B4DDB43E4}"/>
              </a:ext>
            </a:extLst>
          </p:cNvPr>
          <p:cNvSpPr txBox="1"/>
          <p:nvPr/>
        </p:nvSpPr>
        <p:spPr>
          <a:xfrm>
            <a:off x="7827457" y="1900393"/>
            <a:ext cx="9525455" cy="677108"/>
          </a:xfrm>
          <a:prstGeom prst="rect">
            <a:avLst/>
          </a:prstGeom>
        </p:spPr>
        <p:txBody>
          <a:bodyPr wrap="square" lIns="0" tIns="0" rIns="0" bIns="0" rtlCol="0" anchor="t">
            <a:spAutoFit/>
          </a:bodyPr>
          <a:lstStyle/>
          <a:p>
            <a:pPr lvl="0"/>
            <a:r>
              <a:rPr lang="en-GB" sz="4400" b="1" dirty="0">
                <a:solidFill>
                  <a:srgbClr val="36ACF5"/>
                </a:solidFill>
                <a:latin typeface="Century Gothic" panose="020B0502020202020204" pitchFamily="34" charset="0"/>
              </a:rPr>
              <a:t>Simple and Clear Navigation</a:t>
            </a:r>
            <a:endParaRPr lang="en-US" sz="4400" b="1" dirty="0">
              <a:solidFill>
                <a:schemeClr val="bg1"/>
              </a:solidFill>
              <a:latin typeface="Century Gothic" panose="020B0502020202020204" pitchFamily="34" charset="0"/>
            </a:endParaRPr>
          </a:p>
        </p:txBody>
      </p:sp>
      <p:sp>
        <p:nvSpPr>
          <p:cNvPr id="2" name="TextBox 6">
            <a:extLst>
              <a:ext uri="{FF2B5EF4-FFF2-40B4-BE49-F238E27FC236}">
                <a16:creationId xmlns:a16="http://schemas.microsoft.com/office/drawing/2014/main" id="{137EC60E-C0EF-D1CA-9C7F-B6BA3FB8A43E}"/>
              </a:ext>
            </a:extLst>
          </p:cNvPr>
          <p:cNvSpPr txBox="1"/>
          <p:nvPr/>
        </p:nvSpPr>
        <p:spPr>
          <a:xfrm>
            <a:off x="9425025" y="7956479"/>
            <a:ext cx="7478049" cy="861774"/>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Avoid too many drop down menu’s, content should be easy to find</a:t>
            </a:r>
            <a:endParaRPr lang="en-US" sz="2800" dirty="0">
              <a:solidFill>
                <a:schemeClr val="bg1"/>
              </a:solidFill>
              <a:latin typeface="Century Gothic" panose="020B0502020202020204" pitchFamily="34" charset="0"/>
            </a:endParaRPr>
          </a:p>
        </p:txBody>
      </p:sp>
      <p:grpSp>
        <p:nvGrpSpPr>
          <p:cNvPr id="3" name="Group 2">
            <a:extLst>
              <a:ext uri="{FF2B5EF4-FFF2-40B4-BE49-F238E27FC236}">
                <a16:creationId xmlns:a16="http://schemas.microsoft.com/office/drawing/2014/main" id="{5B791252-0336-88B0-AEAF-0CFBACD26592}"/>
              </a:ext>
            </a:extLst>
          </p:cNvPr>
          <p:cNvGrpSpPr>
            <a:grpSpLocks noChangeAspect="1"/>
          </p:cNvGrpSpPr>
          <p:nvPr/>
        </p:nvGrpSpPr>
        <p:grpSpPr>
          <a:xfrm>
            <a:off x="7829279" y="7812729"/>
            <a:ext cx="1147756" cy="1147756"/>
            <a:chOff x="0" y="0"/>
            <a:chExt cx="6355080" cy="6355080"/>
          </a:xfrm>
          <a:solidFill>
            <a:srgbClr val="36ACF5"/>
          </a:solidFill>
        </p:grpSpPr>
        <p:sp>
          <p:nvSpPr>
            <p:cNvPr id="5" name="Freeform 3">
              <a:extLst>
                <a:ext uri="{FF2B5EF4-FFF2-40B4-BE49-F238E27FC236}">
                  <a16:creationId xmlns:a16="http://schemas.microsoft.com/office/drawing/2014/main" id="{F1AFD019-FBC0-56E1-23E8-4ED32A30E664}"/>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solidFill>
                  <a:srgbClr val="36ACF5"/>
                </a:solidFill>
              </a:endParaRPr>
            </a:p>
          </p:txBody>
        </p:sp>
      </p:grpSp>
      <p:pic>
        <p:nvPicPr>
          <p:cNvPr id="8194" name="Picture 2" descr="7 Website Navigation Best Practices With Examples">
            <a:extLst>
              <a:ext uri="{FF2B5EF4-FFF2-40B4-BE49-F238E27FC236}">
                <a16:creationId xmlns:a16="http://schemas.microsoft.com/office/drawing/2014/main" id="{84875E4B-F76F-2D9A-A95D-0506D92734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41" r="9257"/>
          <a:stretch>
            <a:fillRect/>
          </a:stretch>
        </p:blipFill>
        <p:spPr bwMode="auto">
          <a:xfrm>
            <a:off x="-13356" y="0"/>
            <a:ext cx="7392823" cy="10305619"/>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Open book with solid fill">
            <a:extLst>
              <a:ext uri="{FF2B5EF4-FFF2-40B4-BE49-F238E27FC236}">
                <a16:creationId xmlns:a16="http://schemas.microsoft.com/office/drawing/2014/main" id="{B4B894C3-2C49-423C-EB94-8E519BE7DC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5957" y="3386086"/>
            <a:ext cx="914400" cy="914400"/>
          </a:xfrm>
          <a:prstGeom prst="rect">
            <a:avLst/>
          </a:prstGeom>
        </p:spPr>
      </p:pic>
      <p:pic>
        <p:nvPicPr>
          <p:cNvPr id="10" name="Graphic 9" descr="Text with solid fill">
            <a:extLst>
              <a:ext uri="{FF2B5EF4-FFF2-40B4-BE49-F238E27FC236}">
                <a16:creationId xmlns:a16="http://schemas.microsoft.com/office/drawing/2014/main" id="{39C1730E-7BCB-2CFC-E5AF-12B38E11D6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24801" y="4911054"/>
            <a:ext cx="914400" cy="914400"/>
          </a:xfrm>
          <a:prstGeom prst="rect">
            <a:avLst/>
          </a:prstGeom>
        </p:spPr>
      </p:pic>
      <p:pic>
        <p:nvPicPr>
          <p:cNvPr id="15" name="Graphic 14" descr="Priorities with solid fill">
            <a:extLst>
              <a:ext uri="{FF2B5EF4-FFF2-40B4-BE49-F238E27FC236}">
                <a16:creationId xmlns:a16="http://schemas.microsoft.com/office/drawing/2014/main" id="{F2099060-847B-1954-D061-A8789387B9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24801" y="6451831"/>
            <a:ext cx="914400" cy="914400"/>
          </a:xfrm>
          <a:prstGeom prst="rect">
            <a:avLst/>
          </a:prstGeom>
        </p:spPr>
      </p:pic>
      <p:pic>
        <p:nvPicPr>
          <p:cNvPr id="18" name="Graphic 17" descr="Hamburger Menu Icon with solid fill">
            <a:extLst>
              <a:ext uri="{FF2B5EF4-FFF2-40B4-BE49-F238E27FC236}">
                <a16:creationId xmlns:a16="http://schemas.microsoft.com/office/drawing/2014/main" id="{91D24F1B-6F84-75B4-189A-79A766FFAD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45957" y="7924806"/>
            <a:ext cx="914400" cy="914400"/>
          </a:xfrm>
          <a:prstGeom prst="rect">
            <a:avLst/>
          </a:prstGeom>
        </p:spPr>
      </p:pic>
    </p:spTree>
    <p:extLst>
      <p:ext uri="{BB962C8B-B14F-4D97-AF65-F5344CB8AC3E}">
        <p14:creationId xmlns:p14="http://schemas.microsoft.com/office/powerpoint/2010/main" val="3683085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A6D09FA-E94E-6F4E-B5F2-181BB1E437B6}"/>
            </a:ext>
          </a:extLst>
        </p:cNvPr>
        <p:cNvGrpSpPr/>
        <p:nvPr/>
      </p:nvGrpSpPr>
      <p:grpSpPr>
        <a:xfrm>
          <a:off x="0" y="0"/>
          <a:ext cx="0" cy="0"/>
          <a:chOff x="0" y="0"/>
          <a:chExt cx="0" cy="0"/>
        </a:xfrm>
      </p:grpSpPr>
      <p:pic>
        <p:nvPicPr>
          <p:cNvPr id="6148" name="Picture 4" descr="a computer screen with a bunch of data on it">
            <a:extLst>
              <a:ext uri="{FF2B5EF4-FFF2-40B4-BE49-F238E27FC236}">
                <a16:creationId xmlns:a16="http://schemas.microsoft.com/office/drawing/2014/main" id="{B6B8D256-8AAE-38C0-95A6-4A8966A738CA}"/>
              </a:ext>
            </a:extLst>
          </p:cNvPr>
          <p:cNvPicPr>
            <a:picLocks noGrp="1" noRot="1" noChangeAspect="1" noMove="1" noResize="1" noEditPoints="1" noAdjustHandles="1" noChangeArrowheads="1" noChangeShapeType="1" noCrop="1"/>
          </p:cNvPicPr>
          <p:nvPr/>
        </p:nvPicPr>
        <p:blipFill rotWithShape="1">
          <a:blip r:embed="rId3">
            <a:alphaModFix amt="5000"/>
            <a:extLst>
              <a:ext uri="{28A0092B-C50C-407E-A947-70E740481C1C}">
                <a14:useLocalDpi xmlns:a14="http://schemas.microsoft.com/office/drawing/2010/main" val="0"/>
              </a:ext>
            </a:extLst>
          </a:blip>
          <a:srcRect b="15687"/>
          <a:stretch>
            <a:fillRect/>
          </a:stretch>
        </p:blipFill>
        <p:spPr bwMode="auto">
          <a:xfrm>
            <a:off x="0" y="7620"/>
            <a:ext cx="18288000" cy="10279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4F184A7A-6565-435C-5A4F-FE37FA84F284}"/>
              </a:ext>
            </a:extLst>
          </p:cNvPr>
          <p:cNvSpPr txBox="1"/>
          <p:nvPr/>
        </p:nvSpPr>
        <p:spPr>
          <a:xfrm>
            <a:off x="1998018" y="628542"/>
            <a:ext cx="14291964" cy="1124539"/>
          </a:xfrm>
          <a:prstGeom prst="rect">
            <a:avLst/>
          </a:prstGeom>
        </p:spPr>
        <p:txBody>
          <a:bodyPr wrap="square" lIns="0" tIns="0" rIns="0" bIns="0" rtlCol="0" anchor="t">
            <a:spAutoFit/>
          </a:bodyPr>
          <a:lstStyle/>
          <a:p>
            <a:pPr marL="0" lvl="0" indent="0" algn="ctr">
              <a:lnSpc>
                <a:spcPts val="9600"/>
              </a:lnSpc>
            </a:pPr>
            <a:r>
              <a:rPr lang="en-US" sz="7200" b="1" dirty="0">
                <a:solidFill>
                  <a:srgbClr val="FFFFFF"/>
                </a:solidFill>
                <a:latin typeface="Century Gothic" panose="020B0502020202020204" pitchFamily="34" charset="0"/>
                <a:ea typeface="Century Gothic Paneuropean"/>
                <a:cs typeface="Century Gothic Paneuropean"/>
                <a:sym typeface="Century Gothic Paneuropean"/>
              </a:rPr>
              <a:t>Real Websites  - Good or Bad?</a:t>
            </a:r>
            <a:endParaRPr lang="en-US" sz="7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6" name="Freeform 2">
            <a:extLst>
              <a:ext uri="{FF2B5EF4-FFF2-40B4-BE49-F238E27FC236}">
                <a16:creationId xmlns:a16="http://schemas.microsoft.com/office/drawing/2014/main" id="{4B177CA1-ADFD-3FD6-C9E1-66D15545B238}"/>
              </a:ext>
            </a:extLst>
          </p:cNvPr>
          <p:cNvSpPr/>
          <p:nvPr/>
        </p:nvSpPr>
        <p:spPr>
          <a:xfrm>
            <a:off x="7822301" y="9383869"/>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7" name="Rectangle: Rounded Corners 6">
            <a:hlinkClick r:id="rId5"/>
            <a:extLst>
              <a:ext uri="{FF2B5EF4-FFF2-40B4-BE49-F238E27FC236}">
                <a16:creationId xmlns:a16="http://schemas.microsoft.com/office/drawing/2014/main" id="{C6997AF8-1608-ABF1-D5DC-F5F486BE3D3A}"/>
              </a:ext>
            </a:extLst>
          </p:cNvPr>
          <p:cNvSpPr/>
          <p:nvPr/>
        </p:nvSpPr>
        <p:spPr>
          <a:xfrm>
            <a:off x="1633684" y="2443061"/>
            <a:ext cx="4736889" cy="231768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hlinkClick r:id="rId5"/>
            <a:extLst>
              <a:ext uri="{FF2B5EF4-FFF2-40B4-BE49-F238E27FC236}">
                <a16:creationId xmlns:a16="http://schemas.microsoft.com/office/drawing/2014/main" id="{AD92B0E1-152D-A635-ECB8-13DEF33A23A1}"/>
              </a:ext>
            </a:extLst>
          </p:cNvPr>
          <p:cNvSpPr txBox="1"/>
          <p:nvPr/>
        </p:nvSpPr>
        <p:spPr>
          <a:xfrm>
            <a:off x="1877619" y="3309513"/>
            <a:ext cx="4249018" cy="584775"/>
          </a:xfrm>
          <a:prstGeom prst="rect">
            <a:avLst/>
          </a:prstGeom>
          <a:noFill/>
        </p:spPr>
        <p:txBody>
          <a:bodyPr wrap="square">
            <a:spAutoFit/>
          </a:bodyPr>
          <a:lstStyle/>
          <a:p>
            <a:pPr marL="0" lvl="0" indent="0" algn="ct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1</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3" name="Rectangle: Rounded Corners 2">
            <a:hlinkClick r:id="rId6"/>
            <a:extLst>
              <a:ext uri="{FF2B5EF4-FFF2-40B4-BE49-F238E27FC236}">
                <a16:creationId xmlns:a16="http://schemas.microsoft.com/office/drawing/2014/main" id="{5A8C27F3-94F7-A62B-ABB5-4B2A70F2C9B0}"/>
              </a:ext>
            </a:extLst>
          </p:cNvPr>
          <p:cNvSpPr/>
          <p:nvPr/>
        </p:nvSpPr>
        <p:spPr>
          <a:xfrm>
            <a:off x="6695728" y="2416215"/>
            <a:ext cx="4736889" cy="231768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hlinkClick r:id="rId6"/>
            <a:extLst>
              <a:ext uri="{FF2B5EF4-FFF2-40B4-BE49-F238E27FC236}">
                <a16:creationId xmlns:a16="http://schemas.microsoft.com/office/drawing/2014/main" id="{6A5B3B37-EFBE-47BF-EB10-6F5ECB8CB65F}"/>
              </a:ext>
            </a:extLst>
          </p:cNvPr>
          <p:cNvSpPr txBox="1"/>
          <p:nvPr/>
        </p:nvSpPr>
        <p:spPr>
          <a:xfrm>
            <a:off x="6939663" y="3282667"/>
            <a:ext cx="4249018" cy="584775"/>
          </a:xfrm>
          <a:prstGeom prst="rect">
            <a:avLst/>
          </a:prstGeom>
          <a:noFill/>
        </p:spPr>
        <p:txBody>
          <a:bodyPr wrap="square">
            <a:spAutoFit/>
          </a:bodyPr>
          <a:lstStyle/>
          <a:p>
            <a:pPr marL="0" lvl="0" indent="0" algn="ct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2</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8" name="Rectangle: Rounded Corners 7">
            <a:hlinkClick r:id="rId7"/>
            <a:extLst>
              <a:ext uri="{FF2B5EF4-FFF2-40B4-BE49-F238E27FC236}">
                <a16:creationId xmlns:a16="http://schemas.microsoft.com/office/drawing/2014/main" id="{78A4FB6E-ECDD-E84B-1607-B5C2F05D1AB6}"/>
              </a:ext>
            </a:extLst>
          </p:cNvPr>
          <p:cNvSpPr/>
          <p:nvPr/>
        </p:nvSpPr>
        <p:spPr>
          <a:xfrm>
            <a:off x="11757772" y="2416214"/>
            <a:ext cx="4736889" cy="231768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hlinkClick r:id="rId8"/>
            <a:extLst>
              <a:ext uri="{FF2B5EF4-FFF2-40B4-BE49-F238E27FC236}">
                <a16:creationId xmlns:a16="http://schemas.microsoft.com/office/drawing/2014/main" id="{B97736E6-8A4D-0AB3-AAF3-A71696242463}"/>
              </a:ext>
            </a:extLst>
          </p:cNvPr>
          <p:cNvSpPr/>
          <p:nvPr/>
        </p:nvSpPr>
        <p:spPr>
          <a:xfrm>
            <a:off x="1649444" y="5151237"/>
            <a:ext cx="4736889" cy="231768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hlinkClick r:id="rId8"/>
            <a:extLst>
              <a:ext uri="{FF2B5EF4-FFF2-40B4-BE49-F238E27FC236}">
                <a16:creationId xmlns:a16="http://schemas.microsoft.com/office/drawing/2014/main" id="{698813D9-2B5B-31DC-68B6-06E316335990}"/>
              </a:ext>
            </a:extLst>
          </p:cNvPr>
          <p:cNvSpPr txBox="1"/>
          <p:nvPr/>
        </p:nvSpPr>
        <p:spPr>
          <a:xfrm>
            <a:off x="1893379" y="6017689"/>
            <a:ext cx="4249018" cy="584775"/>
          </a:xfrm>
          <a:prstGeom prst="rect">
            <a:avLst/>
          </a:prstGeom>
          <a:noFill/>
        </p:spPr>
        <p:txBody>
          <a:bodyPr wrap="square">
            <a:spAutoFit/>
          </a:bodyPr>
          <a:lstStyle/>
          <a:p>
            <a:pPr marL="0" lvl="0" indent="0" algn="ctr"/>
            <a:r>
              <a:rPr lang="en-US" sz="3200" b="1" u="none" dirty="0">
                <a:solidFill>
                  <a:srgbClr val="FFFFFF"/>
                </a:solidFill>
                <a:latin typeface="Century Gothic" panose="020B0502020202020204" pitchFamily="34" charset="0"/>
                <a:ea typeface="Century Gothic Paneuropean"/>
                <a:cs typeface="Century Gothic Paneuropean"/>
                <a:sym typeface="Century Gothic Paneuropean"/>
              </a:rPr>
              <a:t>4</a:t>
            </a:r>
          </a:p>
        </p:txBody>
      </p:sp>
      <p:sp>
        <p:nvSpPr>
          <p:cNvPr id="21" name="Rectangle: Rounded Corners 20">
            <a:hlinkClick r:id="rId9"/>
            <a:extLst>
              <a:ext uri="{FF2B5EF4-FFF2-40B4-BE49-F238E27FC236}">
                <a16:creationId xmlns:a16="http://schemas.microsoft.com/office/drawing/2014/main" id="{3FE3D1DD-75E2-5698-5541-C58BBE7DD033}"/>
              </a:ext>
            </a:extLst>
          </p:cNvPr>
          <p:cNvSpPr/>
          <p:nvPr/>
        </p:nvSpPr>
        <p:spPr>
          <a:xfrm>
            <a:off x="6711488" y="5124391"/>
            <a:ext cx="4736889" cy="231768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hlinkClick r:id="rId9"/>
            <a:extLst>
              <a:ext uri="{FF2B5EF4-FFF2-40B4-BE49-F238E27FC236}">
                <a16:creationId xmlns:a16="http://schemas.microsoft.com/office/drawing/2014/main" id="{701CDE77-5647-90EA-7B53-F3F8B0B90123}"/>
              </a:ext>
            </a:extLst>
          </p:cNvPr>
          <p:cNvSpPr txBox="1"/>
          <p:nvPr/>
        </p:nvSpPr>
        <p:spPr>
          <a:xfrm>
            <a:off x="6955423" y="5990843"/>
            <a:ext cx="4249018" cy="584775"/>
          </a:xfrm>
          <a:prstGeom prst="rect">
            <a:avLst/>
          </a:prstGeom>
          <a:noFill/>
        </p:spPr>
        <p:txBody>
          <a:bodyPr wrap="square">
            <a:spAutoFit/>
          </a:bodyPr>
          <a:lstStyle/>
          <a:p>
            <a:pPr marL="0" lvl="0" indent="0" algn="ctr"/>
            <a:r>
              <a:rPr lang="en-US" sz="3200" b="1" u="none" dirty="0">
                <a:solidFill>
                  <a:srgbClr val="FFFFFF"/>
                </a:solidFill>
                <a:latin typeface="Century Gothic" panose="020B0502020202020204" pitchFamily="34" charset="0"/>
                <a:ea typeface="Century Gothic Paneuropean"/>
                <a:cs typeface="Century Gothic Paneuropean"/>
                <a:sym typeface="Century Gothic Paneuropean"/>
              </a:rPr>
              <a:t>5</a:t>
            </a:r>
          </a:p>
        </p:txBody>
      </p:sp>
      <p:sp>
        <p:nvSpPr>
          <p:cNvPr id="23" name="Rectangle: Rounded Corners 22">
            <a:hlinkClick r:id="rId10"/>
            <a:extLst>
              <a:ext uri="{FF2B5EF4-FFF2-40B4-BE49-F238E27FC236}">
                <a16:creationId xmlns:a16="http://schemas.microsoft.com/office/drawing/2014/main" id="{DF74482B-CABF-268E-940E-7A929BE7A65C}"/>
              </a:ext>
            </a:extLst>
          </p:cNvPr>
          <p:cNvSpPr/>
          <p:nvPr/>
        </p:nvSpPr>
        <p:spPr>
          <a:xfrm>
            <a:off x="11773532" y="5124390"/>
            <a:ext cx="4736889" cy="231768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hlinkClick r:id="rId10"/>
            <a:extLst>
              <a:ext uri="{FF2B5EF4-FFF2-40B4-BE49-F238E27FC236}">
                <a16:creationId xmlns:a16="http://schemas.microsoft.com/office/drawing/2014/main" id="{3DBEFD4F-643A-5154-76CE-C2D27A6EA7C3}"/>
              </a:ext>
            </a:extLst>
          </p:cNvPr>
          <p:cNvSpPr txBox="1"/>
          <p:nvPr/>
        </p:nvSpPr>
        <p:spPr>
          <a:xfrm>
            <a:off x="12017467" y="5990842"/>
            <a:ext cx="4249018" cy="584775"/>
          </a:xfrm>
          <a:prstGeom prst="rect">
            <a:avLst/>
          </a:prstGeom>
          <a:noFill/>
        </p:spPr>
        <p:txBody>
          <a:bodyPr wrap="square">
            <a:spAutoFit/>
          </a:bodyPr>
          <a:lstStyle/>
          <a:p>
            <a:pPr marL="0" lvl="0" indent="0" algn="ctr"/>
            <a:r>
              <a:rPr lang="en-US" sz="3200" b="1" u="none" dirty="0">
                <a:solidFill>
                  <a:srgbClr val="FFFFFF"/>
                </a:solidFill>
                <a:latin typeface="Century Gothic" panose="020B0502020202020204" pitchFamily="34" charset="0"/>
                <a:ea typeface="Century Gothic Paneuropean"/>
                <a:cs typeface="Century Gothic Paneuropean"/>
                <a:sym typeface="Century Gothic Paneuropean"/>
              </a:rPr>
              <a:t>6</a:t>
            </a:r>
          </a:p>
        </p:txBody>
      </p:sp>
      <p:sp>
        <p:nvSpPr>
          <p:cNvPr id="25" name="Rectangle: Rounded Corners 24">
            <a:hlinkClick r:id="rId11"/>
            <a:extLst>
              <a:ext uri="{FF2B5EF4-FFF2-40B4-BE49-F238E27FC236}">
                <a16:creationId xmlns:a16="http://schemas.microsoft.com/office/drawing/2014/main" id="{1D011715-2D67-4091-C7DA-40AFBC8746FC}"/>
              </a:ext>
            </a:extLst>
          </p:cNvPr>
          <p:cNvSpPr/>
          <p:nvPr/>
        </p:nvSpPr>
        <p:spPr>
          <a:xfrm>
            <a:off x="1633683" y="7719577"/>
            <a:ext cx="14876738" cy="1312355"/>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hlinkClick r:id="rId11"/>
            <a:extLst>
              <a:ext uri="{FF2B5EF4-FFF2-40B4-BE49-F238E27FC236}">
                <a16:creationId xmlns:a16="http://schemas.microsoft.com/office/drawing/2014/main" id="{776CB53C-06C5-C0CD-0AA5-BBD29FE2A197}"/>
              </a:ext>
            </a:extLst>
          </p:cNvPr>
          <p:cNvSpPr txBox="1"/>
          <p:nvPr/>
        </p:nvSpPr>
        <p:spPr>
          <a:xfrm>
            <a:off x="6955423" y="8016135"/>
            <a:ext cx="4249018" cy="584775"/>
          </a:xfrm>
          <a:prstGeom prst="rect">
            <a:avLst/>
          </a:prstGeom>
          <a:noFill/>
        </p:spPr>
        <p:txBody>
          <a:bodyPr wrap="square">
            <a:spAutoFit/>
          </a:bodyPr>
          <a:lstStyle/>
          <a:p>
            <a:pPr marL="0" lvl="0" indent="0" algn="ctr"/>
            <a:r>
              <a:rPr lang="en-US" sz="3200" b="1" u="none" dirty="0">
                <a:solidFill>
                  <a:srgbClr val="FFFFFF"/>
                </a:solidFill>
                <a:latin typeface="Century Gothic" panose="020B0502020202020204" pitchFamily="34" charset="0"/>
                <a:ea typeface="Century Gothic Paneuropean"/>
                <a:cs typeface="Century Gothic Paneuropean"/>
                <a:sym typeface="Century Gothic Paneuropean"/>
              </a:rPr>
              <a:t>7</a:t>
            </a:r>
          </a:p>
        </p:txBody>
      </p:sp>
      <p:sp>
        <p:nvSpPr>
          <p:cNvPr id="27" name="TextBox 26">
            <a:hlinkClick r:id="rId7"/>
            <a:extLst>
              <a:ext uri="{FF2B5EF4-FFF2-40B4-BE49-F238E27FC236}">
                <a16:creationId xmlns:a16="http://schemas.microsoft.com/office/drawing/2014/main" id="{55603329-178E-039A-3E7C-47FA030DAC20}"/>
              </a:ext>
            </a:extLst>
          </p:cNvPr>
          <p:cNvSpPr txBox="1"/>
          <p:nvPr/>
        </p:nvSpPr>
        <p:spPr>
          <a:xfrm>
            <a:off x="12001707" y="3278823"/>
            <a:ext cx="4249018" cy="584775"/>
          </a:xfrm>
          <a:prstGeom prst="rect">
            <a:avLst/>
          </a:prstGeom>
          <a:noFill/>
        </p:spPr>
        <p:txBody>
          <a:bodyPr wrap="square">
            <a:spAutoFit/>
          </a:bodyPr>
          <a:lstStyle/>
          <a:p>
            <a:pPr marL="0" lvl="0" indent="0" algn="ct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3</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188420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333333"/>
        </a:solidFill>
        <a:effectLst/>
      </p:bgPr>
    </p:bg>
    <p:spTree>
      <p:nvGrpSpPr>
        <p:cNvPr id="1" name="">
          <a:extLst>
            <a:ext uri="{FF2B5EF4-FFF2-40B4-BE49-F238E27FC236}">
              <a16:creationId xmlns:a16="http://schemas.microsoft.com/office/drawing/2014/main" id="{542D438F-8072-4B02-3A14-8EB6BB894E86}"/>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7F95D8F6-E8D7-BEE7-4FF7-55CD05AD3FEA}"/>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CE8C72-4178-ED48-738C-BBA450531E3C}"/>
              </a:ext>
            </a:extLst>
          </p:cNvPr>
          <p:cNvSpPr txBox="1"/>
          <p:nvPr/>
        </p:nvSpPr>
        <p:spPr>
          <a:xfrm>
            <a:off x="2740050" y="384066"/>
            <a:ext cx="12807899" cy="1323439"/>
          </a:xfrm>
          <a:prstGeom prst="rect">
            <a:avLst/>
          </a:prstGeom>
          <a:noFill/>
        </p:spPr>
        <p:txBody>
          <a:bodyPr wrap="square" rtlCol="0">
            <a:spAutoFit/>
          </a:bodyPr>
          <a:lstStyle/>
          <a:p>
            <a:pPr algn="ctr"/>
            <a:r>
              <a:rPr lang="en-GB" sz="8000" b="1" dirty="0">
                <a:solidFill>
                  <a:srgbClr val="36ACF5"/>
                </a:solidFill>
                <a:latin typeface="Century Gothic" panose="020B0502020202020204" pitchFamily="34" charset="0"/>
              </a:rPr>
              <a:t>TESTING YOUR WEBSITE</a:t>
            </a:r>
          </a:p>
        </p:txBody>
      </p:sp>
      <p:sp>
        <p:nvSpPr>
          <p:cNvPr id="4" name="TextBox 3">
            <a:extLst>
              <a:ext uri="{FF2B5EF4-FFF2-40B4-BE49-F238E27FC236}">
                <a16:creationId xmlns:a16="http://schemas.microsoft.com/office/drawing/2014/main" id="{6C51192E-DFDE-26C8-7B3A-1A7C0BEE6DBA}"/>
              </a:ext>
            </a:extLst>
          </p:cNvPr>
          <p:cNvSpPr txBox="1"/>
          <p:nvPr/>
        </p:nvSpPr>
        <p:spPr>
          <a:xfrm>
            <a:off x="1583160" y="2003023"/>
            <a:ext cx="15193688" cy="8586966"/>
          </a:xfrm>
          <a:prstGeom prst="rect">
            <a:avLst/>
          </a:prstGeom>
          <a:noFill/>
        </p:spPr>
        <p:txBody>
          <a:bodyPr wrap="square" rtlCol="0">
            <a:spAutoFit/>
          </a:bodyPr>
          <a:lstStyle/>
          <a:p>
            <a:r>
              <a:rPr lang="en-GB" sz="3600" b="1" dirty="0">
                <a:solidFill>
                  <a:srgbClr val="FEFEFE"/>
                </a:solidFill>
                <a:latin typeface="Century Gothic" panose="020B0502020202020204" pitchFamily="34" charset="0"/>
              </a:rPr>
              <a:t>In groups, open your current websites and grade each others from 1-5 on:</a:t>
            </a:r>
          </a:p>
          <a:p>
            <a:endParaRPr lang="en-GB" sz="3200" b="1" dirty="0">
              <a:solidFill>
                <a:srgbClr val="FEFEFE"/>
              </a:solidFill>
              <a:latin typeface="Century Gothic" panose="020B0502020202020204" pitchFamily="34" charset="0"/>
            </a:endParaRPr>
          </a:p>
          <a:p>
            <a:pPr marL="457200" indent="-457200">
              <a:buFont typeface="Arial" panose="020B0604020202020204" pitchFamily="34" charset="0"/>
              <a:buChar char="•"/>
            </a:pPr>
            <a:r>
              <a:rPr lang="en-GB" sz="3200" dirty="0">
                <a:solidFill>
                  <a:srgbClr val="FEFEFE"/>
                </a:solidFill>
                <a:latin typeface="Century Gothic" panose="020B0502020202020204" pitchFamily="34" charset="0"/>
              </a:rPr>
              <a:t>Can you tell what the website wants you to do within the first few seconds?</a:t>
            </a:r>
          </a:p>
          <a:p>
            <a:pPr marL="457200" indent="-457200">
              <a:buFont typeface="Arial" panose="020B0604020202020204" pitchFamily="34" charset="0"/>
              <a:buChar char="•"/>
            </a:pPr>
            <a:endParaRPr lang="en-GB" sz="3200" dirty="0">
              <a:solidFill>
                <a:srgbClr val="FEFEFE"/>
              </a:solidFill>
              <a:latin typeface="Century Gothic" panose="020B0502020202020204" pitchFamily="34" charset="0"/>
            </a:endParaRPr>
          </a:p>
          <a:p>
            <a:pPr marL="457200" indent="-457200">
              <a:buFont typeface="Arial" panose="020B0604020202020204" pitchFamily="34" charset="0"/>
              <a:buChar char="•"/>
            </a:pPr>
            <a:r>
              <a:rPr lang="en-GB" sz="3200" dirty="0">
                <a:solidFill>
                  <a:srgbClr val="FEFEFE"/>
                </a:solidFill>
                <a:latin typeface="Century Gothic" panose="020B0502020202020204" pitchFamily="34" charset="0"/>
              </a:rPr>
              <a:t>Is there a clear and visible button or action for visitors to take (e.g. “Buy Now,” “Contact Us,” “Book Today”)?</a:t>
            </a:r>
          </a:p>
          <a:p>
            <a:pPr marL="457200" indent="-457200">
              <a:buFont typeface="Arial" panose="020B0604020202020204" pitchFamily="34" charset="0"/>
              <a:buChar char="•"/>
            </a:pPr>
            <a:endParaRPr lang="en-GB" sz="3200" dirty="0">
              <a:solidFill>
                <a:srgbClr val="FEFEFE"/>
              </a:solidFill>
              <a:latin typeface="Century Gothic" panose="020B0502020202020204" pitchFamily="34" charset="0"/>
            </a:endParaRPr>
          </a:p>
          <a:p>
            <a:pPr marL="457200" indent="-457200">
              <a:buFont typeface="Arial" panose="020B0604020202020204" pitchFamily="34" charset="0"/>
              <a:buChar char="•"/>
            </a:pPr>
            <a:r>
              <a:rPr lang="en-GB" sz="3200" dirty="0">
                <a:solidFill>
                  <a:srgbClr val="FEFEFE"/>
                </a:solidFill>
                <a:latin typeface="Century Gothic" panose="020B0502020202020204" pitchFamily="34" charset="0"/>
              </a:rPr>
              <a:t>Is the page layout easy to follow, with information in a logical order?</a:t>
            </a:r>
          </a:p>
          <a:p>
            <a:pPr marL="457200" indent="-457200">
              <a:buFont typeface="Arial" panose="020B0604020202020204" pitchFamily="34" charset="0"/>
              <a:buChar char="•"/>
            </a:pPr>
            <a:endParaRPr lang="en-GB" sz="3200" dirty="0">
              <a:solidFill>
                <a:srgbClr val="FEFEFE"/>
              </a:solidFill>
              <a:latin typeface="Century Gothic" panose="020B0502020202020204" pitchFamily="34" charset="0"/>
            </a:endParaRPr>
          </a:p>
          <a:p>
            <a:pPr marL="457200" indent="-457200">
              <a:buFont typeface="Arial" panose="020B0604020202020204" pitchFamily="34" charset="0"/>
              <a:buChar char="•"/>
            </a:pPr>
            <a:r>
              <a:rPr lang="en-GB" sz="3200" dirty="0">
                <a:solidFill>
                  <a:srgbClr val="FEFEFE"/>
                </a:solidFill>
                <a:latin typeface="Century Gothic" panose="020B0502020202020204" pitchFamily="34" charset="0"/>
              </a:rPr>
              <a:t>Do the colours feel balanced and consistent, easy on the eyes and suitable for the business?</a:t>
            </a:r>
          </a:p>
          <a:p>
            <a:pPr marL="457200" indent="-457200">
              <a:buFont typeface="Arial" panose="020B0604020202020204" pitchFamily="34" charset="0"/>
              <a:buChar char="•"/>
            </a:pPr>
            <a:endParaRPr lang="en-GB" sz="3200" dirty="0">
              <a:solidFill>
                <a:srgbClr val="FEFEFE"/>
              </a:solidFill>
              <a:latin typeface="Century Gothic" panose="020B0502020202020204" pitchFamily="34" charset="0"/>
            </a:endParaRPr>
          </a:p>
          <a:p>
            <a:pPr marL="457200" indent="-457200">
              <a:buFont typeface="Arial" panose="020B0604020202020204" pitchFamily="34" charset="0"/>
              <a:buChar char="•"/>
            </a:pPr>
            <a:r>
              <a:rPr lang="en-GB" sz="3200" dirty="0">
                <a:solidFill>
                  <a:srgbClr val="FEFEFE"/>
                </a:solidFill>
                <a:latin typeface="Century Gothic" panose="020B0502020202020204" pitchFamily="34" charset="0"/>
              </a:rPr>
              <a:t>Does the website feel simple and focused, or cluttered and confusing?</a:t>
            </a:r>
          </a:p>
          <a:p>
            <a:pPr marL="457200" indent="-457200">
              <a:buFont typeface="Arial" panose="020B0604020202020204" pitchFamily="34" charset="0"/>
              <a:buChar char="•"/>
            </a:pPr>
            <a:endParaRPr lang="en-GB" sz="3200" b="1" dirty="0">
              <a:solidFill>
                <a:srgbClr val="FEFEFE"/>
              </a:solidFill>
              <a:latin typeface="Century Gothic" panose="020B0502020202020204" pitchFamily="34" charset="0"/>
            </a:endParaRPr>
          </a:p>
          <a:p>
            <a:endParaRPr lang="en-GB" sz="3200" b="1" dirty="0">
              <a:solidFill>
                <a:srgbClr val="FEFEFE"/>
              </a:solidFill>
              <a:latin typeface="Century Gothic" panose="020B0502020202020204" pitchFamily="34" charset="0"/>
            </a:endParaRPr>
          </a:p>
        </p:txBody>
      </p:sp>
    </p:spTree>
    <p:extLst>
      <p:ext uri="{BB962C8B-B14F-4D97-AF65-F5344CB8AC3E}">
        <p14:creationId xmlns:p14="http://schemas.microsoft.com/office/powerpoint/2010/main" val="3186802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EAF2C74-BB8E-B138-5002-390E1F63FAF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00B4BED7-E834-77F1-76B0-5A6868A72054}"/>
              </a:ext>
            </a:extLst>
          </p:cNvPr>
          <p:cNvSpPr txBox="1"/>
          <p:nvPr/>
        </p:nvSpPr>
        <p:spPr>
          <a:xfrm>
            <a:off x="652264" y="583654"/>
            <a:ext cx="7306072" cy="1091068"/>
          </a:xfrm>
          <a:prstGeom prst="rect">
            <a:avLst/>
          </a:prstGeom>
        </p:spPr>
        <p:txBody>
          <a:bodyPr wrap="square" lIns="0" tIns="0" rIns="0" bIns="0" rtlCol="0" anchor="t">
            <a:spAutoFit/>
          </a:bodyPr>
          <a:lstStyle/>
          <a:p>
            <a:pPr marL="0" lvl="0" indent="0" algn="l">
              <a:lnSpc>
                <a:spcPts val="9600"/>
              </a:lnSpc>
            </a:pPr>
            <a:r>
              <a:rPr lang="en-US" sz="6000" b="1" u="none" dirty="0">
                <a:solidFill>
                  <a:srgbClr val="36ACF5"/>
                </a:solidFill>
                <a:latin typeface="Century Gothic" panose="020B0502020202020204" pitchFamily="34" charset="0"/>
                <a:ea typeface="Century Gothic Paneuropean"/>
                <a:cs typeface="Century Gothic Paneuropean"/>
                <a:sym typeface="Century Gothic Paneuropean"/>
              </a:rPr>
              <a:t>Ways Of Working</a:t>
            </a:r>
          </a:p>
        </p:txBody>
      </p:sp>
      <p:grpSp>
        <p:nvGrpSpPr>
          <p:cNvPr id="7" name="Group 6">
            <a:extLst>
              <a:ext uri="{FF2B5EF4-FFF2-40B4-BE49-F238E27FC236}">
                <a16:creationId xmlns:a16="http://schemas.microsoft.com/office/drawing/2014/main" id="{C8019B22-37E1-5E5B-3DBE-AFE35DD2D872}"/>
              </a:ext>
            </a:extLst>
          </p:cNvPr>
          <p:cNvGrpSpPr/>
          <p:nvPr/>
        </p:nvGrpSpPr>
        <p:grpSpPr>
          <a:xfrm>
            <a:off x="0" y="8916555"/>
            <a:ext cx="4305300" cy="1066800"/>
            <a:chOff x="0" y="8916555"/>
            <a:chExt cx="4305300" cy="1066800"/>
          </a:xfrm>
        </p:grpSpPr>
        <p:sp>
          <p:nvSpPr>
            <p:cNvPr id="6" name="Arrow: Pentagon 5">
              <a:extLst>
                <a:ext uri="{FF2B5EF4-FFF2-40B4-BE49-F238E27FC236}">
                  <a16:creationId xmlns:a16="http://schemas.microsoft.com/office/drawing/2014/main" id="{4342FCB3-9390-76E2-35A0-BAF594ACA321}"/>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 name="Freeform 2">
              <a:extLst>
                <a:ext uri="{FF2B5EF4-FFF2-40B4-BE49-F238E27FC236}">
                  <a16:creationId xmlns:a16="http://schemas.microsoft.com/office/drawing/2014/main" id="{57364E0C-4888-A676-1ACF-6C83D814D4B2}"/>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a:p>
          </p:txBody>
        </p:sp>
      </p:grpSp>
      <p:sp>
        <p:nvSpPr>
          <p:cNvPr id="10" name="TextBox 3">
            <a:extLst>
              <a:ext uri="{FF2B5EF4-FFF2-40B4-BE49-F238E27FC236}">
                <a16:creationId xmlns:a16="http://schemas.microsoft.com/office/drawing/2014/main" id="{4595EA16-A8B5-7979-F051-6318436D7541}"/>
              </a:ext>
            </a:extLst>
          </p:cNvPr>
          <p:cNvSpPr txBox="1"/>
          <p:nvPr/>
        </p:nvSpPr>
        <p:spPr>
          <a:xfrm>
            <a:off x="685800" y="1831132"/>
            <a:ext cx="13138720" cy="6383479"/>
          </a:xfrm>
          <a:prstGeom prst="rect">
            <a:avLst/>
          </a:prstGeom>
        </p:spPr>
        <p:txBody>
          <a:bodyPr wrap="square" lIns="0" tIns="0" rIns="0" bIns="0" rtlCol="0" anchor="t">
            <a:spAutoFit/>
          </a:bodyPr>
          <a:lstStyle/>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100% confidentiality</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No multi-tasking – be fully present</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Arrive on time and stay for the whole meeting</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Commit to asking questions, listening &amp; being </a:t>
            </a:r>
            <a:r>
              <a:rPr lang="en-US" sz="2800" dirty="0" err="1">
                <a:solidFill>
                  <a:srgbClr val="FFFFFF"/>
                </a:solidFill>
                <a:latin typeface="Century Gothic Paneuropean"/>
                <a:ea typeface="Century Gothic Paneuropean"/>
                <a:cs typeface="Century Gothic Paneuropean"/>
                <a:sym typeface="Century Gothic Paneuropean"/>
              </a:rPr>
              <a:t>non-judgemental</a:t>
            </a:r>
            <a:endParaRPr lang="en-US" sz="2800" dirty="0">
              <a:solidFill>
                <a:srgbClr val="FFFFFF"/>
              </a:solidFill>
              <a:latin typeface="Century Gothic Paneuropean"/>
              <a:ea typeface="Century Gothic Paneuropean"/>
              <a:cs typeface="Century Gothic Paneuropean"/>
              <a:sym typeface="Century Gothic Paneuropean"/>
            </a:endParaRP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Sharing the air space</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Implement agreed actions (Do what you say you will do)</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Feedback at the following session</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Complete all participant surveys at the end of each session</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Philosophy – </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“The knowledge is in the room, let’s learn from others and share” </a:t>
            </a:r>
          </a:p>
        </p:txBody>
      </p:sp>
      <p:sp>
        <p:nvSpPr>
          <p:cNvPr id="2" name="Freeform 11">
            <a:extLst>
              <a:ext uri="{FF2B5EF4-FFF2-40B4-BE49-F238E27FC236}">
                <a16:creationId xmlns:a16="http://schemas.microsoft.com/office/drawing/2014/main" id="{03D84A13-F6AD-7E61-177A-687D9DA9BA8D}"/>
              </a:ext>
            </a:extLst>
          </p:cNvPr>
          <p:cNvSpPr/>
          <p:nvPr/>
        </p:nvSpPr>
        <p:spPr>
          <a:xfrm>
            <a:off x="11460490" y="2086278"/>
            <a:ext cx="6124149" cy="5574546"/>
          </a:xfrm>
          <a:custGeom>
            <a:avLst/>
            <a:gdLst/>
            <a:ahLst/>
            <a:cxnLst/>
            <a:rect l="l" t="t" r="r" b="b"/>
            <a:pathLst>
              <a:path w="6124149" h="5574546">
                <a:moveTo>
                  <a:pt x="0" y="0"/>
                </a:moveTo>
                <a:lnTo>
                  <a:pt x="6124149" y="0"/>
                </a:lnTo>
                <a:lnTo>
                  <a:pt x="6124149" y="5574546"/>
                </a:lnTo>
                <a:lnTo>
                  <a:pt x="0" y="5574546"/>
                </a:lnTo>
                <a:lnTo>
                  <a:pt x="0" y="0"/>
                </a:lnTo>
                <a:close/>
              </a:path>
            </a:pathLst>
          </a:custGeom>
          <a:blipFill>
            <a:blip r:embed="rId3"/>
            <a:stretch>
              <a:fillRect/>
            </a:stretch>
          </a:blipFill>
        </p:spPr>
        <p:txBody>
          <a:bodyPr/>
          <a:lstStyle/>
          <a:p>
            <a:endParaRPr lang="en-GB"/>
          </a:p>
        </p:txBody>
      </p:sp>
    </p:spTree>
    <p:extLst>
      <p:ext uri="{BB962C8B-B14F-4D97-AF65-F5344CB8AC3E}">
        <p14:creationId xmlns:p14="http://schemas.microsoft.com/office/powerpoint/2010/main" val="3547172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CA9E83A-6398-1089-A3AA-9F629C94D66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45846A1-FF0D-0C46-3009-C64DAB2F6A3D}"/>
              </a:ext>
            </a:extLst>
          </p:cNvPr>
          <p:cNvSpPr txBox="1"/>
          <p:nvPr/>
        </p:nvSpPr>
        <p:spPr>
          <a:xfrm>
            <a:off x="838200" y="600584"/>
            <a:ext cx="13144500" cy="1015663"/>
          </a:xfrm>
          <a:prstGeom prst="rect">
            <a:avLst/>
          </a:prstGeom>
        </p:spPr>
        <p:txBody>
          <a:bodyPr lIns="0" tIns="0" rIns="0" bIns="0" rtlCol="0" anchor="t">
            <a:spAutoFit/>
          </a:bodyPr>
          <a:lstStyle/>
          <a:p>
            <a:pPr marL="0" lvl="0" indent="0" algn="l"/>
            <a:r>
              <a:rPr lang="en-US" sz="6600" b="1" u="none" dirty="0">
                <a:solidFill>
                  <a:srgbClr val="FFFFFF"/>
                </a:solidFill>
                <a:latin typeface="Century Gothic" panose="020B0502020202020204" pitchFamily="34" charset="0"/>
                <a:ea typeface="Century Gothic Paneuropean"/>
                <a:cs typeface="Century Gothic Paneuropean"/>
                <a:sym typeface="Century Gothic Paneuropean"/>
              </a:rPr>
              <a:t>Mobile Friendly</a:t>
            </a:r>
          </a:p>
        </p:txBody>
      </p:sp>
      <p:sp>
        <p:nvSpPr>
          <p:cNvPr id="3" name="TextBox 3">
            <a:extLst>
              <a:ext uri="{FF2B5EF4-FFF2-40B4-BE49-F238E27FC236}">
                <a16:creationId xmlns:a16="http://schemas.microsoft.com/office/drawing/2014/main" id="{118B0941-E749-2EFF-6E4C-BAE6ACC62AE8}"/>
              </a:ext>
            </a:extLst>
          </p:cNvPr>
          <p:cNvSpPr txBox="1"/>
          <p:nvPr/>
        </p:nvSpPr>
        <p:spPr>
          <a:xfrm>
            <a:off x="832866" y="2915582"/>
            <a:ext cx="9073134" cy="5456109"/>
          </a:xfrm>
          <a:prstGeom prst="rect">
            <a:avLst/>
          </a:prstGeom>
        </p:spPr>
        <p:txBody>
          <a:bodyPr wrap="square" lIns="0" tIns="0" rIns="0" bIns="0" rtlCol="0" anchor="t">
            <a:spAutoFit/>
          </a:bodyPr>
          <a:lstStyle/>
          <a:p>
            <a:pPr marL="457200" lvl="0" indent="-457200" algn="l">
              <a:lnSpc>
                <a:spcPts val="3919"/>
              </a:lnSpc>
              <a:spcBef>
                <a:spcPct val="0"/>
              </a:spcBef>
              <a:buFont typeface="Arial" panose="020B0604020202020204" pitchFamily="34" charset="0"/>
              <a:buChar char="•"/>
            </a:pPr>
            <a:r>
              <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rPr>
              <a:t>Roughly 60% of all website traffic is from mobile devices</a:t>
            </a:r>
          </a:p>
          <a:p>
            <a:pPr marL="457200" lvl="0" indent="-457200" algn="l">
              <a:lnSpc>
                <a:spcPts val="3919"/>
              </a:lnSpc>
              <a:spcBef>
                <a:spcPct val="0"/>
              </a:spcBef>
              <a:buFont typeface="Arial" panose="020B0604020202020204" pitchFamily="34" charset="0"/>
              <a:buChar char="•"/>
            </a:pPr>
            <a:endPar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28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A mobile friendly website adapts to smaller screens and devices (tablet, laptop </a:t>
            </a:r>
            <a:r>
              <a:rPr lang="en-US" sz="2800" u="none" dirty="0" err="1">
                <a:solidFill>
                  <a:srgbClr val="FFFFFF"/>
                </a:solidFill>
                <a:latin typeface="Century Gothic" panose="020B0502020202020204" pitchFamily="34" charset="0"/>
                <a:ea typeface="Century Gothic Paneuropean Light"/>
                <a:cs typeface="Century Gothic Paneuropean Light"/>
                <a:sym typeface="Century Gothic Paneuropean Light"/>
              </a:rPr>
              <a:t>etc</a:t>
            </a:r>
            <a:r>
              <a:rPr lang="en-US" sz="28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a:t>
            </a:r>
          </a:p>
          <a:p>
            <a:pPr marL="457200" lvl="0" indent="-457200" algn="l">
              <a:lnSpc>
                <a:spcPts val="3919"/>
              </a:lnSpc>
              <a:spcBef>
                <a:spcPct val="0"/>
              </a:spcBef>
              <a:buFont typeface="Arial" panose="020B0604020202020204" pitchFamily="34" charset="0"/>
              <a:buChar char="•"/>
            </a:pPr>
            <a:endParaRPr lang="en-US" sz="28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rPr>
              <a:t>Google ranks mobile friendly sites higher on their search rankings</a:t>
            </a:r>
          </a:p>
          <a:p>
            <a:pPr marL="457200" lvl="0" indent="-457200" algn="l">
              <a:lnSpc>
                <a:spcPts val="3919"/>
              </a:lnSpc>
              <a:spcBef>
                <a:spcPct val="0"/>
              </a:spcBef>
              <a:buFont typeface="Arial" panose="020B0604020202020204" pitchFamily="34" charset="0"/>
              <a:buChar char="•"/>
            </a:pPr>
            <a:endParaRPr lang="en-US" sz="28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rPr>
              <a:t>A bad mobile site can make your business seem outdated</a:t>
            </a:r>
            <a:endParaRPr lang="en-US" sz="28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89904422-AFF2-8FD4-F1BF-9C7E47356731}"/>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3459FF33-5CF7-00B9-1EC9-4CC57B821231}"/>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E7C2B25B-2B47-99DB-53C8-6FEF4380FDA6}"/>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a:p>
          </p:txBody>
        </p:sp>
      </p:grpSp>
      <p:sp>
        <p:nvSpPr>
          <p:cNvPr id="7" name="TextBox 6">
            <a:extLst>
              <a:ext uri="{FF2B5EF4-FFF2-40B4-BE49-F238E27FC236}">
                <a16:creationId xmlns:a16="http://schemas.microsoft.com/office/drawing/2014/main" id="{AA4572C8-9B25-EFCA-10C9-590B2A9E8B8C}"/>
              </a:ext>
            </a:extLst>
          </p:cNvPr>
          <p:cNvSpPr txBox="1"/>
          <p:nvPr/>
        </p:nvSpPr>
        <p:spPr>
          <a:xfrm>
            <a:off x="832866" y="1740239"/>
            <a:ext cx="5588389" cy="769441"/>
          </a:xfrm>
          <a:prstGeom prst="rect">
            <a:avLst/>
          </a:prstGeom>
          <a:noFill/>
        </p:spPr>
        <p:txBody>
          <a:bodyPr wrap="none" rtlCol="0">
            <a:spAutoFit/>
          </a:bodyPr>
          <a:lstStyle/>
          <a:p>
            <a:r>
              <a:rPr lang="en-US" sz="4400" dirty="0">
                <a:solidFill>
                  <a:srgbClr val="36ACF5"/>
                </a:solidFill>
                <a:latin typeface="Century Gothic" panose="020B0502020202020204" pitchFamily="34" charset="0"/>
                <a:ea typeface="Century Gothic Paneuropean"/>
                <a:cs typeface="Century Gothic Paneuropean"/>
                <a:sym typeface="Century Gothic Paneuropean"/>
              </a:rPr>
              <a:t>Why Mobile Matters</a:t>
            </a:r>
            <a:endParaRPr lang="en-GB" sz="4400" dirty="0">
              <a:solidFill>
                <a:srgbClr val="36ACF5"/>
              </a:solidFill>
            </a:endParaRPr>
          </a:p>
        </p:txBody>
      </p:sp>
      <p:pic>
        <p:nvPicPr>
          <p:cNvPr id="7170" name="Picture 2" descr="person holding space gray iPhone 6 displaying i design and develop experiences that make people's lives simple text">
            <a:extLst>
              <a:ext uri="{FF2B5EF4-FFF2-40B4-BE49-F238E27FC236}">
                <a16:creationId xmlns:a16="http://schemas.microsoft.com/office/drawing/2014/main" id="{6D32A9B4-D741-097E-A3FB-A308A0EBF2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09" t="-44" r="16702" b="44"/>
          <a:stretch>
            <a:fillRect/>
          </a:stretch>
        </p:blipFill>
        <p:spPr bwMode="auto">
          <a:xfrm>
            <a:off x="10656168" y="0"/>
            <a:ext cx="7631832"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071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DA851A12-F35A-0254-2794-BE972133C02F}"/>
            </a:ext>
          </a:extLst>
        </p:cNvPr>
        <p:cNvGrpSpPr/>
        <p:nvPr/>
      </p:nvGrpSpPr>
      <p:grpSpPr>
        <a:xfrm>
          <a:off x="0" y="0"/>
          <a:ext cx="0" cy="0"/>
          <a:chOff x="0" y="0"/>
          <a:chExt cx="0" cy="0"/>
        </a:xfrm>
      </p:grpSpPr>
      <p:pic>
        <p:nvPicPr>
          <p:cNvPr id="1026" name="Picture 2" descr="white and black laptop">
            <a:extLst>
              <a:ext uri="{FF2B5EF4-FFF2-40B4-BE49-F238E27FC236}">
                <a16:creationId xmlns:a16="http://schemas.microsoft.com/office/drawing/2014/main" id="{1E7CE891-CD85-68F2-A315-BEC0D73D11DC}"/>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r="-138"/>
          <a:stretch>
            <a:fillRect/>
          </a:stretch>
        </p:blipFill>
        <p:spPr bwMode="auto">
          <a:xfrm>
            <a:off x="10744200" y="-10026"/>
            <a:ext cx="80772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3F8CE8C1-C2E1-1C1D-CB7C-2F52B2A2DFC6}"/>
              </a:ext>
            </a:extLst>
          </p:cNvPr>
          <p:cNvSpPr txBox="1"/>
          <p:nvPr/>
        </p:nvSpPr>
        <p:spPr>
          <a:xfrm>
            <a:off x="840208" y="341179"/>
            <a:ext cx="7008392" cy="1107804"/>
          </a:xfrm>
          <a:prstGeom prst="rect">
            <a:avLst/>
          </a:prstGeom>
        </p:spPr>
        <p:txBody>
          <a:bodyPr wrap="square" lIns="0" tIns="0" rIns="0" bIns="0" rtlCol="0" anchor="t">
            <a:spAutoFit/>
          </a:bodyPr>
          <a:lstStyle/>
          <a:p>
            <a:pPr marL="0" lvl="0" indent="0">
              <a:lnSpc>
                <a:spcPts val="9600"/>
              </a:lnSpc>
            </a:pPr>
            <a:r>
              <a:rPr lang="en-US" sz="6600" b="1" u="none" dirty="0">
                <a:solidFill>
                  <a:schemeClr val="bg1"/>
                </a:solidFill>
                <a:latin typeface="Century Gothic" panose="020B0502020202020204" pitchFamily="34" charset="0"/>
                <a:ea typeface="Century Gothic Paneuropean"/>
                <a:cs typeface="Century Gothic Paneuropean"/>
                <a:sym typeface="Century Gothic Paneuropean"/>
              </a:rPr>
              <a:t>Images</a:t>
            </a:r>
          </a:p>
        </p:txBody>
      </p:sp>
      <p:sp>
        <p:nvSpPr>
          <p:cNvPr id="6" name="TextBox 6">
            <a:extLst>
              <a:ext uri="{FF2B5EF4-FFF2-40B4-BE49-F238E27FC236}">
                <a16:creationId xmlns:a16="http://schemas.microsoft.com/office/drawing/2014/main" id="{4001C642-CEBC-6F0A-D525-7E0CB21197DA}"/>
              </a:ext>
            </a:extLst>
          </p:cNvPr>
          <p:cNvSpPr txBox="1"/>
          <p:nvPr/>
        </p:nvSpPr>
        <p:spPr>
          <a:xfrm>
            <a:off x="820063" y="1599029"/>
            <a:ext cx="8395945" cy="677108"/>
          </a:xfrm>
          <a:prstGeom prst="rect">
            <a:avLst/>
          </a:prstGeom>
        </p:spPr>
        <p:txBody>
          <a:bodyPr wrap="square" lIns="0" tIns="0" rIns="0" bIns="0" rtlCol="0" anchor="t">
            <a:spAutoFit/>
          </a:bodyPr>
          <a:lstStyle/>
          <a:p>
            <a:pPr lvl="0"/>
            <a:r>
              <a:rPr lang="en-GB" sz="4400" b="1" dirty="0">
                <a:solidFill>
                  <a:srgbClr val="36ACF5"/>
                </a:solidFill>
                <a:latin typeface="Century Gothic" panose="020B0502020202020204" pitchFamily="34" charset="0"/>
              </a:rPr>
              <a:t>Using Images Well</a:t>
            </a:r>
            <a:endParaRPr lang="en-US" sz="4400" b="1" dirty="0">
              <a:solidFill>
                <a:schemeClr val="bg1"/>
              </a:solidFill>
              <a:latin typeface="Century Gothic" panose="020B0502020202020204" pitchFamily="34" charset="0"/>
            </a:endParaRPr>
          </a:p>
        </p:txBody>
      </p:sp>
      <p:grpSp>
        <p:nvGrpSpPr>
          <p:cNvPr id="13" name="Group 2">
            <a:extLst>
              <a:ext uri="{FF2B5EF4-FFF2-40B4-BE49-F238E27FC236}">
                <a16:creationId xmlns:a16="http://schemas.microsoft.com/office/drawing/2014/main" id="{6880AB3D-920E-AE41-B310-FCC2BFCCF592}"/>
              </a:ext>
            </a:extLst>
          </p:cNvPr>
          <p:cNvGrpSpPr>
            <a:grpSpLocks noChangeAspect="1"/>
          </p:cNvGrpSpPr>
          <p:nvPr/>
        </p:nvGrpSpPr>
        <p:grpSpPr>
          <a:xfrm>
            <a:off x="1350096" y="3184101"/>
            <a:ext cx="325921" cy="325921"/>
            <a:chOff x="0" y="0"/>
            <a:chExt cx="6355080" cy="6355080"/>
          </a:xfrm>
          <a:solidFill>
            <a:srgbClr val="36ACF5"/>
          </a:solidFill>
        </p:grpSpPr>
        <p:sp>
          <p:nvSpPr>
            <p:cNvPr id="14" name="Freeform 3">
              <a:extLst>
                <a:ext uri="{FF2B5EF4-FFF2-40B4-BE49-F238E27FC236}">
                  <a16:creationId xmlns:a16="http://schemas.microsoft.com/office/drawing/2014/main" id="{0D92545B-48BC-A259-9D49-376223F8F274}"/>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a:p>
          </p:txBody>
        </p:sp>
      </p:grpSp>
      <p:sp>
        <p:nvSpPr>
          <p:cNvPr id="19" name="Arrow: Pentagon 18">
            <a:extLst>
              <a:ext uri="{FF2B5EF4-FFF2-40B4-BE49-F238E27FC236}">
                <a16:creationId xmlns:a16="http://schemas.microsoft.com/office/drawing/2014/main" id="{A4AC9D1C-8B90-74E6-52A3-DCC1D5718D65}"/>
              </a:ext>
            </a:extLst>
          </p:cNvPr>
          <p:cNvSpPr/>
          <p:nvPr/>
        </p:nvSpPr>
        <p:spPr>
          <a:xfrm>
            <a:off x="14858999" y="-16042"/>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Freeform 2">
            <a:extLst>
              <a:ext uri="{FF2B5EF4-FFF2-40B4-BE49-F238E27FC236}">
                <a16:creationId xmlns:a16="http://schemas.microsoft.com/office/drawing/2014/main" id="{29F4C044-61F7-CAA0-0479-2ADAFB8049E9}"/>
              </a:ext>
            </a:extLst>
          </p:cNvPr>
          <p:cNvSpPr/>
          <p:nvPr/>
        </p:nvSpPr>
        <p:spPr>
          <a:xfrm>
            <a:off x="15087600" y="10795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21" name="TextBox 6">
            <a:extLst>
              <a:ext uri="{FF2B5EF4-FFF2-40B4-BE49-F238E27FC236}">
                <a16:creationId xmlns:a16="http://schemas.microsoft.com/office/drawing/2014/main" id="{3B289CE0-677A-4A46-F01E-FF066210623C}"/>
              </a:ext>
            </a:extLst>
          </p:cNvPr>
          <p:cNvSpPr txBox="1"/>
          <p:nvPr/>
        </p:nvSpPr>
        <p:spPr>
          <a:xfrm>
            <a:off x="2471084" y="2955200"/>
            <a:ext cx="7478049" cy="861774"/>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Choose high quality images that reflect your business well</a:t>
            </a:r>
            <a:endParaRPr lang="en-US" sz="2800" dirty="0">
              <a:solidFill>
                <a:schemeClr val="bg1"/>
              </a:solidFill>
              <a:latin typeface="Century Gothic" panose="020B0502020202020204" pitchFamily="34" charset="0"/>
            </a:endParaRPr>
          </a:p>
        </p:txBody>
      </p:sp>
      <p:sp>
        <p:nvSpPr>
          <p:cNvPr id="28" name="TextBox 6">
            <a:extLst>
              <a:ext uri="{FF2B5EF4-FFF2-40B4-BE49-F238E27FC236}">
                <a16:creationId xmlns:a16="http://schemas.microsoft.com/office/drawing/2014/main" id="{400CCDB0-EA09-BAA1-4CDA-F5FC030409C3}"/>
              </a:ext>
            </a:extLst>
          </p:cNvPr>
          <p:cNvSpPr txBox="1"/>
          <p:nvPr/>
        </p:nvSpPr>
        <p:spPr>
          <a:xfrm>
            <a:off x="2471084" y="4467414"/>
            <a:ext cx="7478049" cy="861774"/>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Avoid using stock images that feel impersonal</a:t>
            </a:r>
            <a:endParaRPr lang="en-US" sz="2800" dirty="0">
              <a:solidFill>
                <a:schemeClr val="bg1"/>
              </a:solidFill>
              <a:latin typeface="Century Gothic" panose="020B0502020202020204" pitchFamily="34" charset="0"/>
            </a:endParaRPr>
          </a:p>
        </p:txBody>
      </p:sp>
      <p:sp>
        <p:nvSpPr>
          <p:cNvPr id="32" name="TextBox 6">
            <a:extLst>
              <a:ext uri="{FF2B5EF4-FFF2-40B4-BE49-F238E27FC236}">
                <a16:creationId xmlns:a16="http://schemas.microsoft.com/office/drawing/2014/main" id="{1992BEA2-BBA1-C049-AE1D-30F345A2F971}"/>
              </a:ext>
            </a:extLst>
          </p:cNvPr>
          <p:cNvSpPr txBox="1"/>
          <p:nvPr/>
        </p:nvSpPr>
        <p:spPr>
          <a:xfrm>
            <a:off x="2471084" y="6020944"/>
            <a:ext cx="7478049" cy="861774"/>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Optimise images so pages load quickly – compress if needed</a:t>
            </a:r>
            <a:endParaRPr lang="en-US" sz="2800" dirty="0">
              <a:solidFill>
                <a:schemeClr val="bg1"/>
              </a:solidFill>
              <a:latin typeface="Century Gothic" panose="020B0502020202020204" pitchFamily="34" charset="0"/>
            </a:endParaRPr>
          </a:p>
        </p:txBody>
      </p:sp>
      <p:sp>
        <p:nvSpPr>
          <p:cNvPr id="33" name="TextBox 6">
            <a:extLst>
              <a:ext uri="{FF2B5EF4-FFF2-40B4-BE49-F238E27FC236}">
                <a16:creationId xmlns:a16="http://schemas.microsoft.com/office/drawing/2014/main" id="{51C95640-5945-7DBB-1179-DF0F9735DF7B}"/>
              </a:ext>
            </a:extLst>
          </p:cNvPr>
          <p:cNvSpPr txBox="1"/>
          <p:nvPr/>
        </p:nvSpPr>
        <p:spPr>
          <a:xfrm>
            <a:off x="2471083" y="7779169"/>
            <a:ext cx="7478049" cy="430887"/>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Add captions or text when useful</a:t>
            </a:r>
            <a:endParaRPr lang="en-US" sz="2800" dirty="0">
              <a:solidFill>
                <a:schemeClr val="bg1"/>
              </a:solidFill>
              <a:latin typeface="Century Gothic" panose="020B0502020202020204" pitchFamily="34" charset="0"/>
            </a:endParaRPr>
          </a:p>
        </p:txBody>
      </p:sp>
      <p:grpSp>
        <p:nvGrpSpPr>
          <p:cNvPr id="2" name="Group 2">
            <a:extLst>
              <a:ext uri="{FF2B5EF4-FFF2-40B4-BE49-F238E27FC236}">
                <a16:creationId xmlns:a16="http://schemas.microsoft.com/office/drawing/2014/main" id="{002B9075-6B70-30D9-08B2-F77622F704B7}"/>
              </a:ext>
            </a:extLst>
          </p:cNvPr>
          <p:cNvGrpSpPr>
            <a:grpSpLocks noChangeAspect="1"/>
          </p:cNvGrpSpPr>
          <p:nvPr/>
        </p:nvGrpSpPr>
        <p:grpSpPr>
          <a:xfrm>
            <a:off x="1347215" y="4735340"/>
            <a:ext cx="325921" cy="325921"/>
            <a:chOff x="0" y="0"/>
            <a:chExt cx="6355080" cy="6355080"/>
          </a:xfrm>
          <a:solidFill>
            <a:srgbClr val="36ACF5"/>
          </a:solidFill>
        </p:grpSpPr>
        <p:sp>
          <p:nvSpPr>
            <p:cNvPr id="3" name="Freeform 3">
              <a:extLst>
                <a:ext uri="{FF2B5EF4-FFF2-40B4-BE49-F238E27FC236}">
                  <a16:creationId xmlns:a16="http://schemas.microsoft.com/office/drawing/2014/main" id="{E5046002-579D-A093-4040-C7F89EA8C54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a:p>
          </p:txBody>
        </p:sp>
      </p:grpSp>
      <p:grpSp>
        <p:nvGrpSpPr>
          <p:cNvPr id="5" name="Group 2">
            <a:extLst>
              <a:ext uri="{FF2B5EF4-FFF2-40B4-BE49-F238E27FC236}">
                <a16:creationId xmlns:a16="http://schemas.microsoft.com/office/drawing/2014/main" id="{9F53FB9B-F47F-51BB-53F6-6E786110D41F}"/>
              </a:ext>
            </a:extLst>
          </p:cNvPr>
          <p:cNvGrpSpPr>
            <a:grpSpLocks noChangeAspect="1"/>
          </p:cNvGrpSpPr>
          <p:nvPr/>
        </p:nvGrpSpPr>
        <p:grpSpPr>
          <a:xfrm>
            <a:off x="1347214" y="6286579"/>
            <a:ext cx="325921" cy="325921"/>
            <a:chOff x="0" y="0"/>
            <a:chExt cx="6355080" cy="6355080"/>
          </a:xfrm>
          <a:solidFill>
            <a:srgbClr val="36ACF5"/>
          </a:solidFill>
        </p:grpSpPr>
        <p:sp>
          <p:nvSpPr>
            <p:cNvPr id="7" name="Freeform 3">
              <a:extLst>
                <a:ext uri="{FF2B5EF4-FFF2-40B4-BE49-F238E27FC236}">
                  <a16:creationId xmlns:a16="http://schemas.microsoft.com/office/drawing/2014/main" id="{71B50794-E143-AB4F-04E8-3DE23F287CFB}"/>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a:p>
          </p:txBody>
        </p:sp>
      </p:grpSp>
      <p:grpSp>
        <p:nvGrpSpPr>
          <p:cNvPr id="8" name="Group 2">
            <a:extLst>
              <a:ext uri="{FF2B5EF4-FFF2-40B4-BE49-F238E27FC236}">
                <a16:creationId xmlns:a16="http://schemas.microsoft.com/office/drawing/2014/main" id="{99AEF6FE-15CE-E3BC-BEFA-C028297086A3}"/>
              </a:ext>
            </a:extLst>
          </p:cNvPr>
          <p:cNvGrpSpPr>
            <a:grpSpLocks noChangeAspect="1"/>
          </p:cNvGrpSpPr>
          <p:nvPr/>
        </p:nvGrpSpPr>
        <p:grpSpPr>
          <a:xfrm>
            <a:off x="1347213" y="7837818"/>
            <a:ext cx="325921" cy="325921"/>
            <a:chOff x="0" y="0"/>
            <a:chExt cx="6355080" cy="6355080"/>
          </a:xfrm>
          <a:solidFill>
            <a:srgbClr val="36ACF5"/>
          </a:solidFill>
        </p:grpSpPr>
        <p:sp>
          <p:nvSpPr>
            <p:cNvPr id="9" name="Freeform 3">
              <a:extLst>
                <a:ext uri="{FF2B5EF4-FFF2-40B4-BE49-F238E27FC236}">
                  <a16:creationId xmlns:a16="http://schemas.microsoft.com/office/drawing/2014/main" id="{18AA16D8-F793-C5EB-41E4-5291429E075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a:p>
          </p:txBody>
        </p:sp>
      </p:grpSp>
      <p:sp>
        <p:nvSpPr>
          <p:cNvPr id="10" name="Rectangle 9">
            <a:hlinkClick r:id="rId5"/>
            <a:extLst>
              <a:ext uri="{FF2B5EF4-FFF2-40B4-BE49-F238E27FC236}">
                <a16:creationId xmlns:a16="http://schemas.microsoft.com/office/drawing/2014/main" id="{0D3B0278-887A-0259-3DC6-7570E1132BB2}"/>
              </a:ext>
            </a:extLst>
          </p:cNvPr>
          <p:cNvSpPr/>
          <p:nvPr/>
        </p:nvSpPr>
        <p:spPr>
          <a:xfrm>
            <a:off x="1347213" y="8743900"/>
            <a:ext cx="8228835" cy="913084"/>
          </a:xfrm>
          <a:prstGeom prst="rect">
            <a:avLst/>
          </a:prstGeom>
          <a:solidFill>
            <a:srgbClr val="36AC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EFEFE"/>
                </a:solidFill>
                <a:latin typeface="Century Gothic" panose="020B0502020202020204" pitchFamily="34" charset="0"/>
              </a:rPr>
              <a:t>EXAMPLE</a:t>
            </a:r>
          </a:p>
        </p:txBody>
      </p:sp>
    </p:spTree>
    <p:extLst>
      <p:ext uri="{BB962C8B-B14F-4D97-AF65-F5344CB8AC3E}">
        <p14:creationId xmlns:p14="http://schemas.microsoft.com/office/powerpoint/2010/main" val="4226095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ADDE3834-E568-521E-268F-384228E7218F}"/>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71AA5140-F41D-8638-1E18-56E4FA6988CF}"/>
              </a:ext>
            </a:extLst>
          </p:cNvPr>
          <p:cNvPicPr>
            <a:picLocks noChangeAspect="1" noChangeArrowheads="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934491" y="-345704"/>
            <a:ext cx="18307050" cy="102400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0 Most Common Issues in Web Designing With Examples &amp; Fixes - Alyaman ...">
            <a:extLst>
              <a:ext uri="{FF2B5EF4-FFF2-40B4-BE49-F238E27FC236}">
                <a16:creationId xmlns:a16="http://schemas.microsoft.com/office/drawing/2014/main" id="{84C7AABF-9FAF-D313-04F1-35A7C25C8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441" y="381723"/>
            <a:ext cx="16776848" cy="94323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
            <a:extLst>
              <a:ext uri="{FF2B5EF4-FFF2-40B4-BE49-F238E27FC236}">
                <a16:creationId xmlns:a16="http://schemas.microsoft.com/office/drawing/2014/main" id="{91D01FC4-998F-B195-37F2-1AF4F42557F1}"/>
              </a:ext>
            </a:extLst>
          </p:cNvPr>
          <p:cNvSpPr txBox="1"/>
          <p:nvPr/>
        </p:nvSpPr>
        <p:spPr>
          <a:xfrm>
            <a:off x="1583160" y="6583660"/>
            <a:ext cx="7008392" cy="1231106"/>
          </a:xfrm>
          <a:prstGeom prst="rect">
            <a:avLst/>
          </a:prstGeom>
        </p:spPr>
        <p:txBody>
          <a:bodyPr wrap="square" lIns="0" tIns="0" rIns="0" bIns="0" rtlCol="0" anchor="t">
            <a:spAutoFit/>
          </a:bodyPr>
          <a:lstStyle/>
          <a:p>
            <a:pPr marL="0" lvl="0" indent="0">
              <a:lnSpc>
                <a:spcPts val="9600"/>
              </a:lnSpc>
            </a:pPr>
            <a:r>
              <a:rPr lang="en-US" sz="8800" b="1" u="none" dirty="0">
                <a:latin typeface="Century Gothic" panose="020B0502020202020204" pitchFamily="34" charset="0"/>
                <a:ea typeface="Century Gothic Paneuropean"/>
                <a:cs typeface="Century Gothic Paneuropean"/>
                <a:sym typeface="Century Gothic Paneuropean"/>
              </a:rPr>
              <a:t>Examples</a:t>
            </a:r>
          </a:p>
        </p:txBody>
      </p:sp>
    </p:spTree>
    <p:extLst>
      <p:ext uri="{BB962C8B-B14F-4D97-AF65-F5344CB8AC3E}">
        <p14:creationId xmlns:p14="http://schemas.microsoft.com/office/powerpoint/2010/main" val="462920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333333"/>
        </a:solidFill>
        <a:effectLst/>
      </p:bgPr>
    </p:bg>
    <p:spTree>
      <p:nvGrpSpPr>
        <p:cNvPr id="1" name="">
          <a:extLst>
            <a:ext uri="{FF2B5EF4-FFF2-40B4-BE49-F238E27FC236}">
              <a16:creationId xmlns:a16="http://schemas.microsoft.com/office/drawing/2014/main" id="{AAED21CA-CFE0-6C1B-D7B7-EB12CD5AFAF0}"/>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06C2187A-A34D-EFC9-1657-E410107189B6}"/>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9D7456-1047-AC7E-3A77-0142EAD27F2D}"/>
              </a:ext>
            </a:extLst>
          </p:cNvPr>
          <p:cNvSpPr txBox="1"/>
          <p:nvPr/>
        </p:nvSpPr>
        <p:spPr>
          <a:xfrm>
            <a:off x="7847856" y="46947"/>
            <a:ext cx="10801200" cy="1323439"/>
          </a:xfrm>
          <a:prstGeom prst="rect">
            <a:avLst/>
          </a:prstGeom>
          <a:noFill/>
        </p:spPr>
        <p:txBody>
          <a:bodyPr wrap="square" rtlCol="0">
            <a:spAutoFit/>
          </a:bodyPr>
          <a:lstStyle/>
          <a:p>
            <a:r>
              <a:rPr lang="en-GB" sz="8000" b="1" dirty="0">
                <a:solidFill>
                  <a:srgbClr val="36ACF5"/>
                </a:solidFill>
                <a:latin typeface="Century Gothic" panose="020B0502020202020204" pitchFamily="34" charset="0"/>
              </a:rPr>
              <a:t>bit.ly/dpswebdesign</a:t>
            </a:r>
          </a:p>
        </p:txBody>
      </p:sp>
      <p:sp>
        <p:nvSpPr>
          <p:cNvPr id="3" name="TextBox 3">
            <a:extLst>
              <a:ext uri="{FF2B5EF4-FFF2-40B4-BE49-F238E27FC236}">
                <a16:creationId xmlns:a16="http://schemas.microsoft.com/office/drawing/2014/main" id="{3EBBE5CF-92B6-31E5-1429-220EA5A85341}"/>
              </a:ext>
            </a:extLst>
          </p:cNvPr>
          <p:cNvSpPr txBox="1"/>
          <p:nvPr/>
        </p:nvSpPr>
        <p:spPr>
          <a:xfrm>
            <a:off x="575048" y="172908"/>
            <a:ext cx="19328358" cy="9941183"/>
          </a:xfrm>
          <a:prstGeom prst="rect">
            <a:avLst/>
          </a:prstGeom>
        </p:spPr>
        <p:txBody>
          <a:bodyPr wrap="square" lIns="0" tIns="0" rIns="0" bIns="0" rtlCol="0" anchor="t">
            <a:spAutoFit/>
          </a:bodyPr>
          <a:lstStyle/>
          <a:p>
            <a:pPr>
              <a:buNone/>
            </a:pPr>
            <a:r>
              <a:rPr lang="en-GB" sz="4800" b="1" dirty="0">
                <a:solidFill>
                  <a:srgbClr val="FEFEFE"/>
                </a:solidFill>
                <a:latin typeface="Century Gothic" panose="020B0502020202020204" pitchFamily="34" charset="0"/>
              </a:rPr>
              <a:t>Website </a:t>
            </a:r>
            <a:r>
              <a:rPr lang="en-GB" sz="4800" b="1" dirty="0" err="1">
                <a:solidFill>
                  <a:srgbClr val="FEFEFE"/>
                </a:solidFill>
                <a:latin typeface="Century Gothic" panose="020B0502020202020204" pitchFamily="34" charset="0"/>
              </a:rPr>
              <a:t>Mockup</a:t>
            </a:r>
            <a:endParaRPr lang="en-GB" sz="4800" b="1" dirty="0">
              <a:solidFill>
                <a:srgbClr val="FEFEFE"/>
              </a:solidFill>
              <a:latin typeface="Century Gothic" panose="020B0502020202020204" pitchFamily="34" charset="0"/>
            </a:endParaRPr>
          </a:p>
          <a:p>
            <a:pPr>
              <a:buNone/>
            </a:pPr>
            <a:endParaRPr lang="en-GB" sz="2800" b="1" dirty="0">
              <a:solidFill>
                <a:srgbClr val="FEFEFE"/>
              </a:solidFill>
              <a:latin typeface="Century Gothic" panose="020B0502020202020204" pitchFamily="34" charset="0"/>
            </a:endParaRPr>
          </a:p>
          <a:p>
            <a:pPr>
              <a:buNone/>
            </a:pPr>
            <a:r>
              <a:rPr lang="en-GB" sz="3000" b="1" dirty="0">
                <a:solidFill>
                  <a:srgbClr val="FEFEFE"/>
                </a:solidFill>
                <a:latin typeface="Century Gothic" panose="020B0502020202020204" pitchFamily="34" charset="0"/>
              </a:rPr>
              <a:t>Your Business:</a:t>
            </a:r>
            <a:br>
              <a:rPr lang="en-GB" sz="3000" dirty="0">
                <a:solidFill>
                  <a:srgbClr val="FEFEFE"/>
                </a:solidFill>
                <a:latin typeface="Century Gothic" panose="020B0502020202020204" pitchFamily="34" charset="0"/>
              </a:rPr>
            </a:br>
            <a:r>
              <a:rPr lang="en-GB" sz="3000" b="1" dirty="0">
                <a:solidFill>
                  <a:srgbClr val="FEFEFE"/>
                </a:solidFill>
                <a:latin typeface="Century Gothic" panose="020B0502020202020204" pitchFamily="34" charset="0"/>
              </a:rPr>
              <a:t>Bright Brew Coffee Co.</a:t>
            </a:r>
            <a:br>
              <a:rPr lang="en-GB" sz="3000" dirty="0">
                <a:solidFill>
                  <a:srgbClr val="FEFEFE"/>
                </a:solidFill>
                <a:latin typeface="Century Gothic" panose="020B0502020202020204" pitchFamily="34" charset="0"/>
              </a:rPr>
            </a:br>
            <a:r>
              <a:rPr lang="en-GB" sz="3000" i="1" dirty="0">
                <a:solidFill>
                  <a:srgbClr val="FEFEFE"/>
                </a:solidFill>
                <a:latin typeface="Century Gothic" panose="020B0502020202020204" pitchFamily="34" charset="0"/>
              </a:rPr>
              <a:t>“Local beans. Brighton vibes.”</a:t>
            </a:r>
            <a:endParaRPr lang="en-GB" sz="3000" dirty="0">
              <a:solidFill>
                <a:srgbClr val="FEFEFE"/>
              </a:solidFill>
              <a:latin typeface="Century Gothic" panose="020B0502020202020204" pitchFamily="34" charset="0"/>
            </a:endParaRPr>
          </a:p>
          <a:p>
            <a:pPr>
              <a:buNone/>
            </a:pPr>
            <a:endParaRPr lang="en-GB" sz="3000" b="1" dirty="0">
              <a:solidFill>
                <a:srgbClr val="FEFEFE"/>
              </a:solidFill>
              <a:latin typeface="Century Gothic" panose="020B0502020202020204" pitchFamily="34" charset="0"/>
            </a:endParaRPr>
          </a:p>
          <a:p>
            <a:pPr>
              <a:buNone/>
            </a:pPr>
            <a:r>
              <a:rPr lang="en-GB" sz="3000" b="1" dirty="0">
                <a:solidFill>
                  <a:srgbClr val="FEFEFE"/>
                </a:solidFill>
                <a:latin typeface="Century Gothic" panose="020B0502020202020204" pitchFamily="34" charset="0"/>
              </a:rPr>
              <a:t>Task:</a:t>
            </a:r>
            <a:br>
              <a:rPr lang="en-GB" sz="3000" dirty="0">
                <a:solidFill>
                  <a:srgbClr val="FEFEFE"/>
                </a:solidFill>
                <a:latin typeface="Century Gothic" panose="020B0502020202020204" pitchFamily="34" charset="0"/>
              </a:rPr>
            </a:br>
            <a:r>
              <a:rPr lang="en-GB" sz="3000" dirty="0">
                <a:solidFill>
                  <a:srgbClr val="FEFEFE"/>
                </a:solidFill>
                <a:latin typeface="Century Gothic" panose="020B0502020202020204" pitchFamily="34" charset="0"/>
              </a:rPr>
              <a:t>Use the whiteboard to </a:t>
            </a:r>
            <a:r>
              <a:rPr lang="en-GB" sz="3000" b="1" dirty="0">
                <a:solidFill>
                  <a:srgbClr val="FEFEFE"/>
                </a:solidFill>
                <a:latin typeface="Century Gothic" panose="020B0502020202020204" pitchFamily="34" charset="0"/>
              </a:rPr>
              <a:t>draw a simple homepage layout, </a:t>
            </a:r>
            <a:r>
              <a:rPr lang="en-GB" sz="3000" dirty="0">
                <a:solidFill>
                  <a:srgbClr val="FEFEFE"/>
                </a:solidFill>
                <a:latin typeface="Century Gothic" panose="020B0502020202020204" pitchFamily="34" charset="0"/>
              </a:rPr>
              <a:t>just boxes and labels.</a:t>
            </a:r>
            <a:br>
              <a:rPr lang="en-GB" sz="3000" dirty="0">
                <a:solidFill>
                  <a:srgbClr val="FEFEFE"/>
                </a:solidFill>
                <a:latin typeface="Century Gothic" panose="020B0502020202020204" pitchFamily="34" charset="0"/>
              </a:rPr>
            </a:br>
            <a:r>
              <a:rPr lang="en-GB" sz="3000" dirty="0">
                <a:solidFill>
                  <a:srgbClr val="FEFEFE"/>
                </a:solidFill>
                <a:latin typeface="Century Gothic" panose="020B0502020202020204" pitchFamily="34" charset="0"/>
              </a:rPr>
              <a:t>Keep it clean, clear, and focused on what matters most.</a:t>
            </a:r>
          </a:p>
          <a:p>
            <a:pPr>
              <a:buNone/>
            </a:pPr>
            <a:endParaRPr lang="en-GB" sz="3000" dirty="0">
              <a:solidFill>
                <a:srgbClr val="FEFEFE"/>
              </a:solidFill>
              <a:latin typeface="Century Gothic" panose="020B0502020202020204" pitchFamily="34" charset="0"/>
            </a:endParaRPr>
          </a:p>
          <a:p>
            <a:pPr>
              <a:buNone/>
            </a:pPr>
            <a:r>
              <a:rPr lang="en-GB" sz="3000" b="1" dirty="0">
                <a:solidFill>
                  <a:srgbClr val="FEFEFE"/>
                </a:solidFill>
                <a:latin typeface="Century Gothic" panose="020B0502020202020204" pitchFamily="34" charset="0"/>
              </a:rPr>
              <a:t>Your homepage should include:</a:t>
            </a:r>
            <a:endParaRPr lang="en-GB" sz="3000" dirty="0">
              <a:solidFill>
                <a:srgbClr val="FEFEFE"/>
              </a:solidFill>
              <a:latin typeface="Century Gothic" panose="020B0502020202020204" pitchFamily="34" charset="0"/>
            </a:endParaRPr>
          </a:p>
          <a:p>
            <a:pPr>
              <a:buFont typeface="Arial" panose="020B0604020202020204" pitchFamily="34" charset="0"/>
              <a:buChar char="•"/>
            </a:pPr>
            <a:r>
              <a:rPr lang="en-GB" sz="3000" b="1" dirty="0">
                <a:solidFill>
                  <a:srgbClr val="FEFEFE"/>
                </a:solidFill>
                <a:latin typeface="Century Gothic" panose="020B0502020202020204" pitchFamily="34" charset="0"/>
              </a:rPr>
              <a:t> Short intro:</a:t>
            </a:r>
            <a:r>
              <a:rPr lang="en-GB" sz="3000" dirty="0">
                <a:solidFill>
                  <a:srgbClr val="FEFEFE"/>
                </a:solidFill>
                <a:latin typeface="Century Gothic" panose="020B0502020202020204" pitchFamily="34" charset="0"/>
              </a:rPr>
              <a:t> What makes them special</a:t>
            </a:r>
          </a:p>
          <a:p>
            <a:pPr>
              <a:buFont typeface="Arial" panose="020B0604020202020204" pitchFamily="34" charset="0"/>
              <a:buChar char="•"/>
            </a:pPr>
            <a:r>
              <a:rPr lang="en-GB" sz="3000" dirty="0">
                <a:solidFill>
                  <a:srgbClr val="FEFEFE"/>
                </a:solidFill>
                <a:latin typeface="Century Gothic" panose="020B0502020202020204" pitchFamily="34" charset="0"/>
              </a:rPr>
              <a:t> </a:t>
            </a:r>
            <a:r>
              <a:rPr lang="en-GB" sz="3000" b="1" dirty="0">
                <a:solidFill>
                  <a:srgbClr val="FEFEFE"/>
                </a:solidFill>
                <a:latin typeface="Century Gothic" panose="020B0502020202020204" pitchFamily="34" charset="0"/>
              </a:rPr>
              <a:t>Main image:</a:t>
            </a:r>
            <a:r>
              <a:rPr lang="en-GB" sz="3000" dirty="0">
                <a:solidFill>
                  <a:srgbClr val="FEFEFE"/>
                </a:solidFill>
                <a:latin typeface="Century Gothic" panose="020B0502020202020204" pitchFamily="34" charset="0"/>
              </a:rPr>
              <a:t> Coffee or café</a:t>
            </a:r>
          </a:p>
          <a:p>
            <a:pPr>
              <a:buFont typeface="Arial" panose="020B0604020202020204" pitchFamily="34" charset="0"/>
              <a:buChar char="•"/>
            </a:pPr>
            <a:r>
              <a:rPr lang="en-GB" sz="3000" b="1" dirty="0">
                <a:solidFill>
                  <a:srgbClr val="FEFEFE"/>
                </a:solidFill>
                <a:latin typeface="Century Gothic" panose="020B0502020202020204" pitchFamily="34" charset="0"/>
              </a:rPr>
              <a:t> Footer:</a:t>
            </a:r>
            <a:r>
              <a:rPr lang="en-GB" sz="3000" dirty="0">
                <a:solidFill>
                  <a:srgbClr val="FEFEFE"/>
                </a:solidFill>
                <a:latin typeface="Century Gothic" panose="020B0502020202020204" pitchFamily="34" charset="0"/>
              </a:rPr>
              <a:t> Contact + social links</a:t>
            </a:r>
          </a:p>
          <a:p>
            <a:pPr>
              <a:buFont typeface="Arial" panose="020B0604020202020204" pitchFamily="34" charset="0"/>
              <a:buChar char="•"/>
            </a:pPr>
            <a:r>
              <a:rPr lang="en-GB" sz="3000" dirty="0">
                <a:solidFill>
                  <a:srgbClr val="FEFEFE"/>
                </a:solidFill>
                <a:latin typeface="Century Gothic" panose="020B0502020202020204" pitchFamily="34" charset="0"/>
              </a:rPr>
              <a:t> </a:t>
            </a:r>
            <a:r>
              <a:rPr lang="en-GB" sz="3000" b="1" dirty="0">
                <a:solidFill>
                  <a:srgbClr val="FEFEFE"/>
                </a:solidFill>
                <a:latin typeface="Century Gothic" panose="020B0502020202020204" pitchFamily="34" charset="0"/>
              </a:rPr>
              <a:t>Review or testimonial</a:t>
            </a:r>
            <a:endParaRPr lang="en-GB" sz="3000" dirty="0">
              <a:solidFill>
                <a:srgbClr val="FEFEFE"/>
              </a:solidFill>
              <a:latin typeface="Century Gothic" panose="020B0502020202020204" pitchFamily="34" charset="0"/>
            </a:endParaRPr>
          </a:p>
          <a:p>
            <a:pPr>
              <a:buFont typeface="Arial" panose="020B0604020202020204" pitchFamily="34" charset="0"/>
              <a:buChar char="•"/>
            </a:pPr>
            <a:r>
              <a:rPr lang="en-GB" sz="3000" dirty="0">
                <a:solidFill>
                  <a:srgbClr val="FEFEFE"/>
                </a:solidFill>
                <a:latin typeface="Century Gothic" panose="020B0502020202020204" pitchFamily="34" charset="0"/>
              </a:rPr>
              <a:t> </a:t>
            </a:r>
            <a:r>
              <a:rPr lang="en-GB" sz="3000" b="1" dirty="0">
                <a:solidFill>
                  <a:srgbClr val="FEFEFE"/>
                </a:solidFill>
                <a:latin typeface="Century Gothic" panose="020B0502020202020204" pitchFamily="34" charset="0"/>
              </a:rPr>
              <a:t>Header:</a:t>
            </a:r>
            <a:r>
              <a:rPr lang="en-GB" sz="3000" dirty="0">
                <a:solidFill>
                  <a:srgbClr val="FEFEFE"/>
                </a:solidFill>
                <a:latin typeface="Century Gothic" panose="020B0502020202020204" pitchFamily="34" charset="0"/>
              </a:rPr>
              <a:t> Logo + slogan</a:t>
            </a:r>
          </a:p>
          <a:p>
            <a:pPr>
              <a:buFont typeface="Arial" panose="020B0604020202020204" pitchFamily="34" charset="0"/>
              <a:buChar char="•"/>
            </a:pPr>
            <a:r>
              <a:rPr lang="en-GB" sz="3000" dirty="0">
                <a:solidFill>
                  <a:srgbClr val="FEFEFE"/>
                </a:solidFill>
                <a:latin typeface="Century Gothic" panose="020B0502020202020204" pitchFamily="34" charset="0"/>
              </a:rPr>
              <a:t> </a:t>
            </a:r>
            <a:r>
              <a:rPr lang="en-GB" sz="3000" b="1" dirty="0">
                <a:solidFill>
                  <a:srgbClr val="FEFEFE"/>
                </a:solidFill>
                <a:latin typeface="Century Gothic" panose="020B0502020202020204" pitchFamily="34" charset="0"/>
              </a:rPr>
              <a:t>Call to Action:</a:t>
            </a:r>
            <a:r>
              <a:rPr lang="en-GB" sz="3000" dirty="0">
                <a:solidFill>
                  <a:srgbClr val="FEFEFE"/>
                </a:solidFill>
                <a:latin typeface="Century Gothic" panose="020B0502020202020204" pitchFamily="34" charset="0"/>
              </a:rPr>
              <a:t> “Order Beans Online”</a:t>
            </a:r>
          </a:p>
          <a:p>
            <a:pPr>
              <a:buNone/>
            </a:pPr>
            <a:endParaRPr lang="en-GB" sz="3000" b="1" dirty="0">
              <a:solidFill>
                <a:srgbClr val="FEFEFE"/>
              </a:solidFill>
              <a:latin typeface="Century Gothic" panose="020B0502020202020204" pitchFamily="34" charset="0"/>
            </a:endParaRPr>
          </a:p>
          <a:p>
            <a:pPr>
              <a:buNone/>
            </a:pPr>
            <a:r>
              <a:rPr lang="en-GB" sz="3000" b="1" dirty="0">
                <a:solidFill>
                  <a:srgbClr val="FEFEFE"/>
                </a:solidFill>
                <a:latin typeface="Century Gothic" panose="020B0502020202020204" pitchFamily="34" charset="0"/>
              </a:rPr>
              <a:t>Goal:</a:t>
            </a:r>
            <a:br>
              <a:rPr lang="en-GB" sz="3000" dirty="0">
                <a:solidFill>
                  <a:srgbClr val="FEFEFE"/>
                </a:solidFill>
                <a:latin typeface="Century Gothic" panose="020B0502020202020204" pitchFamily="34" charset="0"/>
              </a:rPr>
            </a:br>
            <a:r>
              <a:rPr lang="en-GB" sz="3000" dirty="0">
                <a:solidFill>
                  <a:srgbClr val="FEFEFE"/>
                </a:solidFill>
                <a:latin typeface="Century Gothic" panose="020B0502020202020204" pitchFamily="34" charset="0"/>
              </a:rPr>
              <a:t>Make it </a:t>
            </a:r>
            <a:r>
              <a:rPr lang="en-GB" sz="3000" b="1" dirty="0">
                <a:solidFill>
                  <a:srgbClr val="FEFEFE"/>
                </a:solidFill>
                <a:latin typeface="Century Gothic" panose="020B0502020202020204" pitchFamily="34" charset="0"/>
              </a:rPr>
              <a:t>simple and easy to understand in 7 seconds.</a:t>
            </a:r>
            <a:br>
              <a:rPr lang="en-GB" sz="3000" dirty="0">
                <a:solidFill>
                  <a:srgbClr val="FEFEFE"/>
                </a:solidFill>
                <a:latin typeface="Century Gothic" panose="020B0502020202020204" pitchFamily="34" charset="0"/>
              </a:rPr>
            </a:br>
            <a:r>
              <a:rPr lang="en-GB" sz="3000" dirty="0">
                <a:solidFill>
                  <a:srgbClr val="FEFEFE"/>
                </a:solidFill>
                <a:latin typeface="Century Gothic" panose="020B0502020202020204" pitchFamily="34" charset="0"/>
              </a:rPr>
              <a:t>Where should the visitor’s eyes go first?</a:t>
            </a:r>
          </a:p>
        </p:txBody>
      </p:sp>
    </p:spTree>
    <p:extLst>
      <p:ext uri="{BB962C8B-B14F-4D97-AF65-F5344CB8AC3E}">
        <p14:creationId xmlns:p14="http://schemas.microsoft.com/office/powerpoint/2010/main" val="798967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1026" name="Picture 2" descr="How to Incorporate Accessibility in Your Website">
            <a:extLst>
              <a:ext uri="{FF2B5EF4-FFF2-40B4-BE49-F238E27FC236}">
                <a16:creationId xmlns:a16="http://schemas.microsoft.com/office/drawing/2014/main" id="{4C11B083-F131-1299-B248-2B6E2561C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57" y="582960"/>
            <a:ext cx="17373486" cy="9121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9220" name="Picture 4" descr="Accessible Website Design and Why It Matters | Redfin Solutions">
            <a:extLst>
              <a:ext uri="{FF2B5EF4-FFF2-40B4-BE49-F238E27FC236}">
                <a16:creationId xmlns:a16="http://schemas.microsoft.com/office/drawing/2014/main" id="{A5B1ABC6-C15C-DB00-5BD8-21D203D59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65937" cy="102870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4EF6F8EF-B3D7-AAAF-1F97-17E65EAD40EC}"/>
              </a:ext>
            </a:extLst>
          </p:cNvPr>
          <p:cNvSpPr/>
          <p:nvPr/>
        </p:nvSpPr>
        <p:spPr>
          <a:xfrm>
            <a:off x="7691645" y="1632804"/>
            <a:ext cx="1219200" cy="1219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4"/>
          <p:cNvSpPr txBox="1"/>
          <p:nvPr/>
        </p:nvSpPr>
        <p:spPr>
          <a:xfrm>
            <a:off x="9360024" y="1742267"/>
            <a:ext cx="8640960" cy="964688"/>
          </a:xfrm>
          <a:prstGeom prst="rect">
            <a:avLst/>
          </a:prstGeom>
        </p:spPr>
        <p:txBody>
          <a:bodyPr wrap="square" lIns="0" tIns="0" rIns="0" bIns="0" rtlCol="0" anchor="t">
            <a:spAutoFit/>
          </a:bodyPr>
          <a:lstStyle/>
          <a:p>
            <a:pPr lvl="0">
              <a:lnSpc>
                <a:spcPts val="3919"/>
              </a:lnSpc>
              <a:spcBef>
                <a:spcPct val="0"/>
              </a:spcBef>
            </a:pPr>
            <a:r>
              <a:rPr lang="en-US" sz="32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Make sure there is a strong contrast between text and background</a:t>
            </a:r>
            <a:r>
              <a:rPr lang="en-US"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 </a:t>
            </a:r>
            <a:endParaRPr lang="en-US" sz="32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7" name="Group 6">
            <a:extLst>
              <a:ext uri="{FF2B5EF4-FFF2-40B4-BE49-F238E27FC236}">
                <a16:creationId xmlns:a16="http://schemas.microsoft.com/office/drawing/2014/main" id="{B5026F16-D671-EC41-6B9F-611745FC90EB}"/>
              </a:ext>
            </a:extLst>
          </p:cNvPr>
          <p:cNvGrpSpPr/>
          <p:nvPr/>
        </p:nvGrpSpPr>
        <p:grpSpPr>
          <a:xfrm>
            <a:off x="0" y="8801100"/>
            <a:ext cx="4305300" cy="1066800"/>
            <a:chOff x="2057400" y="8916555"/>
            <a:chExt cx="4305300" cy="1066800"/>
          </a:xfrm>
        </p:grpSpPr>
        <p:sp>
          <p:nvSpPr>
            <p:cNvPr id="8" name="Arrow: Pentagon 7">
              <a:extLst>
                <a:ext uri="{FF2B5EF4-FFF2-40B4-BE49-F238E27FC236}">
                  <a16:creationId xmlns:a16="http://schemas.microsoft.com/office/drawing/2014/main" id="{5AF3FA18-878B-8E13-A88E-21F8BCE8E15D}"/>
                </a:ext>
              </a:extLst>
            </p:cNvPr>
            <p:cNvSpPr/>
            <p:nvPr/>
          </p:nvSpPr>
          <p:spPr>
            <a:xfrm>
              <a:off x="205740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Freeform 2">
              <a:extLst>
                <a:ext uri="{FF2B5EF4-FFF2-40B4-BE49-F238E27FC236}">
                  <a16:creationId xmlns:a16="http://schemas.microsoft.com/office/drawing/2014/main" id="{DBB3304D-62B8-1E02-9545-D06F5A6C0B98}"/>
                </a:ext>
              </a:extLst>
            </p:cNvPr>
            <p:cNvSpPr/>
            <p:nvPr/>
          </p:nvSpPr>
          <p:spPr>
            <a:xfrm>
              <a:off x="22860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sp>
        <p:nvSpPr>
          <p:cNvPr id="13" name="Oval 12">
            <a:extLst>
              <a:ext uri="{FF2B5EF4-FFF2-40B4-BE49-F238E27FC236}">
                <a16:creationId xmlns:a16="http://schemas.microsoft.com/office/drawing/2014/main" id="{F19B1177-44FA-186C-896B-32FD13D577CB}"/>
              </a:ext>
            </a:extLst>
          </p:cNvPr>
          <p:cNvSpPr/>
          <p:nvPr/>
        </p:nvSpPr>
        <p:spPr>
          <a:xfrm>
            <a:off x="7687634" y="3127276"/>
            <a:ext cx="1219200" cy="1219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506D420-7F06-8A12-9A5E-71882D2158ED}"/>
              </a:ext>
            </a:extLst>
          </p:cNvPr>
          <p:cNvSpPr/>
          <p:nvPr/>
        </p:nvSpPr>
        <p:spPr>
          <a:xfrm>
            <a:off x="7687634" y="4613176"/>
            <a:ext cx="1219200" cy="1219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3EEF366E-05E1-A2DB-260F-3A7C535CD7FF}"/>
              </a:ext>
            </a:extLst>
          </p:cNvPr>
          <p:cNvSpPr/>
          <p:nvPr/>
        </p:nvSpPr>
        <p:spPr>
          <a:xfrm>
            <a:off x="7687634" y="6094515"/>
            <a:ext cx="1219200" cy="1219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4">
            <a:extLst>
              <a:ext uri="{FF2B5EF4-FFF2-40B4-BE49-F238E27FC236}">
                <a16:creationId xmlns:a16="http://schemas.microsoft.com/office/drawing/2014/main" id="{510372B4-6A2D-A859-2D2E-DB99C4717A8C}"/>
              </a:ext>
            </a:extLst>
          </p:cNvPr>
          <p:cNvSpPr txBox="1"/>
          <p:nvPr/>
        </p:nvSpPr>
        <p:spPr>
          <a:xfrm>
            <a:off x="9360024" y="3509261"/>
            <a:ext cx="8640960" cy="464551"/>
          </a:xfrm>
          <a:prstGeom prst="rect">
            <a:avLst/>
          </a:prstGeom>
        </p:spPr>
        <p:txBody>
          <a:bodyPr wrap="square" lIns="0" tIns="0" rIns="0" bIns="0" rtlCol="0" anchor="t">
            <a:spAutoFit/>
          </a:bodyPr>
          <a:lstStyle/>
          <a:p>
            <a:pPr marL="0" lvl="0" indent="0" algn="l">
              <a:lnSpc>
                <a:spcPts val="3919"/>
              </a:lnSpc>
              <a:spcBef>
                <a:spcPct val="0"/>
              </a:spcBef>
            </a:pPr>
            <a:r>
              <a:rPr lang="en-US" sz="32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Add text descriptions for images – Alt Text</a:t>
            </a:r>
          </a:p>
        </p:txBody>
      </p:sp>
      <p:sp>
        <p:nvSpPr>
          <p:cNvPr id="31" name="TextBox 4">
            <a:extLst>
              <a:ext uri="{FF2B5EF4-FFF2-40B4-BE49-F238E27FC236}">
                <a16:creationId xmlns:a16="http://schemas.microsoft.com/office/drawing/2014/main" id="{F6E30C64-F87E-9459-360F-9259ED744003}"/>
              </a:ext>
            </a:extLst>
          </p:cNvPr>
          <p:cNvSpPr txBox="1"/>
          <p:nvPr/>
        </p:nvSpPr>
        <p:spPr>
          <a:xfrm>
            <a:off x="9360024" y="4984564"/>
            <a:ext cx="8712968" cy="464551"/>
          </a:xfrm>
          <a:prstGeom prst="rect">
            <a:avLst/>
          </a:prstGeom>
        </p:spPr>
        <p:txBody>
          <a:bodyPr wrap="square" lIns="0" tIns="0" rIns="0" bIns="0" rtlCol="0" anchor="t">
            <a:spAutoFit/>
          </a:bodyPr>
          <a:lstStyle/>
          <a:p>
            <a:pPr marL="0" lvl="0" indent="0" algn="l">
              <a:lnSpc>
                <a:spcPts val="3919"/>
              </a:lnSpc>
              <a:spcBef>
                <a:spcPct val="0"/>
              </a:spcBef>
            </a:pPr>
            <a:r>
              <a:rPr lang="en-US" sz="32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Use headings to </a:t>
            </a:r>
            <a:r>
              <a:rPr lang="en-US" sz="3200" b="1" u="none" dirty="0" err="1">
                <a:solidFill>
                  <a:srgbClr val="FFFFFF"/>
                </a:solidFill>
                <a:latin typeface="Century Gothic" panose="020B0502020202020204" pitchFamily="34" charset="0"/>
                <a:ea typeface="Century Gothic Paneuropean Light"/>
                <a:cs typeface="Century Gothic Paneuropean Light"/>
                <a:sym typeface="Century Gothic Paneuropean Light"/>
              </a:rPr>
              <a:t>organise</a:t>
            </a:r>
            <a:r>
              <a:rPr lang="en-US" sz="32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 content clearly</a:t>
            </a:r>
          </a:p>
        </p:txBody>
      </p:sp>
      <p:sp>
        <p:nvSpPr>
          <p:cNvPr id="32" name="TextBox 4">
            <a:extLst>
              <a:ext uri="{FF2B5EF4-FFF2-40B4-BE49-F238E27FC236}">
                <a16:creationId xmlns:a16="http://schemas.microsoft.com/office/drawing/2014/main" id="{5776E8E8-5634-7FC4-9CF4-86B4FDB9B920}"/>
              </a:ext>
            </a:extLst>
          </p:cNvPr>
          <p:cNvSpPr txBox="1"/>
          <p:nvPr/>
        </p:nvSpPr>
        <p:spPr>
          <a:xfrm>
            <a:off x="9381168" y="6305836"/>
            <a:ext cx="8208912" cy="1000274"/>
          </a:xfrm>
          <a:prstGeom prst="rect">
            <a:avLst/>
          </a:prstGeom>
        </p:spPr>
        <p:txBody>
          <a:bodyPr wrap="square" lIns="0" tIns="0" rIns="0" bIns="0" rtlCol="0" anchor="t">
            <a:spAutoFit/>
          </a:bodyPr>
          <a:lstStyle/>
          <a:p>
            <a:pPr marL="0" lvl="0" indent="0" algn="l">
              <a:lnSpc>
                <a:spcPts val="3919"/>
              </a:lnSpc>
              <a:spcBef>
                <a:spcPct val="0"/>
              </a:spcBef>
            </a:pPr>
            <a:r>
              <a:rPr lang="en-US" sz="32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Make sure the site works with screen readers</a:t>
            </a:r>
          </a:p>
        </p:txBody>
      </p:sp>
      <p:sp>
        <p:nvSpPr>
          <p:cNvPr id="36" name="TextBox 3">
            <a:extLst>
              <a:ext uri="{FF2B5EF4-FFF2-40B4-BE49-F238E27FC236}">
                <a16:creationId xmlns:a16="http://schemas.microsoft.com/office/drawing/2014/main" id="{4195E851-CB4D-B5B7-C5CD-A14E00114136}"/>
              </a:ext>
            </a:extLst>
          </p:cNvPr>
          <p:cNvSpPr txBox="1"/>
          <p:nvPr/>
        </p:nvSpPr>
        <p:spPr>
          <a:xfrm>
            <a:off x="7687634" y="296431"/>
            <a:ext cx="10600366" cy="830997"/>
          </a:xfrm>
          <a:prstGeom prst="rect">
            <a:avLst/>
          </a:prstGeom>
        </p:spPr>
        <p:txBody>
          <a:bodyPr wrap="square" lIns="0" tIns="0" rIns="0" bIns="0" rtlCol="0" anchor="t">
            <a:spAutoFit/>
          </a:bodyPr>
          <a:lstStyle/>
          <a:p>
            <a:pPr marL="0" lvl="0" indent="0" algn="l"/>
            <a:r>
              <a:rPr lang="en-US" sz="5400" b="1" dirty="0">
                <a:solidFill>
                  <a:srgbClr val="36ACF5"/>
                </a:solidFill>
                <a:latin typeface="Century Gothic" panose="020B0502020202020204" pitchFamily="34" charset="0"/>
                <a:ea typeface="Century Gothic Paneuropean"/>
                <a:cs typeface="Century Gothic Paneuropean"/>
                <a:sym typeface="Century Gothic Paneuropean"/>
              </a:rPr>
              <a:t>Making Your Site Accessible</a:t>
            </a:r>
            <a:endParaRPr lang="en-US" sz="5400" b="1" u="none" dirty="0">
              <a:solidFill>
                <a:srgbClr val="36ACF5"/>
              </a:solidFill>
              <a:latin typeface="Century Gothic" panose="020B0502020202020204" pitchFamily="34" charset="0"/>
              <a:ea typeface="Century Gothic Paneuropean"/>
              <a:cs typeface="Century Gothic Paneuropean"/>
              <a:sym typeface="Century Gothic Paneuropean"/>
            </a:endParaRPr>
          </a:p>
        </p:txBody>
      </p:sp>
      <p:pic>
        <p:nvPicPr>
          <p:cNvPr id="3" name="Graphic 2" descr="Palette outline">
            <a:extLst>
              <a:ext uri="{FF2B5EF4-FFF2-40B4-BE49-F238E27FC236}">
                <a16:creationId xmlns:a16="http://schemas.microsoft.com/office/drawing/2014/main" id="{DAEA5F8D-30B7-6ED7-1A8B-B66C944C62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40034" y="1785204"/>
            <a:ext cx="914400" cy="914400"/>
          </a:xfrm>
          <a:prstGeom prst="rect">
            <a:avLst/>
          </a:prstGeom>
        </p:spPr>
      </p:pic>
      <p:pic>
        <p:nvPicPr>
          <p:cNvPr id="16" name="Graphic 15" descr="Chat bubble outline">
            <a:extLst>
              <a:ext uri="{FF2B5EF4-FFF2-40B4-BE49-F238E27FC236}">
                <a16:creationId xmlns:a16="http://schemas.microsoft.com/office/drawing/2014/main" id="{7CFB81A2-1155-9679-97B5-757FDF6CF9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22870" y="3288951"/>
            <a:ext cx="914400" cy="914400"/>
          </a:xfrm>
          <a:prstGeom prst="rect">
            <a:avLst/>
          </a:prstGeom>
        </p:spPr>
      </p:pic>
      <p:pic>
        <p:nvPicPr>
          <p:cNvPr id="19" name="Graphic 18" descr="Subtitles outline">
            <a:extLst>
              <a:ext uri="{FF2B5EF4-FFF2-40B4-BE49-F238E27FC236}">
                <a16:creationId xmlns:a16="http://schemas.microsoft.com/office/drawing/2014/main" id="{6C67F28A-B416-4AA4-AD5B-648115BE36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40034" y="4759639"/>
            <a:ext cx="914400" cy="914400"/>
          </a:xfrm>
          <a:prstGeom prst="rect">
            <a:avLst/>
          </a:prstGeom>
        </p:spPr>
      </p:pic>
      <p:pic>
        <p:nvPicPr>
          <p:cNvPr id="22" name="Graphic 21" descr="Monitor outline">
            <a:extLst>
              <a:ext uri="{FF2B5EF4-FFF2-40B4-BE49-F238E27FC236}">
                <a16:creationId xmlns:a16="http://schemas.microsoft.com/office/drawing/2014/main" id="{B5271A49-0690-BB2F-96B9-F300BBC6A6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18896" y="6246915"/>
            <a:ext cx="914400" cy="914400"/>
          </a:xfrm>
          <a:prstGeom prst="rect">
            <a:avLst/>
          </a:prstGeom>
        </p:spPr>
      </p:pic>
      <p:sp>
        <p:nvSpPr>
          <p:cNvPr id="2" name="Rectangle 1">
            <a:hlinkClick r:id="rId13"/>
            <a:extLst>
              <a:ext uri="{FF2B5EF4-FFF2-40B4-BE49-F238E27FC236}">
                <a16:creationId xmlns:a16="http://schemas.microsoft.com/office/drawing/2014/main" id="{183150B1-B6C6-E5FF-5152-060526328EDE}"/>
              </a:ext>
            </a:extLst>
          </p:cNvPr>
          <p:cNvSpPr/>
          <p:nvPr/>
        </p:nvSpPr>
        <p:spPr>
          <a:xfrm>
            <a:off x="7687634" y="8831514"/>
            <a:ext cx="9902446" cy="1000274"/>
          </a:xfrm>
          <a:prstGeom prst="rect">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hlinkClick r:id="rId14">
                  <a:extLst>
                    <a:ext uri="{A12FA001-AC4F-418D-AE19-62706E023703}">
                      <ahyp:hlinkClr xmlns:ahyp="http://schemas.microsoft.com/office/drawing/2018/hyperlinkcolor" val="tx"/>
                    </a:ext>
                  </a:extLst>
                </a:hlinkClick>
              </a:rPr>
              <a:t>https://wave.webaim.org/</a:t>
            </a:r>
            <a:endParaRPr lang="en-GB" sz="3200" b="1" dirty="0">
              <a:solidFill>
                <a:schemeClr val="bg1"/>
              </a:solidFill>
              <a:latin typeface="Century Gothic" panose="020B0502020202020204" pitchFamily="34" charset="0"/>
            </a:endParaRPr>
          </a:p>
        </p:txBody>
      </p:sp>
      <p:sp>
        <p:nvSpPr>
          <p:cNvPr id="5" name="Rectangle 4">
            <a:hlinkClick r:id="rId13"/>
            <a:extLst>
              <a:ext uri="{FF2B5EF4-FFF2-40B4-BE49-F238E27FC236}">
                <a16:creationId xmlns:a16="http://schemas.microsoft.com/office/drawing/2014/main" id="{5638E9F5-3101-5E2B-8C2C-48E590063D98}"/>
              </a:ext>
            </a:extLst>
          </p:cNvPr>
          <p:cNvSpPr/>
          <p:nvPr/>
        </p:nvSpPr>
        <p:spPr>
          <a:xfrm>
            <a:off x="7687634" y="8071267"/>
            <a:ext cx="9902446" cy="767852"/>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287DB2"/>
                </a:solidFill>
                <a:latin typeface="Century Gothic" panose="020B0502020202020204" pitchFamily="34" charset="0"/>
              </a:rPr>
              <a:t>Contrast Checker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DBE6734C-4CDB-63F3-7834-5BDFCE690BAA}"/>
            </a:ext>
          </a:extLst>
        </p:cNvPr>
        <p:cNvGrpSpPr/>
        <p:nvPr/>
      </p:nvGrpSpPr>
      <p:grpSpPr>
        <a:xfrm>
          <a:off x="0" y="0"/>
          <a:ext cx="0" cy="0"/>
          <a:chOff x="0" y="0"/>
          <a:chExt cx="0" cy="0"/>
        </a:xfrm>
      </p:grpSpPr>
      <p:pic>
        <p:nvPicPr>
          <p:cNvPr id="1026" name="Picture 2" descr="white and black laptop">
            <a:extLst>
              <a:ext uri="{FF2B5EF4-FFF2-40B4-BE49-F238E27FC236}">
                <a16:creationId xmlns:a16="http://schemas.microsoft.com/office/drawing/2014/main" id="{F0A029B0-B6BD-87A0-596E-BB6D94AFC4E8}"/>
              </a:ext>
            </a:extLst>
          </p:cNvPr>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l="12300" r="10033"/>
          <a:stretch>
            <a:fillRect/>
          </a:stretch>
        </p:blipFill>
        <p:spPr bwMode="auto">
          <a:xfrm>
            <a:off x="12023304" y="-16042"/>
            <a:ext cx="626469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154A7E07-8F66-87E2-D914-10980A0CB9E2}"/>
              </a:ext>
            </a:extLst>
          </p:cNvPr>
          <p:cNvSpPr txBox="1"/>
          <p:nvPr/>
        </p:nvSpPr>
        <p:spPr>
          <a:xfrm>
            <a:off x="431032" y="318964"/>
            <a:ext cx="9903992" cy="2031325"/>
          </a:xfrm>
          <a:prstGeom prst="rect">
            <a:avLst/>
          </a:prstGeom>
        </p:spPr>
        <p:txBody>
          <a:bodyPr wrap="square" lIns="0" tIns="0" rIns="0" bIns="0" rtlCol="0" anchor="t">
            <a:spAutoFit/>
          </a:bodyPr>
          <a:lstStyle/>
          <a:p>
            <a:pPr marL="0" lvl="0" indent="0"/>
            <a:r>
              <a:rPr lang="en-GB" sz="6600" b="1" u="none" dirty="0">
                <a:solidFill>
                  <a:schemeClr val="bg1"/>
                </a:solidFill>
                <a:latin typeface="Century Gothic" panose="020B0502020202020204" pitchFamily="34" charset="0"/>
                <a:ea typeface="Century Gothic Paneuropean"/>
                <a:cs typeface="Century Gothic Paneuropean"/>
                <a:sym typeface="Century Gothic Paneuropean"/>
              </a:rPr>
              <a:t>Why Some Websites Don’t Bring in </a:t>
            </a:r>
            <a:r>
              <a:rPr lang="en-GB" sz="6600" b="1" u="none" dirty="0">
                <a:solidFill>
                  <a:srgbClr val="36ACF5"/>
                </a:solidFill>
                <a:latin typeface="Century Gothic" panose="020B0502020202020204" pitchFamily="34" charset="0"/>
                <a:ea typeface="Century Gothic Paneuropean"/>
                <a:cs typeface="Century Gothic Paneuropean"/>
                <a:sym typeface="Century Gothic Paneuropean"/>
              </a:rPr>
              <a:t>Customers</a:t>
            </a:r>
            <a:endParaRPr lang="en-US" sz="6600" b="1" u="none" dirty="0">
              <a:solidFill>
                <a:srgbClr val="36ACF5"/>
              </a:solidFill>
              <a:latin typeface="Century Gothic" panose="020B0502020202020204" pitchFamily="34" charset="0"/>
              <a:ea typeface="Century Gothic Paneuropean"/>
              <a:cs typeface="Century Gothic Paneuropean"/>
              <a:sym typeface="Century Gothic Paneuropean"/>
            </a:endParaRPr>
          </a:p>
        </p:txBody>
      </p:sp>
      <p:sp>
        <p:nvSpPr>
          <p:cNvPr id="19" name="Arrow: Pentagon 18">
            <a:extLst>
              <a:ext uri="{FF2B5EF4-FFF2-40B4-BE49-F238E27FC236}">
                <a16:creationId xmlns:a16="http://schemas.microsoft.com/office/drawing/2014/main" id="{A1DD75FF-C323-4FFF-E1EA-C0241897E461}"/>
              </a:ext>
            </a:extLst>
          </p:cNvPr>
          <p:cNvSpPr/>
          <p:nvPr/>
        </p:nvSpPr>
        <p:spPr>
          <a:xfrm>
            <a:off x="14325599" y="11384"/>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Freeform 2">
            <a:extLst>
              <a:ext uri="{FF2B5EF4-FFF2-40B4-BE49-F238E27FC236}">
                <a16:creationId xmlns:a16="http://schemas.microsoft.com/office/drawing/2014/main" id="{BD230C40-0CF7-4080-93A1-900EEC13D576}"/>
              </a:ext>
            </a:extLst>
          </p:cNvPr>
          <p:cNvSpPr/>
          <p:nvPr/>
        </p:nvSpPr>
        <p:spPr>
          <a:xfrm>
            <a:off x="14554200" y="135376"/>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a:p>
        </p:txBody>
      </p:sp>
      <p:sp>
        <p:nvSpPr>
          <p:cNvPr id="21" name="TextBox 6">
            <a:extLst>
              <a:ext uri="{FF2B5EF4-FFF2-40B4-BE49-F238E27FC236}">
                <a16:creationId xmlns:a16="http://schemas.microsoft.com/office/drawing/2014/main" id="{0C784D73-F649-83AA-426C-5B00D4E194DF}"/>
              </a:ext>
            </a:extLst>
          </p:cNvPr>
          <p:cNvSpPr txBox="1"/>
          <p:nvPr/>
        </p:nvSpPr>
        <p:spPr>
          <a:xfrm>
            <a:off x="431032" y="2839244"/>
            <a:ext cx="11305256" cy="5601533"/>
          </a:xfrm>
          <a:prstGeom prst="rect">
            <a:avLst/>
          </a:prstGeom>
        </p:spPr>
        <p:txBody>
          <a:bodyPr wrap="square" lIns="0" tIns="0" rIns="0" bIns="0" rtlCol="0" anchor="t">
            <a:spAutoFit/>
          </a:bodyPr>
          <a:lstStyle/>
          <a:p>
            <a:pPr>
              <a:buNone/>
            </a:pPr>
            <a:r>
              <a:rPr lang="en-GB" sz="2800" b="1" dirty="0">
                <a:solidFill>
                  <a:srgbClr val="FEFEFE"/>
                </a:solidFill>
                <a:latin typeface="Century Gothic" panose="020B0502020202020204" pitchFamily="34" charset="0"/>
              </a:rPr>
              <a:t>Difficult Forms or Checkout</a:t>
            </a:r>
            <a:endParaRPr lang="en-GB" sz="2800" dirty="0">
              <a:solidFill>
                <a:srgbClr val="FEFEFE"/>
              </a:solidFill>
              <a:latin typeface="Century Gothic" panose="020B0502020202020204" pitchFamily="34" charset="0"/>
            </a:endParaRPr>
          </a:p>
          <a:p>
            <a:r>
              <a:rPr lang="en-GB" sz="2800" dirty="0">
                <a:solidFill>
                  <a:srgbClr val="FEFEFE"/>
                </a:solidFill>
                <a:latin typeface="Century Gothic" panose="020B0502020202020204" pitchFamily="34" charset="0"/>
              </a:rPr>
              <a:t>Long forms or unclear steps put people off.</a:t>
            </a:r>
          </a:p>
          <a:p>
            <a:r>
              <a:rPr lang="en-GB" sz="2800" dirty="0">
                <a:solidFill>
                  <a:srgbClr val="FEFEFE"/>
                </a:solidFill>
                <a:latin typeface="Century Gothic" panose="020B0502020202020204" pitchFamily="34" charset="0"/>
              </a:rPr>
              <a:t>Only ask for what’s needed and make it easy to finish.</a:t>
            </a:r>
          </a:p>
          <a:p>
            <a:pPr>
              <a:buNone/>
            </a:pPr>
            <a:endParaRPr lang="en-GB" sz="2800" b="1" dirty="0">
              <a:solidFill>
                <a:srgbClr val="FEFEFE"/>
              </a:solidFill>
              <a:latin typeface="Century Gothic" panose="020B0502020202020204" pitchFamily="34" charset="0"/>
            </a:endParaRPr>
          </a:p>
          <a:p>
            <a:pPr>
              <a:buNone/>
            </a:pPr>
            <a:r>
              <a:rPr lang="en-GB" sz="2800" b="1" dirty="0">
                <a:solidFill>
                  <a:srgbClr val="FEFEFE"/>
                </a:solidFill>
                <a:latin typeface="Century Gothic" panose="020B0502020202020204" pitchFamily="34" charset="0"/>
              </a:rPr>
              <a:t>Not Testing the Website</a:t>
            </a:r>
            <a:endParaRPr lang="en-GB" sz="2800" dirty="0">
              <a:solidFill>
                <a:srgbClr val="FEFEFE"/>
              </a:solidFill>
              <a:latin typeface="Century Gothic" panose="020B0502020202020204" pitchFamily="34" charset="0"/>
            </a:endParaRPr>
          </a:p>
          <a:p>
            <a:r>
              <a:rPr lang="en-GB" sz="2800" dirty="0">
                <a:solidFill>
                  <a:srgbClr val="FEFEFE"/>
                </a:solidFill>
                <a:latin typeface="Century Gothic" panose="020B0502020202020204" pitchFamily="34" charset="0"/>
              </a:rPr>
              <a:t>You don’t have to be a tech expert; just </a:t>
            </a:r>
            <a:r>
              <a:rPr lang="en-GB" sz="2800" b="1" dirty="0">
                <a:solidFill>
                  <a:srgbClr val="FEFEFE"/>
                </a:solidFill>
                <a:latin typeface="Century Gothic" panose="020B0502020202020204" pitchFamily="34" charset="0"/>
              </a:rPr>
              <a:t>ask friends or family</a:t>
            </a:r>
            <a:r>
              <a:rPr lang="en-GB" sz="2800" dirty="0">
                <a:solidFill>
                  <a:srgbClr val="FEFEFE"/>
                </a:solidFill>
                <a:latin typeface="Century Gothic" panose="020B0502020202020204" pitchFamily="34" charset="0"/>
              </a:rPr>
              <a:t> to try using your site.</a:t>
            </a:r>
          </a:p>
          <a:p>
            <a:r>
              <a:rPr lang="en-GB" sz="2800" dirty="0">
                <a:solidFill>
                  <a:srgbClr val="FEFEFE"/>
                </a:solidFill>
                <a:latin typeface="Century Gothic" panose="020B0502020202020204" pitchFamily="34" charset="0"/>
              </a:rPr>
              <a:t>Watch what confuses them and fix those parts.</a:t>
            </a:r>
          </a:p>
          <a:p>
            <a:endParaRPr lang="en-GB" sz="2800" b="1" dirty="0">
              <a:solidFill>
                <a:srgbClr val="FEFEFE"/>
              </a:solidFill>
              <a:latin typeface="Century Gothic" panose="020B0502020202020204" pitchFamily="34" charset="0"/>
            </a:endParaRPr>
          </a:p>
          <a:p>
            <a:r>
              <a:rPr lang="en-GB" sz="2800" b="1" dirty="0">
                <a:solidFill>
                  <a:srgbClr val="FEFEFE"/>
                </a:solidFill>
                <a:latin typeface="Century Gothic" panose="020B0502020202020204" pitchFamily="34" charset="0"/>
              </a:rPr>
              <a:t>Weak Call-to-Action Design</a:t>
            </a:r>
          </a:p>
          <a:p>
            <a:r>
              <a:rPr lang="en-GB" sz="2800" dirty="0">
                <a:solidFill>
                  <a:srgbClr val="FEFEFE"/>
                </a:solidFill>
                <a:latin typeface="Century Gothic" panose="020B0502020202020204" pitchFamily="34" charset="0"/>
              </a:rPr>
              <a:t>Buttons that blend into the background or aren’t visually clear get ignored.</a:t>
            </a:r>
          </a:p>
          <a:p>
            <a:r>
              <a:rPr lang="en-GB" sz="2800" dirty="0">
                <a:solidFill>
                  <a:srgbClr val="FEFEFE"/>
                </a:solidFill>
                <a:latin typeface="Century Gothic" panose="020B0502020202020204" pitchFamily="34" charset="0"/>
              </a:rPr>
              <a:t>Make CTAs stand out using colour, size, and positioning.</a:t>
            </a:r>
          </a:p>
        </p:txBody>
      </p:sp>
    </p:spTree>
    <p:extLst>
      <p:ext uri="{BB962C8B-B14F-4D97-AF65-F5344CB8AC3E}">
        <p14:creationId xmlns:p14="http://schemas.microsoft.com/office/powerpoint/2010/main" val="440115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E464D39D-D6BE-8867-E99F-8CBB80D24266}"/>
            </a:ext>
          </a:extLst>
        </p:cNvPr>
        <p:cNvGrpSpPr/>
        <p:nvPr/>
      </p:nvGrpSpPr>
      <p:grpSpPr>
        <a:xfrm>
          <a:off x="0" y="0"/>
          <a:ext cx="0" cy="0"/>
          <a:chOff x="0" y="0"/>
          <a:chExt cx="0" cy="0"/>
        </a:xfrm>
      </p:grpSpPr>
      <p:pic>
        <p:nvPicPr>
          <p:cNvPr id="1026" name="Picture 2" descr="white and black laptop">
            <a:extLst>
              <a:ext uri="{FF2B5EF4-FFF2-40B4-BE49-F238E27FC236}">
                <a16:creationId xmlns:a16="http://schemas.microsoft.com/office/drawing/2014/main" id="{77C0A5A7-DB28-A8C1-0BDF-E6B37E7D5FE6}"/>
              </a:ext>
            </a:extLst>
          </p:cNvPr>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l="12300" r="10033"/>
          <a:stretch>
            <a:fillRect/>
          </a:stretch>
        </p:blipFill>
        <p:spPr bwMode="auto">
          <a:xfrm>
            <a:off x="12023304" y="-16042"/>
            <a:ext cx="626469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4C526BAA-EDCB-63A8-900F-FCD22864A1D0}"/>
              </a:ext>
            </a:extLst>
          </p:cNvPr>
          <p:cNvSpPr txBox="1"/>
          <p:nvPr/>
        </p:nvSpPr>
        <p:spPr>
          <a:xfrm>
            <a:off x="431032" y="318964"/>
            <a:ext cx="9903992" cy="2031325"/>
          </a:xfrm>
          <a:prstGeom prst="rect">
            <a:avLst/>
          </a:prstGeom>
        </p:spPr>
        <p:txBody>
          <a:bodyPr wrap="square" lIns="0" tIns="0" rIns="0" bIns="0" rtlCol="0" anchor="t">
            <a:spAutoFit/>
          </a:bodyPr>
          <a:lstStyle/>
          <a:p>
            <a:pPr marL="0" lvl="0" indent="0"/>
            <a:r>
              <a:rPr lang="en-GB" sz="6600" b="1" u="none" dirty="0">
                <a:solidFill>
                  <a:schemeClr val="bg1"/>
                </a:solidFill>
                <a:latin typeface="Century Gothic" panose="020B0502020202020204" pitchFamily="34" charset="0"/>
                <a:ea typeface="Century Gothic Paneuropean"/>
                <a:cs typeface="Century Gothic Paneuropean"/>
                <a:sym typeface="Century Gothic Paneuropean"/>
              </a:rPr>
              <a:t>Why Some Websites Don’t Bring in </a:t>
            </a:r>
            <a:r>
              <a:rPr lang="en-GB" sz="6600" b="1" u="none" dirty="0">
                <a:solidFill>
                  <a:srgbClr val="36ACF5"/>
                </a:solidFill>
                <a:latin typeface="Century Gothic" panose="020B0502020202020204" pitchFamily="34" charset="0"/>
                <a:ea typeface="Century Gothic Paneuropean"/>
                <a:cs typeface="Century Gothic Paneuropean"/>
                <a:sym typeface="Century Gothic Paneuropean"/>
              </a:rPr>
              <a:t>Customers</a:t>
            </a:r>
            <a:endParaRPr lang="en-US" sz="6600" b="1" u="none" dirty="0">
              <a:solidFill>
                <a:srgbClr val="36ACF5"/>
              </a:solidFill>
              <a:latin typeface="Century Gothic" panose="020B0502020202020204" pitchFamily="34" charset="0"/>
              <a:ea typeface="Century Gothic Paneuropean"/>
              <a:cs typeface="Century Gothic Paneuropean"/>
              <a:sym typeface="Century Gothic Paneuropean"/>
            </a:endParaRPr>
          </a:p>
        </p:txBody>
      </p:sp>
      <p:sp>
        <p:nvSpPr>
          <p:cNvPr id="19" name="Arrow: Pentagon 18">
            <a:extLst>
              <a:ext uri="{FF2B5EF4-FFF2-40B4-BE49-F238E27FC236}">
                <a16:creationId xmlns:a16="http://schemas.microsoft.com/office/drawing/2014/main" id="{713EB18A-49E2-F6EE-8E0D-AD9EF4628245}"/>
              </a:ext>
            </a:extLst>
          </p:cNvPr>
          <p:cNvSpPr/>
          <p:nvPr/>
        </p:nvSpPr>
        <p:spPr>
          <a:xfrm>
            <a:off x="14325599" y="11384"/>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Freeform 2">
            <a:extLst>
              <a:ext uri="{FF2B5EF4-FFF2-40B4-BE49-F238E27FC236}">
                <a16:creationId xmlns:a16="http://schemas.microsoft.com/office/drawing/2014/main" id="{3498BEFD-EA2F-9E67-E90C-4E827AF99C05}"/>
              </a:ext>
            </a:extLst>
          </p:cNvPr>
          <p:cNvSpPr/>
          <p:nvPr/>
        </p:nvSpPr>
        <p:spPr>
          <a:xfrm>
            <a:off x="14554200" y="135376"/>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a:p>
        </p:txBody>
      </p:sp>
      <p:sp>
        <p:nvSpPr>
          <p:cNvPr id="21" name="TextBox 6">
            <a:extLst>
              <a:ext uri="{FF2B5EF4-FFF2-40B4-BE49-F238E27FC236}">
                <a16:creationId xmlns:a16="http://schemas.microsoft.com/office/drawing/2014/main" id="{6DB0E84A-087B-DF73-2D7B-AD3CDCD87892}"/>
              </a:ext>
            </a:extLst>
          </p:cNvPr>
          <p:cNvSpPr txBox="1"/>
          <p:nvPr/>
        </p:nvSpPr>
        <p:spPr>
          <a:xfrm>
            <a:off x="431032" y="2839244"/>
            <a:ext cx="11305256" cy="5601533"/>
          </a:xfrm>
          <a:prstGeom prst="rect">
            <a:avLst/>
          </a:prstGeom>
        </p:spPr>
        <p:txBody>
          <a:bodyPr wrap="square" lIns="0" tIns="0" rIns="0" bIns="0" rtlCol="0" anchor="t">
            <a:spAutoFit/>
          </a:bodyPr>
          <a:lstStyle/>
          <a:p>
            <a:pPr>
              <a:buNone/>
            </a:pPr>
            <a:r>
              <a:rPr lang="en-GB" sz="2800" b="1" dirty="0">
                <a:solidFill>
                  <a:srgbClr val="FEFEFE"/>
                </a:solidFill>
                <a:latin typeface="Century Gothic" panose="020B0502020202020204" pitchFamily="34" charset="0"/>
              </a:rPr>
              <a:t>No Clear Next Step:</a:t>
            </a:r>
            <a:endParaRPr lang="en-GB" sz="2800" dirty="0">
              <a:solidFill>
                <a:srgbClr val="FEFEFE"/>
              </a:solidFill>
              <a:latin typeface="Century Gothic" panose="020B0502020202020204" pitchFamily="34" charset="0"/>
            </a:endParaRPr>
          </a:p>
          <a:p>
            <a:r>
              <a:rPr lang="en-GB" sz="2800" dirty="0">
                <a:solidFill>
                  <a:srgbClr val="FEFEFE"/>
                </a:solidFill>
                <a:latin typeface="Century Gothic" panose="020B0502020202020204" pitchFamily="34" charset="0"/>
              </a:rPr>
              <a:t>Visitors don’t know what to click or do next.</a:t>
            </a:r>
          </a:p>
          <a:p>
            <a:r>
              <a:rPr lang="en-GB" sz="2800" dirty="0">
                <a:solidFill>
                  <a:srgbClr val="FEFEFE"/>
                </a:solidFill>
                <a:latin typeface="Century Gothic" panose="020B0502020202020204" pitchFamily="34" charset="0"/>
              </a:rPr>
              <a:t>Every page should gently </a:t>
            </a:r>
            <a:r>
              <a:rPr lang="en-GB" sz="2800" b="1" dirty="0">
                <a:solidFill>
                  <a:srgbClr val="FEFEFE"/>
                </a:solidFill>
                <a:latin typeface="Century Gothic" panose="020B0502020202020204" pitchFamily="34" charset="0"/>
              </a:rPr>
              <a:t>guide people</a:t>
            </a:r>
            <a:r>
              <a:rPr lang="en-GB" sz="2800" dirty="0">
                <a:solidFill>
                  <a:srgbClr val="FEFEFE"/>
                </a:solidFill>
                <a:latin typeface="Century Gothic" panose="020B0502020202020204" pitchFamily="34" charset="0"/>
              </a:rPr>
              <a:t>  “Call now”, “Book a chat”, or “Buy now”.</a:t>
            </a:r>
          </a:p>
          <a:p>
            <a:pPr>
              <a:buFont typeface="Arial" panose="020B0604020202020204" pitchFamily="34" charset="0"/>
              <a:buChar char="•"/>
            </a:pPr>
            <a:endParaRPr lang="en-GB" sz="2800" dirty="0">
              <a:solidFill>
                <a:srgbClr val="FEFEFE"/>
              </a:solidFill>
              <a:latin typeface="Century Gothic" panose="020B0502020202020204" pitchFamily="34" charset="0"/>
            </a:endParaRPr>
          </a:p>
          <a:p>
            <a:pPr>
              <a:buNone/>
            </a:pPr>
            <a:r>
              <a:rPr lang="en-GB" sz="2800" b="1" dirty="0">
                <a:solidFill>
                  <a:srgbClr val="FEFEFE"/>
                </a:solidFill>
                <a:latin typeface="Century Gothic" panose="020B0502020202020204" pitchFamily="34" charset="0"/>
              </a:rPr>
              <a:t>Too Busy or Confusing Layout</a:t>
            </a:r>
            <a:endParaRPr lang="en-GB" sz="2800" dirty="0">
              <a:solidFill>
                <a:srgbClr val="FEFEFE"/>
              </a:solidFill>
              <a:latin typeface="Century Gothic" panose="020B0502020202020204" pitchFamily="34" charset="0"/>
            </a:endParaRPr>
          </a:p>
          <a:p>
            <a:r>
              <a:rPr lang="en-GB" sz="2800" dirty="0">
                <a:solidFill>
                  <a:srgbClr val="FEFEFE"/>
                </a:solidFill>
                <a:latin typeface="Century Gothic" panose="020B0502020202020204" pitchFamily="34" charset="0"/>
              </a:rPr>
              <a:t>If your site looks cluttered, people give up quickly.</a:t>
            </a:r>
          </a:p>
          <a:p>
            <a:r>
              <a:rPr lang="en-GB" sz="2800" dirty="0">
                <a:solidFill>
                  <a:srgbClr val="FEFEFE"/>
                </a:solidFill>
                <a:latin typeface="Century Gothic" panose="020B0502020202020204" pitchFamily="34" charset="0"/>
              </a:rPr>
              <a:t>Keep it </a:t>
            </a:r>
            <a:r>
              <a:rPr lang="en-GB" sz="2800" b="1" dirty="0">
                <a:solidFill>
                  <a:srgbClr val="FEFEFE"/>
                </a:solidFill>
                <a:latin typeface="Century Gothic" panose="020B0502020202020204" pitchFamily="34" charset="0"/>
              </a:rPr>
              <a:t>simple, tidy, and focused</a:t>
            </a:r>
            <a:r>
              <a:rPr lang="en-GB" sz="2800" dirty="0">
                <a:solidFill>
                  <a:srgbClr val="FEFEFE"/>
                </a:solidFill>
                <a:latin typeface="Century Gothic" panose="020B0502020202020204" pitchFamily="34" charset="0"/>
              </a:rPr>
              <a:t> on your main goal.</a:t>
            </a:r>
          </a:p>
          <a:p>
            <a:pPr>
              <a:buFont typeface="Arial" panose="020B0604020202020204" pitchFamily="34" charset="0"/>
              <a:buChar char="•"/>
            </a:pPr>
            <a:endParaRPr lang="en-GB" sz="2800" dirty="0">
              <a:solidFill>
                <a:srgbClr val="FEFEFE"/>
              </a:solidFill>
              <a:latin typeface="Century Gothic" panose="020B0502020202020204" pitchFamily="34" charset="0"/>
            </a:endParaRPr>
          </a:p>
          <a:p>
            <a:pPr>
              <a:buNone/>
            </a:pPr>
            <a:r>
              <a:rPr lang="en-GB" sz="2800" b="1" dirty="0">
                <a:solidFill>
                  <a:srgbClr val="FEFEFE"/>
                </a:solidFill>
                <a:latin typeface="Century Gothic" panose="020B0502020202020204" pitchFamily="34" charset="0"/>
              </a:rPr>
              <a:t>Missing Trust Builders</a:t>
            </a:r>
            <a:endParaRPr lang="en-GB" sz="2800" dirty="0">
              <a:solidFill>
                <a:srgbClr val="FEFEFE"/>
              </a:solidFill>
              <a:latin typeface="Century Gothic" panose="020B0502020202020204" pitchFamily="34" charset="0"/>
            </a:endParaRPr>
          </a:p>
          <a:p>
            <a:r>
              <a:rPr lang="en-GB" sz="2800" dirty="0">
                <a:solidFill>
                  <a:srgbClr val="FEFEFE"/>
                </a:solidFill>
                <a:latin typeface="Century Gothic" panose="020B0502020202020204" pitchFamily="34" charset="0"/>
              </a:rPr>
              <a:t>No reviews, photos, or personal touch makes it feel less reliable.</a:t>
            </a:r>
          </a:p>
          <a:p>
            <a:r>
              <a:rPr lang="en-GB" sz="2800" dirty="0">
                <a:solidFill>
                  <a:srgbClr val="FEFEFE"/>
                </a:solidFill>
                <a:latin typeface="Century Gothic" panose="020B0502020202020204" pitchFamily="34" charset="0"/>
              </a:rPr>
              <a:t>Add a </a:t>
            </a:r>
            <a:r>
              <a:rPr lang="en-GB" sz="2800" b="1" dirty="0">
                <a:solidFill>
                  <a:srgbClr val="FEFEFE"/>
                </a:solidFill>
                <a:latin typeface="Century Gothic" panose="020B0502020202020204" pitchFamily="34" charset="0"/>
              </a:rPr>
              <a:t>friendly photo</a:t>
            </a:r>
            <a:r>
              <a:rPr lang="en-GB" sz="2800" dirty="0">
                <a:solidFill>
                  <a:srgbClr val="FEFEFE"/>
                </a:solidFill>
                <a:latin typeface="Century Gothic" panose="020B0502020202020204" pitchFamily="34" charset="0"/>
              </a:rPr>
              <a:t>, a few </a:t>
            </a:r>
            <a:r>
              <a:rPr lang="en-GB" sz="2800" b="1" dirty="0">
                <a:solidFill>
                  <a:srgbClr val="FEFEFE"/>
                </a:solidFill>
                <a:latin typeface="Century Gothic" panose="020B0502020202020204" pitchFamily="34" charset="0"/>
              </a:rPr>
              <a:t>real testimonials</a:t>
            </a:r>
            <a:r>
              <a:rPr lang="en-GB" sz="2800" dirty="0">
                <a:solidFill>
                  <a:srgbClr val="FEFEFE"/>
                </a:solidFill>
                <a:latin typeface="Century Gothic" panose="020B0502020202020204" pitchFamily="34" charset="0"/>
              </a:rPr>
              <a:t>, or a </a:t>
            </a:r>
            <a:r>
              <a:rPr lang="en-GB" sz="2800" b="1" dirty="0">
                <a:solidFill>
                  <a:srgbClr val="FEFEFE"/>
                </a:solidFill>
                <a:latin typeface="Century Gothic" panose="020B0502020202020204" pitchFamily="34" charset="0"/>
              </a:rPr>
              <a:t>local touch</a:t>
            </a:r>
            <a:r>
              <a:rPr lang="en-GB" sz="2800" dirty="0">
                <a:solidFill>
                  <a:srgbClr val="FEFEFE"/>
                </a:solidFill>
                <a:latin typeface="Century Gothic" panose="020B0502020202020204" pitchFamily="34" charset="0"/>
              </a:rPr>
              <a:t> (like “Proudly based in Brighton”).</a:t>
            </a:r>
          </a:p>
        </p:txBody>
      </p:sp>
    </p:spTree>
    <p:extLst>
      <p:ext uri="{BB962C8B-B14F-4D97-AF65-F5344CB8AC3E}">
        <p14:creationId xmlns:p14="http://schemas.microsoft.com/office/powerpoint/2010/main" val="4097068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D54CE7E-3458-8651-DFED-324B1446619E}"/>
            </a:ext>
          </a:extLst>
        </p:cNvPr>
        <p:cNvGrpSpPr/>
        <p:nvPr/>
      </p:nvGrpSpPr>
      <p:grpSpPr>
        <a:xfrm>
          <a:off x="0" y="0"/>
          <a:ext cx="0" cy="0"/>
          <a:chOff x="0" y="0"/>
          <a:chExt cx="0" cy="0"/>
        </a:xfrm>
      </p:grpSpPr>
      <p:pic>
        <p:nvPicPr>
          <p:cNvPr id="6148" name="Picture 4" descr="a computer screen with a bunch of data on it">
            <a:extLst>
              <a:ext uri="{FF2B5EF4-FFF2-40B4-BE49-F238E27FC236}">
                <a16:creationId xmlns:a16="http://schemas.microsoft.com/office/drawing/2014/main" id="{64D076AD-E693-8D71-6644-D20DA96A5BBB}"/>
              </a:ext>
            </a:extLst>
          </p:cNvPr>
          <p:cNvPicPr>
            <a:picLocks noGrp="1" noRot="1" noChangeAspect="1" noMove="1" noResize="1" noEditPoints="1" noAdjustHandles="1" noChangeArrowheads="1" noChangeShapeType="1" noCrop="1"/>
          </p:cNvPicPr>
          <p:nvPr/>
        </p:nvPicPr>
        <p:blipFill rotWithShape="1">
          <a:blip r:embed="rId3">
            <a:alphaModFix amt="5000"/>
            <a:extLst>
              <a:ext uri="{28A0092B-C50C-407E-A947-70E740481C1C}">
                <a14:useLocalDpi xmlns:a14="http://schemas.microsoft.com/office/drawing/2010/main" val="0"/>
              </a:ext>
            </a:extLst>
          </a:blip>
          <a:srcRect b="15687"/>
          <a:stretch>
            <a:fillRect/>
          </a:stretch>
        </p:blipFill>
        <p:spPr bwMode="auto">
          <a:xfrm>
            <a:off x="0" y="7620"/>
            <a:ext cx="18288000" cy="10279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2A8F93CE-0FE7-AD39-A9AF-B807B398BF0D}"/>
              </a:ext>
            </a:extLst>
          </p:cNvPr>
          <p:cNvSpPr txBox="1"/>
          <p:nvPr/>
        </p:nvSpPr>
        <p:spPr>
          <a:xfrm>
            <a:off x="2628900" y="663071"/>
            <a:ext cx="13030200" cy="1124539"/>
          </a:xfrm>
          <a:prstGeom prst="rect">
            <a:avLst/>
          </a:prstGeom>
        </p:spPr>
        <p:txBody>
          <a:bodyPr lIns="0" tIns="0" rIns="0" bIns="0" rtlCol="0" anchor="t">
            <a:spAutoFit/>
          </a:bodyPr>
          <a:lstStyle/>
          <a:p>
            <a:pPr marL="0" lvl="0" indent="0" algn="ctr">
              <a:lnSpc>
                <a:spcPts val="9600"/>
              </a:lnSpc>
            </a:pPr>
            <a:r>
              <a:rPr lang="en-US" sz="7200" b="1" dirty="0">
                <a:solidFill>
                  <a:srgbClr val="FFFFFF"/>
                </a:solidFill>
                <a:latin typeface="Century Gothic" panose="020B0502020202020204" pitchFamily="34" charset="0"/>
                <a:ea typeface="Century Gothic Paneuropean"/>
                <a:cs typeface="Century Gothic Paneuropean"/>
                <a:sym typeface="Century Gothic Paneuropean"/>
              </a:rPr>
              <a:t>User Journey</a:t>
            </a:r>
          </a:p>
        </p:txBody>
      </p:sp>
      <p:sp>
        <p:nvSpPr>
          <p:cNvPr id="6" name="Freeform 2">
            <a:extLst>
              <a:ext uri="{FF2B5EF4-FFF2-40B4-BE49-F238E27FC236}">
                <a16:creationId xmlns:a16="http://schemas.microsoft.com/office/drawing/2014/main" id="{D791D2CD-2AA5-6930-852E-3A43E40C93E3}"/>
              </a:ext>
            </a:extLst>
          </p:cNvPr>
          <p:cNvSpPr/>
          <p:nvPr/>
        </p:nvSpPr>
        <p:spPr>
          <a:xfrm>
            <a:off x="7822301" y="9383869"/>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7" name="Rectangle: Rounded Corners 6">
            <a:extLst>
              <a:ext uri="{FF2B5EF4-FFF2-40B4-BE49-F238E27FC236}">
                <a16:creationId xmlns:a16="http://schemas.microsoft.com/office/drawing/2014/main" id="{24B286E9-7D6B-7354-9302-1961205F0CD3}"/>
              </a:ext>
            </a:extLst>
          </p:cNvPr>
          <p:cNvSpPr/>
          <p:nvPr/>
        </p:nvSpPr>
        <p:spPr>
          <a:xfrm>
            <a:off x="1633684" y="2443061"/>
            <a:ext cx="4736889" cy="231768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6481D192-075C-94D4-BC0C-E3B0CCDE8EFC}"/>
              </a:ext>
            </a:extLst>
          </p:cNvPr>
          <p:cNvSpPr txBox="1"/>
          <p:nvPr/>
        </p:nvSpPr>
        <p:spPr>
          <a:xfrm>
            <a:off x="1877619" y="3309513"/>
            <a:ext cx="4249018" cy="584775"/>
          </a:xfrm>
          <a:prstGeom prst="rect">
            <a:avLst/>
          </a:prstGeom>
          <a:noFill/>
        </p:spPr>
        <p:txBody>
          <a:bodyPr wrap="square">
            <a:spAutoFit/>
          </a:bodyPr>
          <a:lstStyle/>
          <a:p>
            <a:pPr marL="0" lvl="0" indent="0" algn="ct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Discovery</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3" name="Rectangle: Rounded Corners 2">
            <a:extLst>
              <a:ext uri="{FF2B5EF4-FFF2-40B4-BE49-F238E27FC236}">
                <a16:creationId xmlns:a16="http://schemas.microsoft.com/office/drawing/2014/main" id="{EDA04C22-2799-9A2A-6048-D71469EA81ED}"/>
              </a:ext>
            </a:extLst>
          </p:cNvPr>
          <p:cNvSpPr/>
          <p:nvPr/>
        </p:nvSpPr>
        <p:spPr>
          <a:xfrm>
            <a:off x="6695728" y="2416215"/>
            <a:ext cx="4736889" cy="231768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29BB2658-14E7-B4A0-4925-9DF08D4FD6F5}"/>
              </a:ext>
            </a:extLst>
          </p:cNvPr>
          <p:cNvSpPr txBox="1"/>
          <p:nvPr/>
        </p:nvSpPr>
        <p:spPr>
          <a:xfrm>
            <a:off x="6939663" y="3282667"/>
            <a:ext cx="4249018" cy="584775"/>
          </a:xfrm>
          <a:prstGeom prst="rect">
            <a:avLst/>
          </a:prstGeom>
          <a:noFill/>
        </p:spPr>
        <p:txBody>
          <a:bodyPr wrap="square">
            <a:spAutoFit/>
          </a:bodyPr>
          <a:lstStyle/>
          <a:p>
            <a:pPr marL="0" lvl="0" indent="0" algn="ct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Engagement</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5" name="Rectangle: Rounded Corners 4">
            <a:extLst>
              <a:ext uri="{FF2B5EF4-FFF2-40B4-BE49-F238E27FC236}">
                <a16:creationId xmlns:a16="http://schemas.microsoft.com/office/drawing/2014/main" id="{DACABC23-A00A-0B92-5A89-6B3F27176283}"/>
              </a:ext>
            </a:extLst>
          </p:cNvPr>
          <p:cNvSpPr/>
          <p:nvPr/>
        </p:nvSpPr>
        <p:spPr>
          <a:xfrm>
            <a:off x="11757772" y="2402684"/>
            <a:ext cx="4736889" cy="231768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D3316E69-82C6-3D28-9593-8475320E439D}"/>
              </a:ext>
            </a:extLst>
          </p:cNvPr>
          <p:cNvSpPr txBox="1"/>
          <p:nvPr/>
        </p:nvSpPr>
        <p:spPr>
          <a:xfrm>
            <a:off x="12001707" y="3269136"/>
            <a:ext cx="4249018" cy="584775"/>
          </a:xfrm>
          <a:prstGeom prst="rect">
            <a:avLst/>
          </a:prstGeom>
          <a:noFill/>
        </p:spPr>
        <p:txBody>
          <a:bodyPr wrap="square">
            <a:spAutoFit/>
          </a:bodyPr>
          <a:lstStyle/>
          <a:p>
            <a:pPr marL="0" lvl="0" indent="0" algn="ct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Conversion</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3" name="Rectangle: Rounded Corners 12">
            <a:extLst>
              <a:ext uri="{FF2B5EF4-FFF2-40B4-BE49-F238E27FC236}">
                <a16:creationId xmlns:a16="http://schemas.microsoft.com/office/drawing/2014/main" id="{3DF422A1-8AC2-DB71-FD69-DF7C06BC18F4}"/>
              </a:ext>
            </a:extLst>
          </p:cNvPr>
          <p:cNvSpPr/>
          <p:nvPr/>
        </p:nvSpPr>
        <p:spPr>
          <a:xfrm>
            <a:off x="1633684" y="5178450"/>
            <a:ext cx="7349624" cy="231768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BD478219-B2D1-2631-3F7B-3AEC75BDF0D5}"/>
              </a:ext>
            </a:extLst>
          </p:cNvPr>
          <p:cNvSpPr txBox="1"/>
          <p:nvPr/>
        </p:nvSpPr>
        <p:spPr>
          <a:xfrm>
            <a:off x="1877618" y="6044902"/>
            <a:ext cx="6592657" cy="584775"/>
          </a:xfrm>
          <a:prstGeom prst="rect">
            <a:avLst/>
          </a:prstGeom>
          <a:noFill/>
        </p:spPr>
        <p:txBody>
          <a:bodyPr wrap="square">
            <a:spAutoFit/>
          </a:bodyPr>
          <a:lstStyle/>
          <a:p>
            <a:pPr marL="0" lvl="0" indent="0" algn="ct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Retention</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5" name="Rectangle: Rounded Corners 14">
            <a:extLst>
              <a:ext uri="{FF2B5EF4-FFF2-40B4-BE49-F238E27FC236}">
                <a16:creationId xmlns:a16="http://schemas.microsoft.com/office/drawing/2014/main" id="{65010155-6C56-56BB-0736-98EAD3247F78}"/>
              </a:ext>
            </a:extLst>
          </p:cNvPr>
          <p:cNvSpPr/>
          <p:nvPr/>
        </p:nvSpPr>
        <p:spPr>
          <a:xfrm>
            <a:off x="9144001" y="5167440"/>
            <a:ext cx="7349624" cy="231768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5CC6719A-C8ED-2769-3A65-59DF0663B20A}"/>
              </a:ext>
            </a:extLst>
          </p:cNvPr>
          <p:cNvSpPr txBox="1"/>
          <p:nvPr/>
        </p:nvSpPr>
        <p:spPr>
          <a:xfrm>
            <a:off x="9371385" y="6033892"/>
            <a:ext cx="6592657" cy="584775"/>
          </a:xfrm>
          <a:prstGeom prst="rect">
            <a:avLst/>
          </a:prstGeom>
          <a:noFill/>
        </p:spPr>
        <p:txBody>
          <a:bodyPr wrap="square">
            <a:spAutoFit/>
          </a:bodyPr>
          <a:lstStyle/>
          <a:p>
            <a:pPr marL="0" lvl="0" indent="0" algn="ctr"/>
            <a:r>
              <a:rPr lang="en-US" sz="3200" b="1" u="none" dirty="0">
                <a:solidFill>
                  <a:srgbClr val="FFFFFF"/>
                </a:solidFill>
                <a:latin typeface="Century Gothic" panose="020B0502020202020204" pitchFamily="34" charset="0"/>
                <a:ea typeface="Century Gothic Paneuropean"/>
                <a:cs typeface="Century Gothic Paneuropean"/>
                <a:sym typeface="Century Gothic Paneuropean"/>
              </a:rPr>
              <a:t>Advocacy</a:t>
            </a:r>
          </a:p>
        </p:txBody>
      </p:sp>
      <p:sp>
        <p:nvSpPr>
          <p:cNvPr id="18" name="Arrow: Right 17">
            <a:extLst>
              <a:ext uri="{FF2B5EF4-FFF2-40B4-BE49-F238E27FC236}">
                <a16:creationId xmlns:a16="http://schemas.microsoft.com/office/drawing/2014/main" id="{A3D91500-F586-D6AA-A65C-380D35AB6C74}"/>
              </a:ext>
            </a:extLst>
          </p:cNvPr>
          <p:cNvSpPr/>
          <p:nvPr/>
        </p:nvSpPr>
        <p:spPr>
          <a:xfrm>
            <a:off x="6126637" y="3415308"/>
            <a:ext cx="569090" cy="366595"/>
          </a:xfrm>
          <a:prstGeom prst="rightArrow">
            <a:avLst/>
          </a:prstGeom>
          <a:solidFill>
            <a:srgbClr val="36ACF5"/>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F44AC412-07C9-9170-EE4D-7A11C958DD9E}"/>
              </a:ext>
            </a:extLst>
          </p:cNvPr>
          <p:cNvSpPr/>
          <p:nvPr/>
        </p:nvSpPr>
        <p:spPr>
          <a:xfrm>
            <a:off x="11188681" y="3415308"/>
            <a:ext cx="569090" cy="366595"/>
          </a:xfrm>
          <a:prstGeom prst="rightArrow">
            <a:avLst/>
          </a:prstGeom>
          <a:solidFill>
            <a:srgbClr val="36ACF5"/>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F37AFB8B-E877-3CEA-EA6C-A5FA5F78B51D}"/>
              </a:ext>
            </a:extLst>
          </p:cNvPr>
          <p:cNvSpPr/>
          <p:nvPr/>
        </p:nvSpPr>
        <p:spPr>
          <a:xfrm>
            <a:off x="8630968" y="6142981"/>
            <a:ext cx="569090" cy="366595"/>
          </a:xfrm>
          <a:prstGeom prst="rightArrow">
            <a:avLst/>
          </a:prstGeom>
          <a:solidFill>
            <a:srgbClr val="36ACF5"/>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6260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067094D-BAAC-A461-5219-3F70B6E4B281}"/>
            </a:ext>
          </a:extLst>
        </p:cNvPr>
        <p:cNvGrpSpPr/>
        <p:nvPr/>
      </p:nvGrpSpPr>
      <p:grpSpPr>
        <a:xfrm>
          <a:off x="0" y="0"/>
          <a:ext cx="0" cy="0"/>
          <a:chOff x="0" y="0"/>
          <a:chExt cx="0" cy="0"/>
        </a:xfrm>
      </p:grpSpPr>
      <p:pic>
        <p:nvPicPr>
          <p:cNvPr id="1026" name="Picture 2" descr="woman in purple long sleeve shirt raising her hands">
            <a:extLst>
              <a:ext uri="{FF2B5EF4-FFF2-40B4-BE49-F238E27FC236}">
                <a16:creationId xmlns:a16="http://schemas.microsoft.com/office/drawing/2014/main" id="{EA0C66ED-B888-ECAA-9135-C70D2F1962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687"/>
          <a:stretch>
            <a:fillRect/>
          </a:stretch>
        </p:blipFill>
        <p:spPr bwMode="auto">
          <a:xfrm>
            <a:off x="-1" y="-114300"/>
            <a:ext cx="18288000" cy="104013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967C94E2-87E5-8EB8-E0F4-00653CE7121B}"/>
              </a:ext>
            </a:extLst>
          </p:cNvPr>
          <p:cNvSpPr>
            <a:spLocks/>
          </p:cNvSpPr>
          <p:nvPr/>
        </p:nvSpPr>
        <p:spPr>
          <a:xfrm>
            <a:off x="1028700" y="1028700"/>
            <a:ext cx="16230600" cy="8229600"/>
          </a:xfrm>
          <a:prstGeom prst="rect">
            <a:avLst/>
          </a:prstGeom>
          <a:solidFill>
            <a:srgbClr val="333333"/>
          </a:solidFill>
        </p:spPr>
        <p:txBody>
          <a:bodyPr/>
          <a:lstStyle/>
          <a:p>
            <a:endParaRPr lang="en-GB"/>
          </a:p>
        </p:txBody>
      </p:sp>
      <p:sp>
        <p:nvSpPr>
          <p:cNvPr id="2" name="Arrow: Pentagon 1">
            <a:extLst>
              <a:ext uri="{FF2B5EF4-FFF2-40B4-BE49-F238E27FC236}">
                <a16:creationId xmlns:a16="http://schemas.microsoft.com/office/drawing/2014/main" id="{7A12BF7D-C299-5257-58A3-B784224BC970}"/>
              </a:ext>
            </a:extLst>
          </p:cNvPr>
          <p:cNvSpPr/>
          <p:nvPr/>
        </p:nvSpPr>
        <p:spPr>
          <a:xfrm>
            <a:off x="7152819" y="9227215"/>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7EFD9AB1-2138-9A17-8C99-F7F4A6BA88D9}"/>
              </a:ext>
            </a:extLst>
          </p:cNvPr>
          <p:cNvSpPr/>
          <p:nvPr/>
        </p:nvSpPr>
        <p:spPr>
          <a:xfrm>
            <a:off x="7277100" y="935120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pic>
        <p:nvPicPr>
          <p:cNvPr id="7" name="Picture 6" descr="A website flowchart template with text&#10;&#10;AI-generated content may be incorrect.">
            <a:extLst>
              <a:ext uri="{FF2B5EF4-FFF2-40B4-BE49-F238E27FC236}">
                <a16:creationId xmlns:a16="http://schemas.microsoft.com/office/drawing/2014/main" id="{1C7E5221-357D-ED80-A419-FAC83495D71C}"/>
              </a:ext>
            </a:extLst>
          </p:cNvPr>
          <p:cNvPicPr>
            <a:picLocks noChangeAspect="1"/>
          </p:cNvPicPr>
          <p:nvPr/>
        </p:nvPicPr>
        <p:blipFill>
          <a:blip r:embed="rId4">
            <a:extLst>
              <a:ext uri="{28A0092B-C50C-407E-A947-70E740481C1C}">
                <a14:useLocalDpi xmlns:a14="http://schemas.microsoft.com/office/drawing/2010/main" val="0"/>
              </a:ext>
            </a:extLst>
          </a:blip>
          <a:srcRect t="11335"/>
          <a:stretch>
            <a:fillRect/>
          </a:stretch>
        </p:blipFill>
        <p:spPr>
          <a:xfrm>
            <a:off x="1223120" y="1285165"/>
            <a:ext cx="15553728" cy="7602369"/>
          </a:xfrm>
          <a:prstGeom prst="rect">
            <a:avLst/>
          </a:prstGeom>
        </p:spPr>
      </p:pic>
      <p:sp>
        <p:nvSpPr>
          <p:cNvPr id="8" name="TextBox 2">
            <a:extLst>
              <a:ext uri="{FF2B5EF4-FFF2-40B4-BE49-F238E27FC236}">
                <a16:creationId xmlns:a16="http://schemas.microsoft.com/office/drawing/2014/main" id="{3042D695-41D6-28EE-4566-321D2F0E9C8E}"/>
              </a:ext>
            </a:extLst>
          </p:cNvPr>
          <p:cNvSpPr txBox="1"/>
          <p:nvPr/>
        </p:nvSpPr>
        <p:spPr>
          <a:xfrm>
            <a:off x="1367136" y="1759124"/>
            <a:ext cx="3744416" cy="2322174"/>
          </a:xfrm>
          <a:prstGeom prst="rect">
            <a:avLst/>
          </a:prstGeom>
        </p:spPr>
        <p:txBody>
          <a:bodyPr wrap="square" lIns="0" tIns="0" rIns="0" bIns="0" rtlCol="0" anchor="t">
            <a:spAutoFit/>
          </a:bodyPr>
          <a:lstStyle/>
          <a:p>
            <a:pPr marL="0" lvl="0" indent="0">
              <a:lnSpc>
                <a:spcPts val="9600"/>
              </a:lnSpc>
            </a:pPr>
            <a:r>
              <a:rPr lang="en-US" sz="6000" b="1" dirty="0">
                <a:solidFill>
                  <a:schemeClr val="bg1"/>
                </a:solidFill>
                <a:latin typeface="Century Gothic" panose="020B0502020202020204" pitchFamily="34" charset="0"/>
                <a:ea typeface="Century Gothic Paneuropean"/>
                <a:cs typeface="Century Gothic Paneuropean"/>
                <a:sym typeface="Century Gothic Paneuropean"/>
              </a:rPr>
              <a:t>Typical Web Flow</a:t>
            </a:r>
          </a:p>
        </p:txBody>
      </p:sp>
    </p:spTree>
    <p:extLst>
      <p:ext uri="{BB962C8B-B14F-4D97-AF65-F5344CB8AC3E}">
        <p14:creationId xmlns:p14="http://schemas.microsoft.com/office/powerpoint/2010/main" val="4046805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DCF6AF90-0CA7-E37B-A87B-E7884BDB3D8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63924DB-2CEA-2F32-0DF9-FA49C7B56531}"/>
              </a:ext>
            </a:extLst>
          </p:cNvPr>
          <p:cNvSpPr txBox="1"/>
          <p:nvPr/>
        </p:nvSpPr>
        <p:spPr>
          <a:xfrm>
            <a:off x="8207896" y="759579"/>
            <a:ext cx="7008392" cy="1107804"/>
          </a:xfrm>
          <a:prstGeom prst="rect">
            <a:avLst/>
          </a:prstGeom>
        </p:spPr>
        <p:txBody>
          <a:bodyPr wrap="square" lIns="0" tIns="0" rIns="0" bIns="0" rtlCol="0" anchor="t">
            <a:spAutoFit/>
          </a:bodyPr>
          <a:lstStyle/>
          <a:p>
            <a:pPr marL="0" lvl="0" indent="0">
              <a:lnSpc>
                <a:spcPts val="9600"/>
              </a:lnSpc>
            </a:pPr>
            <a:r>
              <a:rPr lang="en-US" sz="6600" b="1" u="none" dirty="0">
                <a:solidFill>
                  <a:srgbClr val="36ACF5"/>
                </a:solidFill>
                <a:latin typeface="Century Gothic" panose="020B0502020202020204" pitchFamily="34" charset="0"/>
                <a:ea typeface="Century Gothic Paneuropean"/>
                <a:cs typeface="Century Gothic Paneuropean"/>
                <a:sym typeface="Century Gothic Paneuropean"/>
              </a:rPr>
              <a:t>Disclaimer</a:t>
            </a:r>
          </a:p>
        </p:txBody>
      </p:sp>
      <p:sp>
        <p:nvSpPr>
          <p:cNvPr id="19" name="Arrow: Pentagon 18">
            <a:extLst>
              <a:ext uri="{FF2B5EF4-FFF2-40B4-BE49-F238E27FC236}">
                <a16:creationId xmlns:a16="http://schemas.microsoft.com/office/drawing/2014/main" id="{09047757-2A96-A66E-299B-04DF94FA3D7F}"/>
              </a:ext>
            </a:extLst>
          </p:cNvPr>
          <p:cNvSpPr/>
          <p:nvPr/>
        </p:nvSpPr>
        <p:spPr>
          <a:xfrm>
            <a:off x="14305638" y="923751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Freeform 2">
            <a:extLst>
              <a:ext uri="{FF2B5EF4-FFF2-40B4-BE49-F238E27FC236}">
                <a16:creationId xmlns:a16="http://schemas.microsoft.com/office/drawing/2014/main" id="{6ED00574-77D2-B11A-5B55-11F9CC463C87}"/>
              </a:ext>
            </a:extLst>
          </p:cNvPr>
          <p:cNvSpPr/>
          <p:nvPr/>
        </p:nvSpPr>
        <p:spPr>
          <a:xfrm>
            <a:off x="14429919" y="936151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a:p>
        </p:txBody>
      </p:sp>
      <p:sp>
        <p:nvSpPr>
          <p:cNvPr id="8" name="TextBox 7">
            <a:extLst>
              <a:ext uri="{FF2B5EF4-FFF2-40B4-BE49-F238E27FC236}">
                <a16:creationId xmlns:a16="http://schemas.microsoft.com/office/drawing/2014/main" id="{AC1770FC-4D25-3A52-56B3-8493F3323F99}"/>
              </a:ext>
            </a:extLst>
          </p:cNvPr>
          <p:cNvSpPr txBox="1"/>
          <p:nvPr/>
        </p:nvSpPr>
        <p:spPr>
          <a:xfrm>
            <a:off x="8207896" y="1956213"/>
            <a:ext cx="9150824" cy="6740307"/>
          </a:xfrm>
          <a:prstGeom prst="rect">
            <a:avLst/>
          </a:prstGeom>
          <a:noFill/>
        </p:spPr>
        <p:txBody>
          <a:bodyPr wrap="square">
            <a:spAutoFit/>
          </a:bodyPr>
          <a:lstStyle/>
          <a:p>
            <a:r>
              <a:rPr lang="en-GB" dirty="0">
                <a:solidFill>
                  <a:schemeClr val="bg1"/>
                </a:solidFill>
                <a:latin typeface="Century Gothic" panose="020B0502020202020204" pitchFamily="34" charset="0"/>
              </a:rPr>
              <a:t>The information provided in this presentation relates to website design and is based on our own knowledge and research from various online sources. While we have made every effort to ensure the content is accurate and up to date, we cannot guarantee that it is free from errors or that it will remain accurate over time. We cannot be held liable for any mistakes, omissions, or inaccuracies in the material presented. We encourage you to do your own research and verify any details before making design or business decisions based on this information.</a:t>
            </a:r>
          </a:p>
          <a:p>
            <a:r>
              <a:rPr lang="en-GB" dirty="0">
                <a:solidFill>
                  <a:schemeClr val="bg1"/>
                </a:solidFill>
                <a:latin typeface="Century Gothic" panose="020B0502020202020204" pitchFamily="34" charset="0"/>
              </a:rPr>
              <a:t>We are business advisers, not website designers. </a:t>
            </a:r>
          </a:p>
          <a:p>
            <a:endParaRPr lang="en-GB" dirty="0">
              <a:solidFill>
                <a:schemeClr val="bg1"/>
              </a:solidFill>
              <a:latin typeface="Century Gothic" panose="020B0502020202020204" pitchFamily="34" charset="0"/>
            </a:endParaRPr>
          </a:p>
          <a:p>
            <a:r>
              <a:rPr lang="en-GB" dirty="0">
                <a:solidFill>
                  <a:schemeClr val="bg1"/>
                </a:solidFill>
                <a:latin typeface="Century Gothic" panose="020B0502020202020204" pitchFamily="34" charset="0"/>
              </a:rPr>
              <a:t>The content shared today is for educational and demonstration purposes only. It is drawn from personal experience, general business insights, and publicly available resources. The field of website design evolves rapidly—platforms, tools, and design standards can change frequently. Some examples we share may already be outdated, modified, or discontinued. Certain features we mention may only be available in paid versions of software or may later become restricted. Free tools and services can also change their terms, pricing, or availability without notice.</a:t>
            </a:r>
          </a:p>
          <a:p>
            <a:r>
              <a:rPr lang="en-GB" dirty="0">
                <a:solidFill>
                  <a:schemeClr val="bg1"/>
                </a:solidFill>
                <a:latin typeface="Century Gothic" panose="020B0502020202020204" pitchFamily="34" charset="0"/>
              </a:rPr>
              <a:t>Nothing in this workshop should be taken as absolute fact, legal guidance, or technical web design instruction. Before making decisions for your business or website, always double-check details with trusted, up-to-date sources and, if needed, seek professional design or technical expertise. The aim of this workshop is to spark ideas, raise awareness, and encourage exploration—not to provide final answers. How you apply these insights rests with you as the business owner or decision-maker.</a:t>
            </a:r>
          </a:p>
        </p:txBody>
      </p:sp>
      <p:pic>
        <p:nvPicPr>
          <p:cNvPr id="1026" name="Picture 2" descr="white and green wooden board">
            <a:extLst>
              <a:ext uri="{FF2B5EF4-FFF2-40B4-BE49-F238E27FC236}">
                <a16:creationId xmlns:a16="http://schemas.microsoft.com/office/drawing/2014/main" id="{4E5ECC35-9A03-91AB-9D2D-9933D9260B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19" t="223" r="17405" b="-223"/>
          <a:stretch>
            <a:fillRect/>
          </a:stretch>
        </p:blipFill>
        <p:spPr bwMode="auto">
          <a:xfrm>
            <a:off x="0" y="17318"/>
            <a:ext cx="7435543"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53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89C4382E-A9B9-ECE6-7A20-85C109C0349A}"/>
            </a:ext>
          </a:extLst>
        </p:cNvPr>
        <p:cNvGrpSpPr/>
        <p:nvPr/>
      </p:nvGrpSpPr>
      <p:grpSpPr>
        <a:xfrm>
          <a:off x="0" y="0"/>
          <a:ext cx="0" cy="0"/>
          <a:chOff x="0" y="0"/>
          <a:chExt cx="0" cy="0"/>
        </a:xfrm>
      </p:grpSpPr>
      <p:pic>
        <p:nvPicPr>
          <p:cNvPr id="1026" name="Picture 2" descr="woman in purple long sleeve shirt raising her hands">
            <a:extLst>
              <a:ext uri="{FF2B5EF4-FFF2-40B4-BE49-F238E27FC236}">
                <a16:creationId xmlns:a16="http://schemas.microsoft.com/office/drawing/2014/main" id="{8763D86C-928F-E6B9-8D28-A79E1D291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687"/>
          <a:stretch>
            <a:fillRect/>
          </a:stretch>
        </p:blipFill>
        <p:spPr bwMode="auto">
          <a:xfrm>
            <a:off x="-1" y="-114300"/>
            <a:ext cx="18288000" cy="104013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FC7AAD28-1AB6-E731-950B-F82329D8FF3A}"/>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a:p>
        </p:txBody>
      </p:sp>
      <p:sp>
        <p:nvSpPr>
          <p:cNvPr id="4" name="TextBox 4">
            <a:extLst>
              <a:ext uri="{FF2B5EF4-FFF2-40B4-BE49-F238E27FC236}">
                <a16:creationId xmlns:a16="http://schemas.microsoft.com/office/drawing/2014/main" id="{98C03D58-0FB2-E72F-9FAE-5438AE5CF944}"/>
              </a:ext>
            </a:extLst>
          </p:cNvPr>
          <p:cNvSpPr txBox="1"/>
          <p:nvPr/>
        </p:nvSpPr>
        <p:spPr>
          <a:xfrm>
            <a:off x="3522920" y="4527947"/>
            <a:ext cx="11242159" cy="1231106"/>
          </a:xfrm>
          <a:prstGeom prst="rect">
            <a:avLst/>
          </a:prstGeom>
        </p:spPr>
        <p:txBody>
          <a:bodyPr lIns="0" tIns="0" rIns="0" bIns="0" rtlCol="0" anchor="t">
            <a:spAutoFit/>
          </a:bodyPr>
          <a:lstStyle/>
          <a:p>
            <a:pPr algn="ctr">
              <a:lnSpc>
                <a:spcPts val="9600"/>
              </a:lnSpc>
            </a:pPr>
            <a:r>
              <a:rPr lang="en-US" sz="8000" b="1" dirty="0">
                <a:solidFill>
                  <a:srgbClr val="FFFFFF"/>
                </a:solidFill>
                <a:latin typeface="Century Gothic Paneuropean Bold"/>
                <a:ea typeface="Century Gothic Paneuropean Bold"/>
                <a:cs typeface="Century Gothic Paneuropean Bold"/>
                <a:sym typeface="Century Gothic Paneuropean Bold"/>
              </a:rPr>
              <a:t>Any Questions</a:t>
            </a:r>
            <a:r>
              <a:rPr lang="en-US" sz="8000" b="1" dirty="0">
                <a:solidFill>
                  <a:srgbClr val="36ACF5"/>
                </a:solidFill>
                <a:latin typeface="Century Gothic Paneuropean Bold"/>
                <a:ea typeface="Century Gothic Paneuropean Bold"/>
                <a:cs typeface="Century Gothic Paneuropean Bold"/>
                <a:sym typeface="Century Gothic Paneuropean Bold"/>
              </a:rPr>
              <a:t>?</a:t>
            </a:r>
          </a:p>
        </p:txBody>
      </p:sp>
      <p:sp>
        <p:nvSpPr>
          <p:cNvPr id="2" name="Arrow: Pentagon 1">
            <a:extLst>
              <a:ext uri="{FF2B5EF4-FFF2-40B4-BE49-F238E27FC236}">
                <a16:creationId xmlns:a16="http://schemas.microsoft.com/office/drawing/2014/main" id="{983F681A-262C-FA5B-B08B-C4850F7B561C}"/>
              </a:ext>
            </a:extLst>
          </p:cNvPr>
          <p:cNvSpPr/>
          <p:nvPr/>
        </p:nvSpPr>
        <p:spPr>
          <a:xfrm>
            <a:off x="7152819" y="860090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C5C6B666-5A17-F36E-59F0-9DF09FEC71A2}"/>
              </a:ext>
            </a:extLst>
          </p:cNvPr>
          <p:cNvSpPr/>
          <p:nvPr/>
        </p:nvSpPr>
        <p:spPr>
          <a:xfrm>
            <a:off x="7277100" y="872490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spTree>
    <p:extLst>
      <p:ext uri="{BB962C8B-B14F-4D97-AF65-F5344CB8AC3E}">
        <p14:creationId xmlns:p14="http://schemas.microsoft.com/office/powerpoint/2010/main" val="4147694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ECC4026-E2AA-F247-DBF5-4ADF3DFFC652}"/>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47581D7C-6629-FA7A-BF89-B37B902C0E55}"/>
              </a:ext>
            </a:extLst>
          </p:cNvPr>
          <p:cNvPicPr>
            <a:picLocks noChangeAspect="1" noChangeArrowheads="1"/>
          </p:cNvPicPr>
          <p:nvPr/>
        </p:nvPicPr>
        <p:blipFill rotWithShape="1">
          <a:blip r:embed="rId3">
            <a:alphaModFix amt="5000"/>
            <a:extLst>
              <a:ext uri="{28A0092B-C50C-407E-A947-70E740481C1C}">
                <a14:useLocalDpi xmlns:a14="http://schemas.microsoft.com/office/drawing/2010/main" val="0"/>
              </a:ext>
            </a:extLst>
          </a:blip>
          <a:srcRect t="16098"/>
          <a:stretch>
            <a:fillRect/>
          </a:stretch>
        </p:blipFill>
        <p:spPr bwMode="auto">
          <a:xfrm>
            <a:off x="0" y="16144"/>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2">
            <a:extLst>
              <a:ext uri="{FF2B5EF4-FFF2-40B4-BE49-F238E27FC236}">
                <a16:creationId xmlns:a16="http://schemas.microsoft.com/office/drawing/2014/main" id="{D243A21A-9552-4E44-04E4-96849823D9EF}"/>
              </a:ext>
            </a:extLst>
          </p:cNvPr>
          <p:cNvSpPr/>
          <p:nvPr/>
        </p:nvSpPr>
        <p:spPr>
          <a:xfrm>
            <a:off x="7696200" y="9524194"/>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3B64AA2B-1CDC-AEA2-3F9B-6E8CAA22ADC2}"/>
              </a:ext>
            </a:extLst>
          </p:cNvPr>
          <p:cNvSpPr txBox="1"/>
          <p:nvPr/>
        </p:nvSpPr>
        <p:spPr>
          <a:xfrm>
            <a:off x="2628900" y="1257300"/>
            <a:ext cx="13030200" cy="1091068"/>
          </a:xfrm>
          <a:prstGeom prst="rect">
            <a:avLst/>
          </a:prstGeom>
        </p:spPr>
        <p:txBody>
          <a:bodyPr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Feedback &amp; Next Steps</a:t>
            </a:r>
          </a:p>
        </p:txBody>
      </p:sp>
      <p:sp>
        <p:nvSpPr>
          <p:cNvPr id="4" name="TextBox 3">
            <a:extLst>
              <a:ext uri="{FF2B5EF4-FFF2-40B4-BE49-F238E27FC236}">
                <a16:creationId xmlns:a16="http://schemas.microsoft.com/office/drawing/2014/main" id="{56F0F9F6-20DF-C2F6-0037-A92852AA2BB0}"/>
              </a:ext>
            </a:extLst>
          </p:cNvPr>
          <p:cNvSpPr txBox="1"/>
          <p:nvPr/>
        </p:nvSpPr>
        <p:spPr>
          <a:xfrm>
            <a:off x="1028700" y="4076700"/>
            <a:ext cx="8610600" cy="1477328"/>
          </a:xfrm>
          <a:prstGeom prst="rect">
            <a:avLst/>
          </a:prstGeom>
        </p:spPr>
        <p:txBody>
          <a:bodyPr wrap="square" lIns="0" tIns="0" rIns="0" bIns="0" rtlCol="0" anchor="t">
            <a:spAutoFit/>
          </a:bodyPr>
          <a:lstStyle/>
          <a:p>
            <a:pPr marL="342900" marR="0" lvl="0" indent="-342900" algn="l" defTabSz="1371600" rtl="0" eaLnBrk="1" fontAlgn="auto" latinLnBrk="0" hangingPunct="1">
              <a:lnSpc>
                <a:spcPct val="100000"/>
              </a:lnSpc>
              <a:spcBef>
                <a:spcPts val="0"/>
              </a:spcBef>
              <a:spcAft>
                <a:spcPts val="0"/>
              </a:spcAft>
              <a:buClr>
                <a:srgbClr val="328ECD"/>
              </a:buClr>
              <a:buSzTx/>
              <a:buFont typeface="Wingdings" pitchFamily="2" charset="2"/>
              <a:buChar char="§"/>
              <a:tabLst/>
              <a:defRPr/>
            </a:pP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a:p>
            <a:pPr marL="342900" marR="0" lvl="0" indent="-342900" algn="l" defTabSz="1371600" rtl="0" eaLnBrk="1" fontAlgn="auto" latinLnBrk="0" hangingPunct="1">
              <a:lnSpc>
                <a:spcPct val="100000"/>
              </a:lnSpc>
              <a:spcBef>
                <a:spcPts val="0"/>
              </a:spcBef>
              <a:spcAft>
                <a:spcPts val="0"/>
              </a:spcAft>
              <a:buClr>
                <a:srgbClr val="328ECD"/>
              </a:buClr>
              <a:buSzTx/>
              <a:buFont typeface="Wingdings" pitchFamily="2" charset="2"/>
              <a:buChar char="§"/>
              <a:tabLst/>
              <a:defRPr/>
            </a:pPr>
            <a:r>
              <a:rPr kumimoji="0" lang="en-GB" sz="3200" b="0" i="0" u="none" strike="noStrike" kern="1200" cap="none" spc="0" normalizeH="0" baseline="0" noProof="0" dirty="0">
                <a:ln>
                  <a:noFill/>
                </a:ln>
                <a:solidFill>
                  <a:prstClr val="white"/>
                </a:solidFill>
                <a:effectLst/>
                <a:uLnTx/>
                <a:uFillTx/>
                <a:latin typeface="Century Gothic"/>
                <a:ea typeface="+mn-ea"/>
                <a:cs typeface="Arial"/>
                <a:sym typeface="Arial"/>
              </a:rPr>
              <a:t>Please complete the short feedback form on the QR code to the right. </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pic>
        <p:nvPicPr>
          <p:cNvPr id="1026" name="Picture 2">
            <a:extLst>
              <a:ext uri="{FF2B5EF4-FFF2-40B4-BE49-F238E27FC236}">
                <a16:creationId xmlns:a16="http://schemas.microsoft.com/office/drawing/2014/main" id="{2CF2F027-3003-9627-8827-36B2BD435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3800" y="3216181"/>
            <a:ext cx="4114800" cy="405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703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3" name="TextBox 3"/>
          <p:cNvSpPr txBox="1"/>
          <p:nvPr/>
        </p:nvSpPr>
        <p:spPr>
          <a:xfrm>
            <a:off x="685800" y="1242878"/>
            <a:ext cx="7718868" cy="1091068"/>
          </a:xfrm>
          <a:prstGeom prst="rect">
            <a:avLst/>
          </a:prstGeom>
        </p:spPr>
        <p:txBody>
          <a:bodyPr wrap="square" lIns="0" tIns="0" rIns="0" bIns="0" rtlCol="0" anchor="t">
            <a:spAutoFit/>
          </a:bodyPr>
          <a:lstStyle/>
          <a:p>
            <a:pPr marL="0" lvl="0" indent="0" algn="l">
              <a:lnSpc>
                <a:spcPts val="9600"/>
              </a:lnSpc>
            </a:pPr>
            <a:r>
              <a:rPr lang="en-US" sz="6000" b="1" u="none" dirty="0">
                <a:solidFill>
                  <a:srgbClr val="36ACF5"/>
                </a:solidFill>
                <a:latin typeface="Century Gothic" panose="020B0502020202020204" pitchFamily="34" charset="0"/>
                <a:ea typeface="Century Gothic Paneuropean"/>
                <a:cs typeface="Century Gothic Paneuropean"/>
                <a:sym typeface="Century Gothic Paneuropean"/>
              </a:rPr>
              <a:t>Why Design Matters</a:t>
            </a:r>
          </a:p>
        </p:txBody>
      </p:sp>
      <p:grpSp>
        <p:nvGrpSpPr>
          <p:cNvPr id="7" name="Group 6">
            <a:extLst>
              <a:ext uri="{FF2B5EF4-FFF2-40B4-BE49-F238E27FC236}">
                <a16:creationId xmlns:a16="http://schemas.microsoft.com/office/drawing/2014/main" id="{B7020A1F-4A3C-543E-292C-577688F75D4B}"/>
              </a:ext>
            </a:extLst>
          </p:cNvPr>
          <p:cNvGrpSpPr/>
          <p:nvPr/>
        </p:nvGrpSpPr>
        <p:grpSpPr>
          <a:xfrm>
            <a:off x="0" y="8916555"/>
            <a:ext cx="4305300" cy="1066800"/>
            <a:chOff x="0" y="8916555"/>
            <a:chExt cx="4305300" cy="1066800"/>
          </a:xfrm>
        </p:grpSpPr>
        <p:sp>
          <p:nvSpPr>
            <p:cNvPr id="6" name="Arrow: Pentagon 5">
              <a:extLst>
                <a:ext uri="{FF2B5EF4-FFF2-40B4-BE49-F238E27FC236}">
                  <a16:creationId xmlns:a16="http://schemas.microsoft.com/office/drawing/2014/main" id="{4B6ECF9A-33D2-AF80-9BED-4A5C19776288}"/>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 name="Freeform 2">
              <a:extLst>
                <a:ext uri="{FF2B5EF4-FFF2-40B4-BE49-F238E27FC236}">
                  <a16:creationId xmlns:a16="http://schemas.microsoft.com/office/drawing/2014/main" id="{567A495E-4735-BDFF-748E-B7D4E4F14BF1}"/>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a:p>
          </p:txBody>
        </p:sp>
      </p:grpSp>
      <p:sp>
        <p:nvSpPr>
          <p:cNvPr id="10" name="TextBox 3">
            <a:extLst>
              <a:ext uri="{FF2B5EF4-FFF2-40B4-BE49-F238E27FC236}">
                <a16:creationId xmlns:a16="http://schemas.microsoft.com/office/drawing/2014/main" id="{462D138C-8607-5EC5-F103-8130F279FD45}"/>
              </a:ext>
            </a:extLst>
          </p:cNvPr>
          <p:cNvSpPr txBox="1"/>
          <p:nvPr/>
        </p:nvSpPr>
        <p:spPr>
          <a:xfrm>
            <a:off x="685800" y="2907387"/>
            <a:ext cx="6286500" cy="4739759"/>
          </a:xfrm>
          <a:prstGeom prst="rect">
            <a:avLst/>
          </a:prstGeom>
        </p:spPr>
        <p:txBody>
          <a:bodyPr wrap="square" lIns="0" tIns="0" rIns="0" bIns="0" rtlCol="0" anchor="t">
            <a:spAutoFit/>
          </a:bodyPr>
          <a:lstStyle/>
          <a:p>
            <a:pPr marL="0" lvl="0" indent="0" algn="l"/>
            <a:r>
              <a:rPr lang="en-US" sz="2800" b="1" u="none" dirty="0">
                <a:solidFill>
                  <a:srgbClr val="FFFFFF"/>
                </a:solidFill>
                <a:latin typeface="Century Gothic" panose="020B0502020202020204" pitchFamily="34" charset="0"/>
                <a:ea typeface="Century Gothic Paneuropean"/>
                <a:cs typeface="Century Gothic Paneuropean"/>
                <a:sym typeface="Century Gothic Paneuropean"/>
              </a:rPr>
              <a:t>A professional website builds trust and </a:t>
            </a:r>
            <a:r>
              <a:rPr lang="en-US" sz="2800" b="1" u="none" dirty="0">
                <a:solidFill>
                  <a:srgbClr val="36ACF5"/>
                </a:solidFill>
                <a:latin typeface="Century Gothic" panose="020B0502020202020204" pitchFamily="34" charset="0"/>
                <a:ea typeface="Century Gothic Paneuropean"/>
                <a:cs typeface="Century Gothic Paneuropean"/>
                <a:sym typeface="Century Gothic Paneuropean"/>
              </a:rPr>
              <a:t>credibility.</a:t>
            </a:r>
          </a:p>
          <a:p>
            <a:pPr marL="0" lvl="0" indent="0" algn="l"/>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lgn="l"/>
            <a:r>
              <a:rPr lang="en-US" sz="2800" b="1" u="none" dirty="0">
                <a:solidFill>
                  <a:srgbClr val="FFFFFF"/>
                </a:solidFill>
                <a:latin typeface="Century Gothic" panose="020B0502020202020204" pitchFamily="34" charset="0"/>
                <a:ea typeface="Century Gothic Paneuropean"/>
                <a:cs typeface="Century Gothic Paneuropean"/>
                <a:sym typeface="Century Gothic Paneuropean"/>
              </a:rPr>
              <a:t>Good design makes your website easier to read, use and </a:t>
            </a:r>
            <a:r>
              <a:rPr lang="en-US" sz="2800" b="1" u="none" dirty="0">
                <a:solidFill>
                  <a:srgbClr val="36ACF5"/>
                </a:solidFill>
                <a:latin typeface="Century Gothic" panose="020B0502020202020204" pitchFamily="34" charset="0"/>
                <a:ea typeface="Century Gothic Paneuropean"/>
                <a:cs typeface="Century Gothic Paneuropean"/>
                <a:sym typeface="Century Gothic Paneuropean"/>
              </a:rPr>
              <a:t>understand.</a:t>
            </a:r>
          </a:p>
          <a:p>
            <a:pPr marL="0" lvl="0" indent="0" algn="l"/>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lgn="l"/>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Visually clear design encourages visitors to stay longer and </a:t>
            </a:r>
            <a:r>
              <a:rPr lang="en-US" sz="2800" b="1" dirty="0">
                <a:solidFill>
                  <a:srgbClr val="36ACF5"/>
                </a:solidFill>
                <a:latin typeface="Century Gothic" panose="020B0502020202020204" pitchFamily="34" charset="0"/>
                <a:ea typeface="Century Gothic Paneuropean"/>
                <a:cs typeface="Century Gothic Paneuropean"/>
                <a:sym typeface="Century Gothic Paneuropean"/>
              </a:rPr>
              <a:t>act.</a:t>
            </a:r>
          </a:p>
          <a:p>
            <a:pPr marL="0" lvl="0" indent="0" algn="l"/>
            <a:endParaRPr lang="en-US" sz="2800" b="1" u="none" dirty="0">
              <a:solidFill>
                <a:srgbClr val="36ACF5"/>
              </a:solidFill>
              <a:latin typeface="Century Gothic" panose="020B0502020202020204" pitchFamily="34" charset="0"/>
              <a:ea typeface="Century Gothic Paneuropean"/>
              <a:cs typeface="Century Gothic Paneuropean"/>
              <a:sym typeface="Century Gothic Paneuropean"/>
            </a:endParaRPr>
          </a:p>
          <a:p>
            <a:pPr marL="0" lvl="0" indent="0" algn="l"/>
            <a:r>
              <a:rPr lang="en-US" sz="2800" b="1" dirty="0">
                <a:solidFill>
                  <a:schemeClr val="bg1"/>
                </a:solidFill>
                <a:latin typeface="Century Gothic" panose="020B0502020202020204" pitchFamily="34" charset="0"/>
                <a:ea typeface="Century Gothic Paneuropean"/>
                <a:cs typeface="Century Gothic Paneuropean"/>
                <a:sym typeface="Century Gothic Paneuropean"/>
              </a:rPr>
              <a:t>Visitors form an opinion on your business within </a:t>
            </a:r>
            <a:r>
              <a:rPr lang="en-US" sz="2800" b="1" dirty="0">
                <a:solidFill>
                  <a:srgbClr val="36ACF5"/>
                </a:solidFill>
                <a:latin typeface="Century Gothic" panose="020B0502020202020204" pitchFamily="34" charset="0"/>
                <a:ea typeface="Century Gothic Paneuropean"/>
                <a:cs typeface="Century Gothic Paneuropean"/>
                <a:sym typeface="Century Gothic Paneuropean"/>
              </a:rPr>
              <a:t>seconds.</a:t>
            </a:r>
            <a:endParaRPr lang="en-US" sz="2800" b="1" u="none" dirty="0">
              <a:solidFill>
                <a:srgbClr val="36ACF5"/>
              </a:solidFill>
              <a:latin typeface="Century Gothic" panose="020B0502020202020204" pitchFamily="34" charset="0"/>
              <a:ea typeface="Century Gothic Paneuropean"/>
              <a:cs typeface="Century Gothic Paneuropean"/>
              <a:sym typeface="Century Gothic Paneuropean"/>
            </a:endParaRPr>
          </a:p>
        </p:txBody>
      </p:sp>
      <p:pic>
        <p:nvPicPr>
          <p:cNvPr id="3074" name="Picture 2" descr="a laptop computer sitting on top of a table">
            <a:extLst>
              <a:ext uri="{FF2B5EF4-FFF2-40B4-BE49-F238E27FC236}">
                <a16:creationId xmlns:a16="http://schemas.microsoft.com/office/drawing/2014/main" id="{01A29C36-5C53-8430-4E84-D53B5BEDCD82}"/>
              </a:ext>
            </a:extLst>
          </p:cNvPr>
          <p:cNvPicPr>
            <a:picLocks noChangeAspect="1" noChangeArrowheads="1"/>
          </p:cNvPicPr>
          <p:nvPr/>
        </p:nvPicPr>
        <p:blipFill rotWithShape="1">
          <a:blip r:embed="rId3">
            <a:alphaModFix amt="75000"/>
            <a:extLst>
              <a:ext uri="{28A0092B-C50C-407E-A947-70E740481C1C}">
                <a14:useLocalDpi xmlns:a14="http://schemas.microsoft.com/office/drawing/2010/main" val="0"/>
              </a:ext>
            </a:extLst>
          </a:blip>
          <a:srcRect l="-1" r="28070"/>
          <a:stretch>
            <a:fillRect/>
          </a:stretch>
        </p:blipFill>
        <p:spPr bwMode="auto">
          <a:xfrm>
            <a:off x="8404668" y="-18276"/>
            <a:ext cx="9866112"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E750315-655A-C742-AB25-C61FFE270E0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195A5F9D-4C73-6252-1AA7-51CA324F6DF4}"/>
              </a:ext>
            </a:extLst>
          </p:cNvPr>
          <p:cNvSpPr txBox="1"/>
          <p:nvPr/>
        </p:nvSpPr>
        <p:spPr>
          <a:xfrm>
            <a:off x="678992" y="922539"/>
            <a:ext cx="9682336" cy="1231106"/>
          </a:xfrm>
          <a:prstGeom prst="rect">
            <a:avLst/>
          </a:prstGeom>
        </p:spPr>
        <p:txBody>
          <a:bodyPr wrap="square"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The 7 Second Rule</a:t>
            </a:r>
          </a:p>
        </p:txBody>
      </p:sp>
      <p:grpSp>
        <p:nvGrpSpPr>
          <p:cNvPr id="7" name="Group 6">
            <a:extLst>
              <a:ext uri="{FF2B5EF4-FFF2-40B4-BE49-F238E27FC236}">
                <a16:creationId xmlns:a16="http://schemas.microsoft.com/office/drawing/2014/main" id="{71E594D3-3ACA-6032-A550-4557C4C65F46}"/>
              </a:ext>
            </a:extLst>
          </p:cNvPr>
          <p:cNvGrpSpPr/>
          <p:nvPr/>
        </p:nvGrpSpPr>
        <p:grpSpPr>
          <a:xfrm>
            <a:off x="0" y="8916555"/>
            <a:ext cx="4305300" cy="1066800"/>
            <a:chOff x="0" y="8916555"/>
            <a:chExt cx="4305300" cy="1066800"/>
          </a:xfrm>
        </p:grpSpPr>
        <p:sp>
          <p:nvSpPr>
            <p:cNvPr id="6" name="Arrow: Pentagon 5">
              <a:extLst>
                <a:ext uri="{FF2B5EF4-FFF2-40B4-BE49-F238E27FC236}">
                  <a16:creationId xmlns:a16="http://schemas.microsoft.com/office/drawing/2014/main" id="{2B309CCA-FA88-7E6A-C7E0-9ACD5C04740B}"/>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 name="Freeform 2">
              <a:extLst>
                <a:ext uri="{FF2B5EF4-FFF2-40B4-BE49-F238E27FC236}">
                  <a16:creationId xmlns:a16="http://schemas.microsoft.com/office/drawing/2014/main" id="{00ADC37C-F255-2028-4286-70D61288842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a:p>
          </p:txBody>
        </p:sp>
      </p:grpSp>
      <p:sp>
        <p:nvSpPr>
          <p:cNvPr id="10" name="TextBox 3">
            <a:extLst>
              <a:ext uri="{FF2B5EF4-FFF2-40B4-BE49-F238E27FC236}">
                <a16:creationId xmlns:a16="http://schemas.microsoft.com/office/drawing/2014/main" id="{343970FA-D834-ACBC-F500-F7FB14451068}"/>
              </a:ext>
            </a:extLst>
          </p:cNvPr>
          <p:cNvSpPr txBox="1"/>
          <p:nvPr/>
        </p:nvSpPr>
        <p:spPr>
          <a:xfrm>
            <a:off x="685800" y="2907387"/>
            <a:ext cx="8746232" cy="4924425"/>
          </a:xfrm>
          <a:prstGeom prst="rect">
            <a:avLst/>
          </a:prstGeom>
        </p:spPr>
        <p:txBody>
          <a:bodyPr wrap="square" lIns="0" tIns="0" rIns="0" bIns="0" rtlCol="0" anchor="t">
            <a:spAutoFit/>
          </a:bodyPr>
          <a:lstStyle/>
          <a:p>
            <a:pPr marL="0" lvl="0" indent="0" algn="l"/>
            <a:r>
              <a:rPr lang="en-US" sz="4000" b="1" u="none" dirty="0">
                <a:solidFill>
                  <a:srgbClr val="36ACF5"/>
                </a:solidFill>
                <a:latin typeface="Century Gothic" panose="020B0502020202020204" pitchFamily="34" charset="0"/>
                <a:ea typeface="Century Gothic Paneuropean"/>
                <a:cs typeface="Century Gothic Paneuropean"/>
                <a:sym typeface="Century Gothic Paneuropean"/>
              </a:rPr>
              <a:t>Your website has 7 seconds on average to answer:</a:t>
            </a:r>
            <a:br>
              <a:rPr lang="en-US" sz="4000" u="none" dirty="0">
                <a:solidFill>
                  <a:srgbClr val="FFFFFF"/>
                </a:solidFill>
                <a:latin typeface="Century Gothic" panose="020B0502020202020204" pitchFamily="34" charset="0"/>
                <a:ea typeface="Century Gothic Paneuropean"/>
                <a:cs typeface="Century Gothic Paneuropean"/>
                <a:sym typeface="Century Gothic Paneuropean"/>
              </a:rPr>
            </a:br>
            <a:br>
              <a:rPr lang="en-US" sz="4000" u="none" dirty="0">
                <a:solidFill>
                  <a:srgbClr val="FFFFFF"/>
                </a:solidFill>
                <a:latin typeface="Century Gothic" panose="020B0502020202020204" pitchFamily="34" charset="0"/>
                <a:ea typeface="Century Gothic Paneuropean"/>
                <a:cs typeface="Century Gothic Paneuropean"/>
                <a:sym typeface="Century Gothic Paneuropean"/>
              </a:rPr>
            </a:br>
            <a:r>
              <a:rPr lang="en-US" sz="4000" b="1" u="none" dirty="0">
                <a:solidFill>
                  <a:srgbClr val="FFFFFF"/>
                </a:solidFill>
                <a:latin typeface="Century Gothic" panose="020B0502020202020204" pitchFamily="34" charset="0"/>
                <a:ea typeface="Century Gothic Paneuropean"/>
                <a:cs typeface="Century Gothic Paneuropean"/>
                <a:sym typeface="Century Gothic Paneuropean"/>
              </a:rPr>
              <a:t>What do you offer?</a:t>
            </a:r>
          </a:p>
          <a:p>
            <a:pPr marL="0" lvl="0" indent="0" algn="l"/>
            <a:endParaRPr lang="en-US" sz="4000" b="1" u="none"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lgn="l"/>
            <a:r>
              <a:rPr lang="en-US" sz="4000" b="1" u="none" dirty="0">
                <a:solidFill>
                  <a:srgbClr val="FFFFFF"/>
                </a:solidFill>
                <a:latin typeface="Century Gothic" panose="020B0502020202020204" pitchFamily="34" charset="0"/>
                <a:ea typeface="Century Gothic Paneuropean"/>
                <a:cs typeface="Century Gothic Paneuropean"/>
                <a:sym typeface="Century Gothic Paneuropean"/>
              </a:rPr>
              <a:t>How will it help</a:t>
            </a:r>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 me?</a:t>
            </a:r>
          </a:p>
          <a:p>
            <a:pPr marL="0" lvl="0" indent="0" algn="l"/>
            <a:endParaRPr lang="en-US" sz="4000" b="1"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lgn="l"/>
            <a:r>
              <a:rPr lang="en-US" sz="4000" b="1" u="none" dirty="0">
                <a:solidFill>
                  <a:srgbClr val="FFFFFF"/>
                </a:solidFill>
                <a:latin typeface="Century Gothic" panose="020B0502020202020204" pitchFamily="34" charset="0"/>
                <a:ea typeface="Century Gothic Paneuropean"/>
                <a:cs typeface="Century Gothic Paneuropean"/>
                <a:sym typeface="Century Gothic Paneuropean"/>
              </a:rPr>
              <a:t>What should I do next?</a:t>
            </a:r>
          </a:p>
        </p:txBody>
      </p:sp>
      <p:pic>
        <p:nvPicPr>
          <p:cNvPr id="1026" name="Picture 2" descr="Premium Photo | 3D illustration of a clock style counter and stopwatch ...">
            <a:extLst>
              <a:ext uri="{FF2B5EF4-FFF2-40B4-BE49-F238E27FC236}">
                <a16:creationId xmlns:a16="http://schemas.microsoft.com/office/drawing/2014/main" id="{54D6C773-3A47-90C9-1912-B07F73748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2032" y="2693295"/>
            <a:ext cx="8158660" cy="490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750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a:alphaModFix amt="50000"/>
            </a:blip>
            <a:srcRect/>
            <a:stretch>
              <a:fillRect t="-8851" b="-8851"/>
            </a:stretch>
          </a:blipFill>
        </p:spPr>
        <p:txBody>
          <a:bodyPr/>
          <a:lstStyle/>
          <a:p>
            <a:endParaRPr lang="en-GB"/>
          </a:p>
        </p:txBody>
      </p:sp>
      <p:sp>
        <p:nvSpPr>
          <p:cNvPr id="3" name="AutoShape 3"/>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a:p>
        </p:txBody>
      </p:sp>
      <p:sp>
        <p:nvSpPr>
          <p:cNvPr id="4" name="TextBox 4"/>
          <p:cNvSpPr txBox="1"/>
          <p:nvPr/>
        </p:nvSpPr>
        <p:spPr>
          <a:xfrm>
            <a:off x="3657600" y="3771900"/>
            <a:ext cx="11242159" cy="1228725"/>
          </a:xfrm>
          <a:prstGeom prst="rect">
            <a:avLst/>
          </a:prstGeom>
        </p:spPr>
        <p:txBody>
          <a:bodyPr lIns="0" tIns="0" rIns="0" bIns="0" rtlCol="0" anchor="t">
            <a:spAutoFit/>
          </a:bodyPr>
          <a:lstStyle/>
          <a:p>
            <a:pPr algn="ctr">
              <a:lnSpc>
                <a:spcPts val="9600"/>
              </a:lnSpc>
            </a:pPr>
            <a:r>
              <a:rPr lang="en-US" sz="8000" b="1" dirty="0">
                <a:solidFill>
                  <a:srgbClr val="FFFFFF"/>
                </a:solidFill>
                <a:latin typeface="Century Gothic Paneuropean Bold"/>
                <a:ea typeface="Century Gothic Paneuropean Bold"/>
                <a:cs typeface="Century Gothic Paneuropean Bold"/>
                <a:sym typeface="Century Gothic Paneuropean Bold"/>
              </a:rPr>
              <a:t>Web Design</a:t>
            </a:r>
          </a:p>
        </p:txBody>
      </p:sp>
      <p:sp>
        <p:nvSpPr>
          <p:cNvPr id="5" name="TextBox 4">
            <a:extLst>
              <a:ext uri="{FF2B5EF4-FFF2-40B4-BE49-F238E27FC236}">
                <a16:creationId xmlns:a16="http://schemas.microsoft.com/office/drawing/2014/main" id="{7EBF9686-94D3-70E4-1724-E1BD979DB617}"/>
              </a:ext>
            </a:extLst>
          </p:cNvPr>
          <p:cNvSpPr txBox="1"/>
          <p:nvPr/>
        </p:nvSpPr>
        <p:spPr>
          <a:xfrm>
            <a:off x="3657599" y="4629150"/>
            <a:ext cx="11242159" cy="1121717"/>
          </a:xfrm>
          <a:prstGeom prst="rect">
            <a:avLst/>
          </a:prstGeom>
        </p:spPr>
        <p:txBody>
          <a:bodyPr lIns="0" tIns="0" rIns="0" bIns="0" rtlCol="0" anchor="t">
            <a:spAutoFit/>
          </a:bodyPr>
          <a:lstStyle/>
          <a:p>
            <a:pPr algn="ctr">
              <a:lnSpc>
                <a:spcPts val="9600"/>
              </a:lnSpc>
            </a:pPr>
            <a:r>
              <a:rPr lang="en-US" sz="6000" dirty="0">
                <a:solidFill>
                  <a:srgbClr val="36ACF5"/>
                </a:solidFill>
                <a:latin typeface="Century Gothic" panose="020B0502020202020204" pitchFamily="34" charset="0"/>
                <a:ea typeface="Century Gothic Paneuropean Bold"/>
                <a:cs typeface="Century Gothic Paneuropean Bold"/>
                <a:sym typeface="Century Gothic Paneuropean Bold"/>
              </a:rPr>
              <a:t>The basics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TextBox 2"/>
          <p:cNvSpPr txBox="1"/>
          <p:nvPr/>
        </p:nvSpPr>
        <p:spPr>
          <a:xfrm>
            <a:off x="838200" y="1333500"/>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Keep It Simple</a:t>
            </a:r>
          </a:p>
        </p:txBody>
      </p:sp>
      <p:sp>
        <p:nvSpPr>
          <p:cNvPr id="3" name="TextBox 3"/>
          <p:cNvSpPr txBox="1"/>
          <p:nvPr/>
        </p:nvSpPr>
        <p:spPr>
          <a:xfrm>
            <a:off x="838200" y="3764037"/>
            <a:ext cx="9906000" cy="4455835"/>
          </a:xfrm>
          <a:prstGeom prst="rect">
            <a:avLst/>
          </a:prstGeom>
        </p:spPr>
        <p:txBody>
          <a:bodyPr wrap="square" lIns="0" tIns="0" rIns="0" bIns="0" rtlCol="0" anchor="t">
            <a:spAutoFit/>
          </a:bodyPr>
          <a:lstStyle/>
          <a:p>
            <a:pPr marL="457200" lvl="0" indent="-457200" algn="l">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Avoid cluttered pages overloaded with content (Text, Images &amp; videos)</a:t>
            </a:r>
          </a:p>
          <a:p>
            <a:pPr marL="457200" lvl="0" indent="-457200" algn="l">
              <a:lnSpc>
                <a:spcPts val="3919"/>
              </a:lnSpc>
              <a:spcBef>
                <a:spcPct val="0"/>
              </a:spcBef>
              <a:buFont typeface="Arial" panose="020B0604020202020204" pitchFamily="34" charset="0"/>
              <a:buChar char="•"/>
            </a:pPr>
            <a:endPar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White space is key, use it to make content easier to read</a:t>
            </a:r>
          </a:p>
          <a:p>
            <a:pPr marL="457200" lvl="0" indent="-457200" algn="l">
              <a:lnSpc>
                <a:spcPts val="3919"/>
              </a:lnSpc>
              <a:spcBef>
                <a:spcPct val="0"/>
              </a:spcBef>
              <a:buFont typeface="Arial" panose="020B0604020202020204" pitchFamily="34" charset="0"/>
              <a:buChar char="•"/>
            </a:pPr>
            <a:endPar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Put </a:t>
            </a: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a focus on what visitors need to know</a:t>
            </a:r>
          </a:p>
          <a:p>
            <a:pPr marL="457200" lvl="0" indent="-457200" algn="l">
              <a:lnSpc>
                <a:spcPts val="3919"/>
              </a:lnSpc>
              <a:spcBef>
                <a:spcPct val="0"/>
              </a:spcBef>
              <a:buFont typeface="Arial" panose="020B0604020202020204" pitchFamily="34" charset="0"/>
              <a:buChar char="•"/>
            </a:pPr>
            <a:endPar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Make each page have one clear purpose</a:t>
            </a:r>
            <a:endPar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1EACF4D3-965E-693D-DB30-904539E3FB24}"/>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39CB373D-E010-BD37-77FA-671356FB3009}"/>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33B27A17-4A9F-D3B9-508D-A7A0E4ED8F00}"/>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a:p>
          </p:txBody>
        </p:sp>
      </p:grpSp>
      <p:sp>
        <p:nvSpPr>
          <p:cNvPr id="7" name="TextBox 6">
            <a:extLst>
              <a:ext uri="{FF2B5EF4-FFF2-40B4-BE49-F238E27FC236}">
                <a16:creationId xmlns:a16="http://schemas.microsoft.com/office/drawing/2014/main" id="{C731C490-9383-0EC6-638B-36461CB5841A}"/>
              </a:ext>
            </a:extLst>
          </p:cNvPr>
          <p:cNvSpPr txBox="1"/>
          <p:nvPr/>
        </p:nvSpPr>
        <p:spPr>
          <a:xfrm>
            <a:off x="838200" y="2455919"/>
            <a:ext cx="6429965" cy="830997"/>
          </a:xfrm>
          <a:prstGeom prst="rect">
            <a:avLst/>
          </a:prstGeom>
          <a:noFill/>
        </p:spPr>
        <p:txBody>
          <a:bodyPr wrap="non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Quality over quantity</a:t>
            </a:r>
            <a:endParaRPr lang="en-GB" sz="4800" dirty="0">
              <a:solidFill>
                <a:srgbClr val="36ACF5"/>
              </a:solidFill>
            </a:endParaRPr>
          </a:p>
        </p:txBody>
      </p:sp>
      <p:pic>
        <p:nvPicPr>
          <p:cNvPr id="8" name="Picture 2" descr="Keep It Simple | High-Quality Free Website Template by Styleshout">
            <a:extLst>
              <a:ext uri="{FF2B5EF4-FFF2-40B4-BE49-F238E27FC236}">
                <a16:creationId xmlns:a16="http://schemas.microsoft.com/office/drawing/2014/main" id="{06640867-937A-40BC-54DF-CC5B32C3A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1163" y="2891415"/>
            <a:ext cx="7246837" cy="50382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rId5"/>
            <a:extLst>
              <a:ext uri="{FF2B5EF4-FFF2-40B4-BE49-F238E27FC236}">
                <a16:creationId xmlns:a16="http://schemas.microsoft.com/office/drawing/2014/main" id="{9E61EE12-281F-2250-3626-EA4356CE3EF6}"/>
              </a:ext>
            </a:extLst>
          </p:cNvPr>
          <p:cNvSpPr/>
          <p:nvPr/>
        </p:nvSpPr>
        <p:spPr>
          <a:xfrm>
            <a:off x="5029582" y="8993413"/>
            <a:ext cx="8228835" cy="913084"/>
          </a:xfrm>
          <a:prstGeom prst="rect">
            <a:avLst/>
          </a:prstGeom>
          <a:solidFill>
            <a:srgbClr val="36AC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EFEFE"/>
                </a:solidFill>
                <a:latin typeface="Century Gothic" panose="020B0502020202020204" pitchFamily="34" charset="0"/>
              </a:rPr>
              <a:t>EXAMPLE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9A25EE9B-C01C-7581-450D-95E6B4C7E96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6B22404-2F53-AB09-2F23-5CD791AC7D63}"/>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err="1">
                <a:solidFill>
                  <a:srgbClr val="FFFFFF"/>
                </a:solidFill>
                <a:latin typeface="Century Gothic" panose="020B0502020202020204" pitchFamily="34" charset="0"/>
                <a:ea typeface="Century Gothic Paneuropean"/>
                <a:cs typeface="Century Gothic Paneuropean"/>
                <a:sym typeface="Century Gothic Paneuropean"/>
              </a:rPr>
              <a:t>Colours</a:t>
            </a:r>
            <a:endParaRPr lang="en-US" sz="80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3" name="TextBox 3">
            <a:extLst>
              <a:ext uri="{FF2B5EF4-FFF2-40B4-BE49-F238E27FC236}">
                <a16:creationId xmlns:a16="http://schemas.microsoft.com/office/drawing/2014/main" id="{3BE2BFAA-3176-08CE-E2CF-8E8F80C42D29}"/>
              </a:ext>
            </a:extLst>
          </p:cNvPr>
          <p:cNvSpPr txBox="1"/>
          <p:nvPr/>
        </p:nvSpPr>
        <p:spPr>
          <a:xfrm>
            <a:off x="838200" y="3072951"/>
            <a:ext cx="9169896" cy="5967596"/>
          </a:xfrm>
          <a:prstGeom prst="rect">
            <a:avLst/>
          </a:prstGeom>
        </p:spPr>
        <p:txBody>
          <a:bodyPr wrap="square" lIns="0" tIns="0" rIns="0" bIns="0" rtlCol="0" anchor="t">
            <a:spAutoFit/>
          </a:bodyPr>
          <a:lstStyle/>
          <a:p>
            <a:pPr marL="457200" lvl="0" indent="-457200" algn="l">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Stick to 2 or 3 main </a:t>
            </a:r>
            <a:r>
              <a:rPr lang="en-US" sz="3200" dirty="0" err="1">
                <a:solidFill>
                  <a:srgbClr val="FFFFFF"/>
                </a:solidFill>
                <a:latin typeface="Century Gothic" panose="020B0502020202020204" pitchFamily="34" charset="0"/>
                <a:ea typeface="Century Gothic Paneuropean Light"/>
                <a:cs typeface="Century Gothic Paneuropean Light"/>
                <a:sym typeface="Century Gothic Paneuropean Light"/>
              </a:rPr>
              <a:t>colours</a:t>
            </a: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across the website</a:t>
            </a:r>
          </a:p>
          <a:p>
            <a:pPr marL="457200" lvl="0" indent="-457200" algn="l">
              <a:lnSpc>
                <a:spcPts val="3919"/>
              </a:lnSpc>
              <a:spcBef>
                <a:spcPct val="0"/>
              </a:spcBef>
              <a:buFont typeface="Arial" panose="020B0604020202020204" pitchFamily="34" charset="0"/>
              <a:buChar char="•"/>
            </a:pPr>
            <a:endPar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Choose </a:t>
            </a:r>
            <a:r>
              <a:rPr lang="en-US" sz="3200" dirty="0" err="1">
                <a:solidFill>
                  <a:srgbClr val="FFFFFF"/>
                </a:solidFill>
                <a:latin typeface="Century Gothic" panose="020B0502020202020204" pitchFamily="34" charset="0"/>
                <a:ea typeface="Century Gothic Paneuropean Light"/>
                <a:cs typeface="Century Gothic Paneuropean Light"/>
                <a:sym typeface="Century Gothic Paneuropean Light"/>
              </a:rPr>
              <a:t>colours</a:t>
            </a: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that reflect your brand </a:t>
            </a:r>
            <a:r>
              <a:rPr lang="en-US" sz="3200" dirty="0" err="1">
                <a:solidFill>
                  <a:srgbClr val="FFFFFF"/>
                </a:solidFill>
                <a:latin typeface="Century Gothic" panose="020B0502020202020204" pitchFamily="34" charset="0"/>
                <a:ea typeface="Century Gothic Paneuropean Light"/>
                <a:cs typeface="Century Gothic Paneuropean Light"/>
                <a:sym typeface="Century Gothic Paneuropean Light"/>
              </a:rPr>
              <a:t>itentity</a:t>
            </a: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and tone</a:t>
            </a:r>
          </a:p>
          <a:p>
            <a:pPr marL="457200" lvl="0" indent="-457200" algn="l">
              <a:lnSpc>
                <a:spcPts val="3919"/>
              </a:lnSpc>
              <a:spcBef>
                <a:spcPct val="0"/>
              </a:spcBef>
              <a:buFont typeface="Arial" panose="020B0604020202020204" pitchFamily="34" charset="0"/>
              <a:buChar char="•"/>
            </a:pPr>
            <a:endPar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Use </a:t>
            </a:r>
            <a:r>
              <a:rPr lang="en-US" sz="3200" dirty="0" err="1">
                <a:solidFill>
                  <a:srgbClr val="FFFFFF"/>
                </a:solidFill>
                <a:latin typeface="Century Gothic" panose="020B0502020202020204" pitchFamily="34" charset="0"/>
                <a:ea typeface="Century Gothic Paneuropean Light"/>
                <a:cs typeface="Century Gothic Paneuropean Light"/>
                <a:sym typeface="Century Gothic Paneuropean Light"/>
              </a:rPr>
              <a:t>colour</a:t>
            </a: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to guide attention to buttons or key areas</a:t>
            </a:r>
          </a:p>
          <a:p>
            <a:pPr marL="457200" lvl="0" indent="-457200" algn="l">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Use tools like </a:t>
            </a:r>
            <a:r>
              <a:rPr lang="en-US" sz="3200" dirty="0">
                <a:solidFill>
                  <a:srgbClr val="36ACF5"/>
                </a:solidFill>
                <a:latin typeface="Century Gothic" panose="020B0502020202020204" pitchFamily="34" charset="0"/>
                <a:ea typeface="Century Gothic Paneuropean Light"/>
                <a:cs typeface="Century Gothic Paneuropean Light"/>
                <a:sym typeface="Century Gothic Paneuropean Light"/>
                <a:hlinkClick r:id="rId3">
                  <a:extLst>
                    <a:ext uri="{A12FA001-AC4F-418D-AE19-62706E023703}">
                      <ahyp:hlinkClr xmlns:ahyp="http://schemas.microsoft.com/office/drawing/2018/hyperlinkcolor" val="tx"/>
                    </a:ext>
                  </a:extLst>
                </a:hlinkClick>
              </a:rPr>
              <a:t>coolors.co </a:t>
            </a: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or </a:t>
            </a:r>
            <a:r>
              <a:rPr lang="en-US" sz="3200" dirty="0">
                <a:solidFill>
                  <a:srgbClr val="36ACF5"/>
                </a:solidFill>
                <a:latin typeface="Century Gothic" panose="020B0502020202020204" pitchFamily="34" charset="0"/>
                <a:ea typeface="Century Gothic Paneuropean Light"/>
                <a:cs typeface="Century Gothic Paneuropean Light"/>
                <a:sym typeface="Century Gothic Paneuropean Light"/>
                <a:hlinkClick r:id="rId4">
                  <a:extLst>
                    <a:ext uri="{A12FA001-AC4F-418D-AE19-62706E023703}">
                      <ahyp:hlinkClr xmlns:ahyp="http://schemas.microsoft.com/office/drawing/2018/hyperlinkcolor" val="tx"/>
                    </a:ext>
                  </a:extLst>
                </a:hlinkClick>
              </a:rPr>
              <a:t>canva.com</a:t>
            </a:r>
            <a:r>
              <a:rPr lang="en-US" sz="3200" dirty="0">
                <a:solidFill>
                  <a:srgbClr val="36ACF5"/>
                </a:solidFill>
                <a:latin typeface="Century Gothic" panose="020B0502020202020204" pitchFamily="34" charset="0"/>
                <a:ea typeface="Century Gothic Paneuropean Light"/>
                <a:cs typeface="Century Gothic Paneuropean Light"/>
                <a:sym typeface="Century Gothic Paneuropean Light"/>
              </a:rPr>
              <a:t> </a:t>
            </a: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to generate </a:t>
            </a:r>
            <a:r>
              <a:rPr lang="en-US" sz="3200" dirty="0" err="1">
                <a:solidFill>
                  <a:srgbClr val="FFFFFF"/>
                </a:solidFill>
                <a:latin typeface="Century Gothic" panose="020B0502020202020204" pitchFamily="34" charset="0"/>
                <a:ea typeface="Century Gothic Paneuropean Light"/>
                <a:cs typeface="Century Gothic Paneuropean Light"/>
                <a:sym typeface="Century Gothic Paneuropean Light"/>
              </a:rPr>
              <a:t>colour</a:t>
            </a: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palettes</a:t>
            </a:r>
          </a:p>
          <a:p>
            <a:pPr marL="457200" lvl="0" indent="-457200" algn="l">
              <a:lnSpc>
                <a:spcPts val="3919"/>
              </a:lnSpc>
              <a:spcBef>
                <a:spcPct val="0"/>
              </a:spcBef>
              <a:buFont typeface="Arial" panose="020B0604020202020204" pitchFamily="34" charset="0"/>
              <a:buChar char="•"/>
            </a:pPr>
            <a:endPar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60FC793F-D50D-F281-4922-461B2B4088AA}"/>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0785E0A4-5F9C-904B-A04F-87FE129B799C}"/>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35293A85-7F9B-39F9-9D66-1B270C89D804}"/>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5"/>
              <a:stretch>
                <a:fillRect/>
              </a:stretch>
            </a:blipFill>
          </p:spPr>
          <p:txBody>
            <a:bodyPr/>
            <a:lstStyle/>
            <a:p>
              <a:endParaRPr lang="en-GB"/>
            </a:p>
          </p:txBody>
        </p:sp>
      </p:grpSp>
      <p:sp>
        <p:nvSpPr>
          <p:cNvPr id="7" name="TextBox 6">
            <a:extLst>
              <a:ext uri="{FF2B5EF4-FFF2-40B4-BE49-F238E27FC236}">
                <a16:creationId xmlns:a16="http://schemas.microsoft.com/office/drawing/2014/main" id="{53970D7F-77DE-5BB7-5F2A-62A3AC8FE810}"/>
              </a:ext>
            </a:extLst>
          </p:cNvPr>
          <p:cNvSpPr txBox="1"/>
          <p:nvPr/>
        </p:nvSpPr>
        <p:spPr>
          <a:xfrm>
            <a:off x="838200" y="2074136"/>
            <a:ext cx="7939994" cy="830997"/>
          </a:xfrm>
          <a:prstGeom prst="rect">
            <a:avLst/>
          </a:prstGeom>
          <a:noFill/>
        </p:spPr>
        <p:txBody>
          <a:bodyPr wrap="non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Choosing the right </a:t>
            </a:r>
            <a:r>
              <a:rPr lang="en-US" sz="4800" dirty="0" err="1">
                <a:solidFill>
                  <a:srgbClr val="36ACF5"/>
                </a:solidFill>
                <a:latin typeface="Century Gothic" panose="020B0502020202020204" pitchFamily="34" charset="0"/>
                <a:ea typeface="Century Gothic Paneuropean"/>
                <a:cs typeface="Century Gothic Paneuropean"/>
                <a:sym typeface="Century Gothic Paneuropean"/>
              </a:rPr>
              <a:t>colours</a:t>
            </a:r>
            <a:endParaRPr lang="en-GB" sz="4800" dirty="0">
              <a:solidFill>
                <a:srgbClr val="36ACF5"/>
              </a:solidFill>
            </a:endParaRPr>
          </a:p>
        </p:txBody>
      </p:sp>
      <p:pic>
        <p:nvPicPr>
          <p:cNvPr id="4098" name="Picture 2" descr="a bunch of different colors of paper on a table">
            <a:extLst>
              <a:ext uri="{FF2B5EF4-FFF2-40B4-BE49-F238E27FC236}">
                <a16:creationId xmlns:a16="http://schemas.microsoft.com/office/drawing/2014/main" id="{60D05551-082E-9B9B-3219-3015B11304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355"/>
          <a:stretch>
            <a:fillRect/>
          </a:stretch>
        </p:blipFill>
        <p:spPr bwMode="auto">
          <a:xfrm>
            <a:off x="10143328" y="2452467"/>
            <a:ext cx="8144672" cy="534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885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01285956-3C3C-F7ED-8864-C9F3A8BD97E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6653A9D-203B-7255-B791-5AB625EC6251}"/>
              </a:ext>
            </a:extLst>
          </p:cNvPr>
          <p:cNvSpPr txBox="1"/>
          <p:nvPr/>
        </p:nvSpPr>
        <p:spPr>
          <a:xfrm>
            <a:off x="1534716" y="3055268"/>
            <a:ext cx="15218568" cy="4949560"/>
          </a:xfrm>
          <a:prstGeom prst="rect">
            <a:avLst/>
          </a:prstGeom>
        </p:spPr>
        <p:txBody>
          <a:bodyPr wrap="square" lIns="0" tIns="0" rIns="0" bIns="0" rtlCol="0" anchor="t">
            <a:spAutoFit/>
          </a:bodyPr>
          <a:lstStyle/>
          <a:p>
            <a:pPr marL="457200" lvl="0" indent="-457200" algn="l">
              <a:lnSpc>
                <a:spcPct val="150000"/>
              </a:lnSpc>
              <a:spcBef>
                <a:spcPct val="0"/>
              </a:spcBef>
              <a:buFont typeface="Arial" panose="020B0604020202020204" pitchFamily="34" charset="0"/>
              <a:buChar char="•"/>
            </a:pPr>
            <a:r>
              <a:rPr lang="en-US" sz="4400" dirty="0">
                <a:solidFill>
                  <a:srgbClr val="FFFFFF"/>
                </a:solidFill>
                <a:latin typeface="Century Gothic" panose="020B0502020202020204" pitchFamily="34" charset="0"/>
                <a:ea typeface="Century Gothic Paneuropean Light"/>
                <a:cs typeface="Century Gothic Paneuropean Light"/>
                <a:sym typeface="Century Gothic Paneuropean Light"/>
              </a:rPr>
              <a:t>60% of your website should use your dominant </a:t>
            </a:r>
            <a:r>
              <a:rPr lang="en-US" sz="4400" dirty="0" err="1">
                <a:solidFill>
                  <a:srgbClr val="FFFFFF"/>
                </a:solidFill>
                <a:latin typeface="Century Gothic" panose="020B0502020202020204" pitchFamily="34" charset="0"/>
                <a:ea typeface="Century Gothic Paneuropean Light"/>
                <a:cs typeface="Century Gothic Paneuropean Light"/>
                <a:sym typeface="Century Gothic Paneuropean Light"/>
              </a:rPr>
              <a:t>colours</a:t>
            </a:r>
            <a:endParaRPr lang="en-US" sz="44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ct val="150000"/>
              </a:lnSpc>
              <a:spcBef>
                <a:spcPct val="0"/>
              </a:spcBef>
              <a:buFont typeface="Arial" panose="020B0604020202020204" pitchFamily="34" charset="0"/>
              <a:buChar char="•"/>
            </a:pPr>
            <a:endParaRPr lang="en-US" sz="44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ct val="150000"/>
              </a:lnSpc>
              <a:spcBef>
                <a:spcPct val="0"/>
              </a:spcBef>
              <a:buFont typeface="Arial" panose="020B0604020202020204" pitchFamily="34" charset="0"/>
              <a:buChar char="•"/>
            </a:pPr>
            <a:r>
              <a:rPr lang="en-US" sz="44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30% should </a:t>
            </a:r>
            <a:r>
              <a:rPr lang="en-US" sz="4400" dirty="0">
                <a:solidFill>
                  <a:srgbClr val="FFFFFF"/>
                </a:solidFill>
                <a:latin typeface="Century Gothic" panose="020B0502020202020204" pitchFamily="34" charset="0"/>
                <a:ea typeface="Century Gothic Paneuropean Light"/>
                <a:cs typeface="Century Gothic Paneuropean Light"/>
                <a:sym typeface="Century Gothic Paneuropean Light"/>
              </a:rPr>
              <a:t>use your brand </a:t>
            </a:r>
            <a:r>
              <a:rPr lang="en-US" sz="4400" dirty="0" err="1">
                <a:solidFill>
                  <a:srgbClr val="FFFFFF"/>
                </a:solidFill>
                <a:latin typeface="Century Gothic" panose="020B0502020202020204" pitchFamily="34" charset="0"/>
                <a:ea typeface="Century Gothic Paneuropean Light"/>
                <a:cs typeface="Century Gothic Paneuropean Light"/>
                <a:sym typeface="Century Gothic Paneuropean Light"/>
              </a:rPr>
              <a:t>colours</a:t>
            </a:r>
            <a:endParaRPr lang="en-US" sz="44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ct val="150000"/>
              </a:lnSpc>
              <a:spcBef>
                <a:spcPct val="0"/>
              </a:spcBef>
              <a:buFont typeface="Arial" panose="020B0604020202020204" pitchFamily="34" charset="0"/>
              <a:buChar char="•"/>
            </a:pPr>
            <a:endParaRPr lang="en-US" sz="44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ct val="150000"/>
              </a:lnSpc>
              <a:spcBef>
                <a:spcPct val="0"/>
              </a:spcBef>
              <a:buFont typeface="Arial" panose="020B0604020202020204" pitchFamily="34" charset="0"/>
              <a:buChar char="•"/>
            </a:pPr>
            <a:r>
              <a:rPr lang="en-US" sz="44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10 percent should use your ‘Accent’ </a:t>
            </a:r>
            <a:r>
              <a:rPr lang="en-US" sz="4400" u="none" dirty="0" err="1">
                <a:solidFill>
                  <a:srgbClr val="FFFFFF"/>
                </a:solidFill>
                <a:latin typeface="Century Gothic" panose="020B0502020202020204" pitchFamily="34" charset="0"/>
                <a:ea typeface="Century Gothic Paneuropean Light"/>
                <a:cs typeface="Century Gothic Paneuropean Light"/>
                <a:sym typeface="Century Gothic Paneuropean Light"/>
              </a:rPr>
              <a:t>colour</a:t>
            </a:r>
            <a:endParaRPr lang="en-US" sz="44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0AB1AB2F-22AF-8388-2C59-E7AF5AFC4607}"/>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A9CEACA5-14B3-A4B8-E9FD-2BEF76814E91}"/>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A07027FF-A18E-E221-37AE-7A6553589F5C}"/>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a:p>
          </p:txBody>
        </p:sp>
      </p:grpSp>
      <p:sp>
        <p:nvSpPr>
          <p:cNvPr id="7" name="TextBox 6">
            <a:extLst>
              <a:ext uri="{FF2B5EF4-FFF2-40B4-BE49-F238E27FC236}">
                <a16:creationId xmlns:a16="http://schemas.microsoft.com/office/drawing/2014/main" id="{8C2C9C11-E0BA-7532-14AB-79F6CCEC2E66}"/>
              </a:ext>
            </a:extLst>
          </p:cNvPr>
          <p:cNvSpPr txBox="1"/>
          <p:nvPr/>
        </p:nvSpPr>
        <p:spPr>
          <a:xfrm>
            <a:off x="3350587" y="1111052"/>
            <a:ext cx="11586826" cy="1569660"/>
          </a:xfrm>
          <a:prstGeom prst="rect">
            <a:avLst/>
          </a:prstGeom>
          <a:noFill/>
        </p:spPr>
        <p:txBody>
          <a:bodyPr wrap="none" rtlCol="0">
            <a:spAutoFit/>
          </a:bodyPr>
          <a:lstStyle/>
          <a:p>
            <a:pPr algn="ctr"/>
            <a:r>
              <a:rPr lang="en-US" sz="9600" b="1" dirty="0">
                <a:solidFill>
                  <a:srgbClr val="36ACF5"/>
                </a:solidFill>
                <a:latin typeface="Century Gothic" panose="020B0502020202020204" pitchFamily="34" charset="0"/>
                <a:ea typeface="Century Gothic Paneuropean"/>
                <a:cs typeface="Century Gothic Paneuropean"/>
                <a:sym typeface="Century Gothic Paneuropean"/>
              </a:rPr>
              <a:t>The 60, 30, 10 </a:t>
            </a:r>
            <a:r>
              <a:rPr lang="en-US" sz="9600" b="1" dirty="0">
                <a:solidFill>
                  <a:schemeClr val="bg1"/>
                </a:solidFill>
                <a:latin typeface="Century Gothic" panose="020B0502020202020204" pitchFamily="34" charset="0"/>
                <a:ea typeface="Century Gothic Paneuropean"/>
                <a:cs typeface="Century Gothic Paneuropean"/>
                <a:sym typeface="Century Gothic Paneuropean"/>
              </a:rPr>
              <a:t>‘Rule’</a:t>
            </a:r>
            <a:endParaRPr lang="en-GB" sz="9600" b="1" dirty="0">
              <a:solidFill>
                <a:schemeClr val="bg1"/>
              </a:solidFill>
            </a:endParaRPr>
          </a:p>
        </p:txBody>
      </p:sp>
      <p:sp>
        <p:nvSpPr>
          <p:cNvPr id="8" name="Rectangle 7">
            <a:hlinkClick r:id="rId4"/>
            <a:extLst>
              <a:ext uri="{FF2B5EF4-FFF2-40B4-BE49-F238E27FC236}">
                <a16:creationId xmlns:a16="http://schemas.microsoft.com/office/drawing/2014/main" id="{0129F5C7-B0FB-1CA9-8DC1-7C326FC6A356}"/>
              </a:ext>
            </a:extLst>
          </p:cNvPr>
          <p:cNvSpPr/>
          <p:nvPr/>
        </p:nvSpPr>
        <p:spPr>
          <a:xfrm>
            <a:off x="5029582" y="8993413"/>
            <a:ext cx="8228835" cy="913084"/>
          </a:xfrm>
          <a:prstGeom prst="rect">
            <a:avLst/>
          </a:prstGeom>
          <a:solidFill>
            <a:srgbClr val="36AC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EFEFE"/>
                </a:solidFill>
                <a:latin typeface="Century Gothic" panose="020B0502020202020204" pitchFamily="34" charset="0"/>
              </a:rPr>
              <a:t>EXAMPLE</a:t>
            </a:r>
          </a:p>
        </p:txBody>
      </p:sp>
    </p:spTree>
    <p:extLst>
      <p:ext uri="{BB962C8B-B14F-4D97-AF65-F5344CB8AC3E}">
        <p14:creationId xmlns:p14="http://schemas.microsoft.com/office/powerpoint/2010/main" val="3693671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A99858F0DECC4D98413750771970CE" ma:contentTypeVersion="11" ma:contentTypeDescription="Create a new document." ma:contentTypeScope="" ma:versionID="6ec06a1c195470d35f4aff8e50ff5dde">
  <xsd:schema xmlns:xsd="http://www.w3.org/2001/XMLSchema" xmlns:xs="http://www.w3.org/2001/XMLSchema" xmlns:p="http://schemas.microsoft.com/office/2006/metadata/properties" xmlns:ns2="821a08cd-76e1-43f8-b643-62e4bdb79157" xmlns:ns3="dc81eb76-3d54-40fd-8045-cbc7dec4f7f7" targetNamespace="http://schemas.microsoft.com/office/2006/metadata/properties" ma:root="true" ma:fieldsID="add5bcfc550f948070b34aefb5029d70" ns2:_="" ns3:_="">
    <xsd:import namespace="821a08cd-76e1-43f8-b643-62e4bdb79157"/>
    <xsd:import namespace="dc81eb76-3d54-40fd-8045-cbc7dec4f7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a08cd-76e1-43f8-b643-62e4bdb791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7d01ec-49e2-4085-83dc-48c3151270a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81eb76-3d54-40fd-8045-cbc7dec4f7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8abdce-58b9-4b33-81a7-00dfe1f6e08a}" ma:internalName="TaxCatchAll" ma:showField="CatchAllData" ma:web="dc81eb76-3d54-40fd-8045-cbc7dec4f7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1a08cd-76e1-43f8-b643-62e4bdb79157">
      <Terms xmlns="http://schemas.microsoft.com/office/infopath/2007/PartnerControls"/>
    </lcf76f155ced4ddcb4097134ff3c332f>
    <TaxCatchAll xmlns="dc81eb76-3d54-40fd-8045-cbc7dec4f7f7" xsi:nil="true"/>
  </documentManagement>
</p:properties>
</file>

<file path=customXml/itemProps1.xml><?xml version="1.0" encoding="utf-8"?>
<ds:datastoreItem xmlns:ds="http://schemas.openxmlformats.org/officeDocument/2006/customXml" ds:itemID="{E82911D3-E011-4CB7-9103-A00F4A82C075}"/>
</file>

<file path=customXml/itemProps2.xml><?xml version="1.0" encoding="utf-8"?>
<ds:datastoreItem xmlns:ds="http://schemas.openxmlformats.org/officeDocument/2006/customXml" ds:itemID="{5358FD39-3065-470A-8E3C-3A3C71456446}"/>
</file>

<file path=customXml/itemProps3.xml><?xml version="1.0" encoding="utf-8"?>
<ds:datastoreItem xmlns:ds="http://schemas.openxmlformats.org/officeDocument/2006/customXml" ds:itemID="{AB11A704-B4E9-4F2F-ABA9-7460A0193C7A}"/>
</file>

<file path=docProps/app.xml><?xml version="1.0" encoding="utf-8"?>
<Properties xmlns="http://schemas.openxmlformats.org/officeDocument/2006/extended-properties" xmlns:vt="http://schemas.openxmlformats.org/officeDocument/2006/docPropsVTypes">
  <Template>Website Presentation - Mockup</Template>
  <TotalTime>4758</TotalTime>
  <Words>1652</Words>
  <Application>Microsoft Office PowerPoint</Application>
  <PresentationFormat>Custom</PresentationFormat>
  <Paragraphs>233</Paragraphs>
  <Slides>31</Slides>
  <Notes>11</Notes>
  <HiddenSlides>2</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Frankie Barnes</dc:creator>
  <cp:lastModifiedBy>Frankie Barnes</cp:lastModifiedBy>
  <cp:revision>2</cp:revision>
  <dcterms:created xsi:type="dcterms:W3CDTF">2025-08-29T12:06:26Z</dcterms:created>
  <dcterms:modified xsi:type="dcterms:W3CDTF">2025-10-30T15:03:58Z</dcterms:modified>
  <dc:identifier>DAGvxnqvsno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0x01010092A99858F0DECC4D98413750771970CE</vt:lpwstr>
  </property>
</Properties>
</file>