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2"/>
  </p:notesMasterIdLst>
  <p:sldIdLst>
    <p:sldId id="256" r:id="rId5"/>
    <p:sldId id="257" r:id="rId6"/>
    <p:sldId id="258" r:id="rId7"/>
    <p:sldId id="259" r:id="rId8"/>
    <p:sldId id="260" r:id="rId9"/>
    <p:sldId id="319" r:id="rId10"/>
    <p:sldId id="261" r:id="rId11"/>
    <p:sldId id="262" r:id="rId12"/>
    <p:sldId id="263" r:id="rId13"/>
    <p:sldId id="315" r:id="rId14"/>
    <p:sldId id="265" r:id="rId15"/>
    <p:sldId id="266" r:id="rId16"/>
    <p:sldId id="267" r:id="rId17"/>
    <p:sldId id="268" r:id="rId18"/>
    <p:sldId id="269" r:id="rId19"/>
    <p:sldId id="270" r:id="rId20"/>
    <p:sldId id="271" r:id="rId21"/>
    <p:sldId id="272" r:id="rId22"/>
    <p:sldId id="320"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316" r:id="rId43"/>
    <p:sldId id="292" r:id="rId44"/>
    <p:sldId id="293" r:id="rId45"/>
    <p:sldId id="294" r:id="rId46"/>
    <p:sldId id="310" r:id="rId47"/>
    <p:sldId id="295" r:id="rId48"/>
    <p:sldId id="296" r:id="rId49"/>
    <p:sldId id="297" r:id="rId50"/>
    <p:sldId id="299" r:id="rId51"/>
    <p:sldId id="301" r:id="rId52"/>
    <p:sldId id="302" r:id="rId53"/>
    <p:sldId id="304" r:id="rId54"/>
    <p:sldId id="305" r:id="rId55"/>
    <p:sldId id="306" r:id="rId56"/>
    <p:sldId id="308" r:id="rId57"/>
    <p:sldId id="309" r:id="rId58"/>
    <p:sldId id="311" r:id="rId59"/>
    <p:sldId id="312" r:id="rId60"/>
    <p:sldId id="313" r:id="rId61"/>
  </p:sldIdLst>
  <p:sldSz cx="18288000" cy="10287000"/>
  <p:notesSz cx="6858000" cy="9144000"/>
  <p:embeddedFontLst>
    <p:embeddedFont>
      <p:font typeface="Canva Sans Bold" panose="020B0604020202020204" charset="0"/>
      <p:regular r:id="rId63"/>
    </p:embeddedFont>
    <p:embeddedFont>
      <p:font typeface="Century Gothic Paneuropean" panose="020B0604020202020204" charset="0"/>
      <p:regular r:id="rId64"/>
    </p:embeddedFont>
    <p:embeddedFont>
      <p:font typeface="Century Gothic Paneuropean Bold" panose="020B0604020202020204" charset="0"/>
      <p:regular r:id="rId65"/>
    </p:embeddedFont>
    <p:embeddedFont>
      <p:font typeface="Century Gothic Paneuropean Ital" panose="020B0604020202020204" charset="0"/>
      <p:regular r:id="rId66"/>
    </p:embeddedFont>
    <p:embeddedFont>
      <p:font typeface="Century Gothic Paneuropean Italics" panose="020B0604020202020204" charset="0"/>
      <p:regular r:id="rId67"/>
    </p:embeddedFont>
    <p:embeddedFont>
      <p:font typeface="Century Gothic Paneuropean Light"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43" autoAdjust="0"/>
  </p:normalViewPr>
  <p:slideViewPr>
    <p:cSldViewPr>
      <p:cViewPr varScale="1">
        <p:scale>
          <a:sx n="45" d="100"/>
          <a:sy n="45" d="100"/>
        </p:scale>
        <p:origin x="119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4.fntdata"/><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reuters.com/world/uk/uk-class-data-centres-critical-national-infrastructure-2024-09-11/?utm_source=chatgpt.com" TargetMode="External"/><Relationship Id="rId3" Type="http://schemas.openxmlformats.org/officeDocument/2006/relationships/hyperlink" Target="https://www.civo.com/uk-sovereign-cloud?utm_source=chatgpt.com" TargetMode="External"/><Relationship Id="rId7" Type="http://schemas.openxmlformats.org/officeDocument/2006/relationships/hyperlink" Target="https://www.skynettechnologies.com/blog/top-cloud-hosting-companies-in-united-kingdom?utm_source=chatgpt.co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n.wikipedia.org/wiki/Pulsant?utm_source=chatgpt.com" TargetMode="External"/><Relationship Id="rId5" Type="http://schemas.openxmlformats.org/officeDocument/2006/relationships/hyperlink" Target="https://en.wikipedia.org/wiki/Iomart?utm_source=chatgpt.com" TargetMode="External"/><Relationship Id="rId4" Type="http://schemas.openxmlformats.org/officeDocument/2006/relationships/hyperlink" Target="https://www.ovhcloud.com/en-gb/?utm_source=chatgpt.com" TargetMode="External"/><Relationship Id="rId9" Type="http://schemas.openxmlformats.org/officeDocument/2006/relationships/hyperlink" Target="https://en.wikipedia.org/wiki/Heart_Internet?utm_source=chatgpt.co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simplybusiness.co.uk/knowledge/business-tax/best-small-business-accounting-software-uk/?utm_source=chatgpt.com" TargetMode="External"/><Relationship Id="rId3" Type="http://schemas.openxmlformats.org/officeDocument/2006/relationships/hyperlink" Target="https://startups.co.uk/accounting/best-free-accounting-software/?utm_source=chatgpt.com" TargetMode="External"/><Relationship Id="rId7" Type="http://schemas.openxmlformats.org/officeDocument/2006/relationships/hyperlink" Target="https://en.wikipedia.org/wiki/GnuCash?utm_source=chatgpt.com"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Wave_Financial?utm_source=chatgpt.com" TargetMode="External"/><Relationship Id="rId5" Type="http://schemas.openxmlformats.org/officeDocument/2006/relationships/hyperlink" Target="https://www.quickfile.co.uk/?utm_source=chatgpt.com" TargetMode="External"/><Relationship Id="rId4" Type="http://schemas.openxmlformats.org/officeDocument/2006/relationships/hyperlink" Target="https://www.unbiased.co.uk/discover/tax-business/running-a-business/top-10-free-accounting-software-for-small-businesses?utm_source=chatgpt.com"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simplybusiness.co.uk/knowledge/business-tax/best-small-business-accounting-software-uk/?utm_source=chatgpt.com" TargetMode="External"/><Relationship Id="rId3" Type="http://schemas.openxmlformats.org/officeDocument/2006/relationships/hyperlink" Target="https://startups.co.uk/accounting/best-free-accounting-software/?utm_source=chatgpt.com" TargetMode="External"/><Relationship Id="rId7" Type="http://schemas.openxmlformats.org/officeDocument/2006/relationships/hyperlink" Target="https://en.wikipedia.org/wiki/GnuCash?utm_source=chatgpt.com"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Wave_Financial?utm_source=chatgpt.com" TargetMode="External"/><Relationship Id="rId5" Type="http://schemas.openxmlformats.org/officeDocument/2006/relationships/hyperlink" Target="https://www.quickfile.co.uk/?utm_source=chatgpt.com" TargetMode="External"/><Relationship Id="rId4" Type="http://schemas.openxmlformats.org/officeDocument/2006/relationships/hyperlink" Target="https://www.unbiased.co.uk/discover/tax-business/running-a-business/top-10-free-accounting-software-for-small-businesses?utm_source=chatgpt.com"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gov.uk/guidance/find-software-thats-compatible-with-making-tax-digital-for-income-tax?utm_source=chatgpt.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gov.uk/guidance/find-software-thats-compatible-with-making-tax-digital-for-income-tax?utm_source=chatgpt.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uk/government/publications/rates-and-allowances-corporation-ta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904679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Your admin duties are simple but time critical.</a:t>
            </a:r>
          </a:p>
          <a:p>
            <a:r>
              <a:rPr lang="en-GB" b="1" dirty="0"/>
              <a:t>Register by 5 October</a:t>
            </a:r>
            <a:r>
              <a:rPr lang="en-GB" dirty="0"/>
              <a:t> after your first trading year.</a:t>
            </a:r>
          </a:p>
          <a:p>
            <a:r>
              <a:rPr lang="en-GB" b="1" dirty="0"/>
              <a:t>File annually</a:t>
            </a:r>
            <a:r>
              <a:rPr lang="en-GB" dirty="0"/>
              <a:t>: 31 October (paper), 31 January (online).</a:t>
            </a:r>
          </a:p>
          <a:p>
            <a:r>
              <a:rPr lang="en-GB" b="1" dirty="0"/>
              <a:t>Keep records for 5 years</a:t>
            </a:r>
            <a:r>
              <a:rPr lang="en-GB" dirty="0"/>
              <a:t> after the filing deadline.</a:t>
            </a:r>
          </a:p>
          <a:p>
            <a:r>
              <a:rPr lang="en-GB" dirty="0"/>
              <a:t>You can </a:t>
            </a:r>
            <a:r>
              <a:rPr lang="en-GB" b="1" dirty="0"/>
              <a:t>file early</a:t>
            </a:r>
            <a:r>
              <a:rPr lang="en-GB" dirty="0"/>
              <a:t> from April and still pay in January.</a:t>
            </a:r>
          </a:p>
          <a:p>
            <a:r>
              <a:rPr lang="en-GB" b="1" dirty="0"/>
              <a:t>Do I need to register and when?</a:t>
            </a:r>
            <a:endParaRPr lang="en-GB" dirty="0"/>
          </a:p>
          <a:p>
            <a:r>
              <a:rPr lang="en-GB" b="1" dirty="0"/>
              <a:t>Problem</a:t>
            </a:r>
            <a:r>
              <a:rPr lang="en-GB" dirty="0"/>
              <a:t>: Many leave it too late → no UTR → cannot file.</a:t>
            </a:r>
          </a:p>
          <a:p>
            <a:r>
              <a:rPr lang="en-GB" b="1" dirty="0"/>
              <a:t>Solution</a:t>
            </a:r>
            <a:r>
              <a:rPr lang="en-GB" dirty="0"/>
              <a:t>: Register by 5 October after your first tax year of trading.</a:t>
            </a:r>
          </a:p>
          <a:p>
            <a:r>
              <a:rPr lang="en-GB" b="1" dirty="0"/>
              <a:t>Example</a:t>
            </a:r>
            <a:r>
              <a:rPr lang="en-GB" dirty="0"/>
              <a:t>: Started July 2024 (tax year 2024/25) → register by 5 Oct 2025.</a:t>
            </a:r>
          </a:p>
          <a:p>
            <a:r>
              <a:rPr lang="en-GB" b="1" dirty="0"/>
              <a:t>What are the filing and payment dates?</a:t>
            </a:r>
            <a:endParaRPr lang="en-GB" dirty="0"/>
          </a:p>
          <a:p>
            <a:r>
              <a:rPr lang="en-GB" b="1" dirty="0"/>
              <a:t>Problem</a:t>
            </a:r>
            <a:r>
              <a:rPr lang="en-GB" dirty="0"/>
              <a:t>: People confuse the dates.</a:t>
            </a:r>
          </a:p>
          <a:p>
            <a:r>
              <a:rPr lang="en-GB" b="1" dirty="0"/>
              <a:t>Solution</a:t>
            </a:r>
            <a:r>
              <a:rPr lang="en-GB" dirty="0"/>
              <a:t>:</a:t>
            </a:r>
          </a:p>
          <a:p>
            <a:pPr lvl="1"/>
            <a:r>
              <a:rPr lang="en-GB" dirty="0"/>
              <a:t>Paper = 31 Oct</a:t>
            </a:r>
          </a:p>
          <a:p>
            <a:pPr lvl="1"/>
            <a:r>
              <a:rPr lang="en-GB" dirty="0"/>
              <a:t>Online = 31 Jan</a:t>
            </a:r>
          </a:p>
          <a:p>
            <a:pPr lvl="1"/>
            <a:r>
              <a:rPr lang="en-GB" dirty="0"/>
              <a:t>Payment also due 31 Jan (plus 31 July if payments on account apply).</a:t>
            </a:r>
          </a:p>
          <a:p>
            <a:r>
              <a:rPr lang="en-GB" b="1" dirty="0"/>
              <a:t>Example</a:t>
            </a:r>
            <a:r>
              <a:rPr lang="en-GB" dirty="0"/>
              <a:t>: 2024/25 return filed online by 31 Jan 2026.</a:t>
            </a:r>
          </a:p>
          <a:p>
            <a:r>
              <a:rPr lang="en-GB" b="1" dirty="0"/>
              <a:t>Can I pay through PAYE code?</a:t>
            </a:r>
            <a:endParaRPr lang="en-GB" dirty="0"/>
          </a:p>
          <a:p>
            <a:r>
              <a:rPr lang="en-GB" b="1" dirty="0"/>
              <a:t>Problem</a:t>
            </a:r>
            <a:r>
              <a:rPr lang="en-GB" dirty="0"/>
              <a:t>: Some employees don’t know this option.</a:t>
            </a:r>
          </a:p>
          <a:p>
            <a:r>
              <a:rPr lang="en-GB" b="1" dirty="0"/>
              <a:t>Solution</a:t>
            </a:r>
            <a:r>
              <a:rPr lang="en-GB" dirty="0"/>
              <a:t>: If bill is &lt;£3,000 and you’re on PAYE, HMRC can collect via code if you file by 30 Dec online (or 31 Oct paper).</a:t>
            </a:r>
          </a:p>
          <a:p>
            <a:r>
              <a:rPr lang="en-GB" b="1" dirty="0"/>
              <a:t>How long must I keep records?</a:t>
            </a:r>
            <a:endParaRPr lang="en-GB" dirty="0"/>
          </a:p>
          <a:p>
            <a:r>
              <a:rPr lang="en-GB" b="1" dirty="0"/>
              <a:t>Problem</a:t>
            </a:r>
            <a:r>
              <a:rPr lang="en-GB" dirty="0"/>
              <a:t>: People throw away receipts too soon.</a:t>
            </a:r>
          </a:p>
          <a:p>
            <a:r>
              <a:rPr lang="en-GB" b="1" dirty="0"/>
              <a:t>Solution</a:t>
            </a:r>
            <a:r>
              <a:rPr lang="en-GB" dirty="0"/>
              <a:t>: Keep records 5 years after 31 Jan filing deadline.</a:t>
            </a:r>
          </a:p>
          <a:p>
            <a:r>
              <a:rPr lang="en-GB" b="1" dirty="0"/>
              <a:t>Example</a:t>
            </a:r>
            <a:r>
              <a:rPr lang="en-GB" dirty="0"/>
              <a:t>: File 2024/25 return by 31 Jan 2026 → keep until Jan 2031.</a:t>
            </a:r>
          </a:p>
          <a:p>
            <a:r>
              <a:rPr lang="en-GB" b="1" dirty="0"/>
              <a:t>Why file early?</a:t>
            </a:r>
            <a:endParaRPr lang="en-GB" dirty="0"/>
          </a:p>
          <a:p>
            <a:r>
              <a:rPr lang="en-GB" b="1" dirty="0"/>
              <a:t>Problem</a:t>
            </a:r>
            <a:r>
              <a:rPr lang="en-GB" dirty="0"/>
              <a:t>: Leaving it to Jan = stress + no time to fix errors.</a:t>
            </a:r>
          </a:p>
          <a:p>
            <a:r>
              <a:rPr lang="en-GB" b="1" dirty="0"/>
              <a:t>Solution</a:t>
            </a:r>
            <a:r>
              <a:rPr lang="en-GB" dirty="0"/>
              <a:t>: File early from April → you know your bill and can budget. Payment still due by 31 Jan.</a:t>
            </a:r>
          </a:p>
          <a:p>
            <a:r>
              <a:rPr lang="en-GB" b="1" dirty="0"/>
              <a:t>Pitfalls</a:t>
            </a:r>
            <a:endParaRPr lang="en-GB" dirty="0"/>
          </a:p>
          <a:p>
            <a:r>
              <a:rPr lang="en-GB" dirty="0"/>
              <a:t>Waiting until January to register or file.</a:t>
            </a:r>
          </a:p>
          <a:p>
            <a:r>
              <a:rPr lang="en-GB" dirty="0"/>
              <a:t>Sending paper returns after 31 Oct.</a:t>
            </a:r>
          </a:p>
          <a:p>
            <a:r>
              <a:rPr lang="en-GB" dirty="0"/>
              <a:t>Not keeping records long enough.</a:t>
            </a:r>
          </a:p>
          <a:p>
            <a:r>
              <a:rPr lang="en-GB" b="1" dirty="0"/>
              <a:t>Summary of Slide 5a</a:t>
            </a:r>
            <a:br>
              <a:rPr lang="en-GB" dirty="0"/>
            </a:br>
            <a:r>
              <a:rPr lang="en-GB" dirty="0"/>
              <a:t>Admin for Income Tax means </a:t>
            </a:r>
            <a:r>
              <a:rPr lang="en-GB" b="1" dirty="0"/>
              <a:t>register, file, and keep records on time</a:t>
            </a:r>
            <a:r>
              <a:rPr lang="en-GB" dirty="0"/>
              <a:t>. Anchor dates: 5 Oct, 31 Oct, 31 Jan. Filing early gives peace of mind.</a:t>
            </a:r>
          </a:p>
          <a:p>
            <a:endParaRPr lang="en-GB" b="1" dirty="0"/>
          </a:p>
          <a:p>
            <a:endParaRPr lang="en-GB" b="1" dirty="0"/>
          </a:p>
          <a:p>
            <a:r>
              <a:rPr lang="en-GB" b="1" dirty="0"/>
              <a:t>Overview / Snapshot</a:t>
            </a:r>
            <a:br>
              <a:rPr lang="en-GB" dirty="0"/>
            </a:br>
            <a:r>
              <a:rPr lang="en-GB" dirty="0"/>
              <a:t>Income Tax is the main element of a sole trader’s tax bill. It is based on your business profits after expenses, not on turnover. Every individual gets a Personal Allowance (£12,570 in 2024/25) before tax starts. Beyond that, tax is charged in bands: 20% (basic), 40% (higher), and 45% (additional). Filing and paying on time is key, and for many, payments on account mean there is also a second instalment due in July.</a:t>
            </a:r>
          </a:p>
          <a:p>
            <a:r>
              <a:rPr lang="en-GB" b="1" dirty="0"/>
              <a:t>“Do I pay tax on all my sales?”</a:t>
            </a:r>
            <a:endParaRPr lang="en-GB" dirty="0"/>
          </a:p>
          <a:p>
            <a:r>
              <a:rPr lang="en-GB" dirty="0"/>
              <a:t>Problem: Some confuse turnover (total sales) with profit.</a:t>
            </a:r>
          </a:p>
          <a:p>
            <a:r>
              <a:rPr lang="en-GB" dirty="0"/>
              <a:t>Solution: You only pay Income Tax on profits — income minus allowable expenses.</a:t>
            </a:r>
          </a:p>
          <a:p>
            <a:r>
              <a:rPr lang="en-GB" dirty="0"/>
              <a:t>Example: A tutor earns £20,000 in fees but spends £5,000 on travel and materials. Tax is due on £15,000 profit, not the full £20,000.</a:t>
            </a:r>
          </a:p>
          <a:p>
            <a:r>
              <a:rPr lang="en-GB" b="1" dirty="0"/>
              <a:t>“How does the Personal Allowance work?”</a:t>
            </a:r>
            <a:endParaRPr lang="en-GB" dirty="0"/>
          </a:p>
          <a:p>
            <a:r>
              <a:rPr lang="en-GB" dirty="0"/>
              <a:t>Problem: Some don’t realise the first part of their profit is tax-free.</a:t>
            </a:r>
          </a:p>
          <a:p>
            <a:r>
              <a:rPr lang="en-GB" dirty="0"/>
              <a:t>Solution: Everyone gets a Personal Allowance (£12,570 in 2024/25). Tax starts above this threshold.</a:t>
            </a:r>
          </a:p>
          <a:p>
            <a:r>
              <a:rPr lang="en-GB" dirty="0"/>
              <a:t>Example: Profit £14,000 → only £1,430 is taxed at 20%.</a:t>
            </a:r>
          </a:p>
          <a:p>
            <a:r>
              <a:rPr lang="en-GB" b="1" dirty="0"/>
              <a:t>“What are the tax bands for 2024/25?”</a:t>
            </a:r>
            <a:endParaRPr lang="en-GB" dirty="0"/>
          </a:p>
          <a:p>
            <a:r>
              <a:rPr lang="en-GB" dirty="0"/>
              <a:t>Problem: Many think they’ll suddenly lose all their profit if they step into the next band.</a:t>
            </a:r>
          </a:p>
          <a:p>
            <a:r>
              <a:rPr lang="en-GB" dirty="0"/>
              <a:t>Solution: Tax is progressive — only the slice above each threshold is taxed at the higher rate.</a:t>
            </a:r>
            <a:br>
              <a:rPr lang="en-GB" dirty="0"/>
            </a:br>
            <a:r>
              <a:rPr lang="en-GB" dirty="0"/>
              <a:t>• 20% on £12,571–£50,270</a:t>
            </a:r>
            <a:br>
              <a:rPr lang="en-GB" dirty="0"/>
            </a:br>
            <a:r>
              <a:rPr lang="en-GB" dirty="0"/>
              <a:t>• 40% on £50,271–£125,140</a:t>
            </a:r>
            <a:br>
              <a:rPr lang="en-GB" dirty="0"/>
            </a:br>
            <a:r>
              <a:rPr lang="en-GB" dirty="0"/>
              <a:t>• 45% on anything above £125,140</a:t>
            </a:r>
          </a:p>
          <a:p>
            <a:r>
              <a:rPr lang="en-GB" dirty="0"/>
              <a:t>Example: Profit £55,000 → pay 20% up to £50,270, then 40% only on £4,730.</a:t>
            </a:r>
          </a:p>
          <a:p>
            <a:r>
              <a:rPr lang="en-GB" b="1" dirty="0"/>
              <a:t>“What are payments on account?”</a:t>
            </a:r>
            <a:endParaRPr lang="en-GB" dirty="0"/>
          </a:p>
          <a:p>
            <a:r>
              <a:rPr lang="en-GB" dirty="0"/>
              <a:t>Problem: Many think their July bill is a penalty, not an advance.</a:t>
            </a:r>
          </a:p>
          <a:p>
            <a:r>
              <a:rPr lang="en-GB" dirty="0"/>
              <a:t>Solution: If your bill is over £1,000 and less than 80% was collected at source, you must pay advance instalments for the next year. These are due 31 January and 31 July.</a:t>
            </a:r>
          </a:p>
          <a:p>
            <a:r>
              <a:rPr lang="en-GB" dirty="0"/>
              <a:t>Example: 2024/25 tax bill = £3,000. Pay £3,000 in Jan 2026 plus £1,500 on account. Another £1,500 due July 2026. The balance is settled in Jan 2027.</a:t>
            </a:r>
          </a:p>
          <a:p>
            <a:r>
              <a:rPr lang="en-GB" b="1" dirty="0"/>
              <a:t>“What happens if I miss the deadline?”</a:t>
            </a:r>
            <a:endParaRPr lang="en-GB" dirty="0"/>
          </a:p>
          <a:p>
            <a:r>
              <a:rPr lang="en-GB" dirty="0"/>
              <a:t>Problem: Some wait and hope HMRC won’t notice.</a:t>
            </a:r>
          </a:p>
          <a:p>
            <a:r>
              <a:rPr lang="en-GB" dirty="0"/>
              <a:t>Solution: Filing late triggers penalties. Paying late adds interest. File early to know your bill, even if you plan to pay in January.</a:t>
            </a:r>
          </a:p>
          <a:p>
            <a:r>
              <a:rPr lang="en-GB" dirty="0"/>
              <a:t>Example: Filing two months late = £100 penalty + daily fines if past 3 months.</a:t>
            </a:r>
          </a:p>
          <a:p>
            <a:r>
              <a:rPr lang="en-GB" b="1" dirty="0"/>
              <a:t>Engagement activity</a:t>
            </a:r>
            <a:br>
              <a:rPr lang="en-GB" dirty="0"/>
            </a:br>
            <a:r>
              <a:rPr lang="en-GB" dirty="0"/>
              <a:t>Pose the question: “If you made £18,000 profit, how much would be taxed at 20% after your allowance?” Ask the group to work it out (Answer: £5,430 × 20% = £1,086).</a:t>
            </a:r>
          </a:p>
          <a:p>
            <a:r>
              <a:rPr lang="en-GB" b="1" dirty="0"/>
              <a:t>Summary of Slide 5a</a:t>
            </a:r>
            <a:br>
              <a:rPr lang="en-GB" dirty="0"/>
            </a:br>
            <a:r>
              <a:rPr lang="en-GB" dirty="0"/>
              <a:t>Income Tax for sole traders is based on profit, not turnover. The first £12,570 is tax-free, with tax charged in slices above that. Many will also face payments on account in January and July. By understanding the bands, using your allowance, and filing early, you can avoid surprises and manage cash flow effectively.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Income Tax is on </a:t>
            </a:r>
            <a:r>
              <a:rPr lang="en-GB" b="1" dirty="0"/>
              <a:t>profit, not turnover</a:t>
            </a:r>
            <a:r>
              <a:rPr lang="en-GB" dirty="0"/>
              <a:t>.</a:t>
            </a:r>
          </a:p>
          <a:p>
            <a:r>
              <a:rPr lang="en-GB" dirty="0"/>
              <a:t>Everyone gets a </a:t>
            </a:r>
            <a:r>
              <a:rPr lang="en-GB" b="1" dirty="0"/>
              <a:t>Personal Allowance of £12,570</a:t>
            </a:r>
            <a:r>
              <a:rPr lang="en-GB" dirty="0"/>
              <a:t> (2024/25).</a:t>
            </a:r>
          </a:p>
          <a:p>
            <a:r>
              <a:rPr lang="en-GB" dirty="0"/>
              <a:t>Tax is progressive → 20%, 40%, 45%.</a:t>
            </a:r>
          </a:p>
          <a:p>
            <a:r>
              <a:rPr lang="en-GB" dirty="0"/>
              <a:t>Payments on account spread tax into Jan &amp; July.</a:t>
            </a:r>
          </a:p>
          <a:p>
            <a:r>
              <a:rPr lang="en-GB" dirty="0"/>
              <a:t>Reliefs and allowances can lower your bill.</a:t>
            </a:r>
          </a:p>
          <a:p>
            <a:r>
              <a:rPr lang="en-GB" b="1" dirty="0"/>
              <a:t>Do I pay on sales or profit?</a:t>
            </a:r>
            <a:endParaRPr lang="en-GB" dirty="0"/>
          </a:p>
          <a:p>
            <a:r>
              <a:rPr lang="en-GB" b="1" dirty="0"/>
              <a:t>Problem</a:t>
            </a:r>
            <a:r>
              <a:rPr lang="en-GB" dirty="0"/>
              <a:t>: People fear tax on all income.</a:t>
            </a:r>
          </a:p>
          <a:p>
            <a:r>
              <a:rPr lang="en-GB" b="1" dirty="0"/>
              <a:t>Solution</a:t>
            </a:r>
            <a:r>
              <a:rPr lang="en-GB" dirty="0"/>
              <a:t>: Tax only on profit (income – expenses).</a:t>
            </a:r>
          </a:p>
          <a:p>
            <a:r>
              <a:rPr lang="en-GB" b="1" dirty="0"/>
              <a:t>Example</a:t>
            </a:r>
            <a:r>
              <a:rPr lang="en-GB" dirty="0"/>
              <a:t>: £20,000 sales – £5,000 expenses = £15,000 taxable.</a:t>
            </a:r>
          </a:p>
          <a:p>
            <a:r>
              <a:rPr lang="en-GB" b="1" dirty="0"/>
              <a:t>What are the tax-free allowances?</a:t>
            </a:r>
            <a:endParaRPr lang="en-GB" dirty="0"/>
          </a:p>
          <a:p>
            <a:r>
              <a:rPr lang="en-GB" b="1" dirty="0"/>
              <a:t>Solution</a:t>
            </a:r>
            <a:r>
              <a:rPr lang="en-GB" dirty="0"/>
              <a:t>: £12,570 Personal Allowance. Above this = taxed.</a:t>
            </a:r>
          </a:p>
          <a:p>
            <a:r>
              <a:rPr lang="en-GB" b="1" dirty="0"/>
              <a:t>Example</a:t>
            </a:r>
            <a:r>
              <a:rPr lang="en-GB" dirty="0"/>
              <a:t>: £14,000 profit → £1,430 taxed at 20%.</a:t>
            </a:r>
          </a:p>
          <a:p>
            <a:r>
              <a:rPr lang="en-GB" b="1" dirty="0"/>
              <a:t>Note</a:t>
            </a:r>
            <a:r>
              <a:rPr lang="en-GB" dirty="0"/>
              <a:t>: £1,000 trading allowance for very small income streams.</a:t>
            </a:r>
          </a:p>
          <a:p>
            <a:r>
              <a:rPr lang="en-GB" b="1" dirty="0"/>
              <a:t>How do the tax bands work?</a:t>
            </a:r>
            <a:endParaRPr lang="en-GB" dirty="0"/>
          </a:p>
          <a:p>
            <a:r>
              <a:rPr lang="en-GB" b="1" dirty="0"/>
              <a:t>Problem</a:t>
            </a:r>
            <a:r>
              <a:rPr lang="en-GB" dirty="0"/>
              <a:t>: People think one pound over means all taxed higher.</a:t>
            </a:r>
          </a:p>
          <a:p>
            <a:r>
              <a:rPr lang="en-GB" b="1" dirty="0"/>
              <a:t>Solution</a:t>
            </a:r>
            <a:r>
              <a:rPr lang="en-GB" dirty="0"/>
              <a:t>: Progressive system — only the slice above threshold is higher.</a:t>
            </a:r>
          </a:p>
          <a:p>
            <a:r>
              <a:rPr lang="en-GB" b="1" dirty="0"/>
              <a:t>Example</a:t>
            </a:r>
            <a:r>
              <a:rPr lang="en-GB" dirty="0"/>
              <a:t>: £55,000 profit → 20% up to £50,270, then 40% on £4,730.</a:t>
            </a:r>
          </a:p>
          <a:p>
            <a:r>
              <a:rPr lang="en-GB" b="1" dirty="0"/>
              <a:t>What are payments on account?</a:t>
            </a:r>
            <a:endParaRPr lang="en-GB" dirty="0"/>
          </a:p>
          <a:p>
            <a:r>
              <a:rPr lang="en-GB" b="1" dirty="0"/>
              <a:t>Problem</a:t>
            </a:r>
            <a:r>
              <a:rPr lang="en-GB" dirty="0"/>
              <a:t>: July bills look like penalties.</a:t>
            </a:r>
          </a:p>
          <a:p>
            <a:r>
              <a:rPr lang="en-GB" b="1" dirty="0"/>
              <a:t>Solution</a:t>
            </a:r>
            <a:r>
              <a:rPr lang="en-GB" dirty="0"/>
              <a:t>: Advance instalments if tax &gt; £1,000 and &lt;80% deducted at source.</a:t>
            </a:r>
          </a:p>
          <a:p>
            <a:r>
              <a:rPr lang="en-GB" b="1" dirty="0"/>
              <a:t>Example</a:t>
            </a:r>
            <a:r>
              <a:rPr lang="en-GB" dirty="0"/>
              <a:t>: £3,000 bill → £3,000 in Jan 2026 + £1,500 Jan + £1,500 July (on account for 25/26). Balance in Jan 2027.</a:t>
            </a:r>
          </a:p>
          <a:p>
            <a:r>
              <a:rPr lang="en-GB" b="1" dirty="0"/>
              <a:t>Which reliefs and allowances reduce the bill?</a:t>
            </a:r>
            <a:endParaRPr lang="en-GB" dirty="0"/>
          </a:p>
          <a:p>
            <a:r>
              <a:rPr lang="en-GB" b="1" dirty="0"/>
              <a:t>Trading allowance</a:t>
            </a:r>
            <a:r>
              <a:rPr lang="en-GB" dirty="0"/>
              <a:t> (£1,000 small income).</a:t>
            </a:r>
          </a:p>
          <a:p>
            <a:r>
              <a:rPr lang="en-GB" b="1" dirty="0"/>
              <a:t>Marriage allowance</a:t>
            </a:r>
            <a:r>
              <a:rPr lang="en-GB" dirty="0"/>
              <a:t> (transfer spare allowance).</a:t>
            </a:r>
          </a:p>
          <a:p>
            <a:r>
              <a:rPr lang="en-GB" b="1" dirty="0"/>
              <a:t>Loss relief</a:t>
            </a:r>
            <a:r>
              <a:rPr lang="en-GB" dirty="0"/>
              <a:t> (offset losses).</a:t>
            </a:r>
          </a:p>
          <a:p>
            <a:r>
              <a:rPr lang="en-GB" b="1" dirty="0"/>
              <a:t>Simplified expenses</a:t>
            </a:r>
            <a:r>
              <a:rPr lang="en-GB" dirty="0"/>
              <a:t> (mileage, home working).</a:t>
            </a:r>
          </a:p>
          <a:p>
            <a:r>
              <a:rPr lang="en-GB" b="1" dirty="0"/>
              <a:t>Pension contributions &amp; Gift Aid donations</a:t>
            </a:r>
            <a:r>
              <a:rPr lang="en-GB" dirty="0"/>
              <a:t> (reduce taxable income).</a:t>
            </a:r>
          </a:p>
          <a:p>
            <a:r>
              <a:rPr lang="en-GB" b="1" dirty="0"/>
              <a:t>Worked examples for clarity</a:t>
            </a:r>
            <a:endParaRPr lang="en-GB" dirty="0"/>
          </a:p>
          <a:p>
            <a:r>
              <a:rPr lang="en-GB" dirty="0"/>
              <a:t>Profit £15,000 → tax = £486.</a:t>
            </a:r>
          </a:p>
          <a:p>
            <a:r>
              <a:rPr lang="en-GB" dirty="0"/>
              <a:t>Profit £40,000 → tax = £5,486.</a:t>
            </a:r>
          </a:p>
          <a:p>
            <a:r>
              <a:rPr lang="en-GB" dirty="0"/>
              <a:t>Profit £60,000 → mix of 20% and 40%. Use HMRC calculator to show.</a:t>
            </a:r>
          </a:p>
          <a:p>
            <a:r>
              <a:rPr lang="en-GB" b="1" dirty="0"/>
              <a:t>Pitfalls</a:t>
            </a:r>
            <a:endParaRPr lang="en-GB" dirty="0"/>
          </a:p>
          <a:p>
            <a:r>
              <a:rPr lang="en-GB" dirty="0"/>
              <a:t>Confusing turnover and profit.</a:t>
            </a:r>
          </a:p>
          <a:p>
            <a:r>
              <a:rPr lang="en-GB" dirty="0"/>
              <a:t>Ignoring payments on account → cash squeeze in July.</a:t>
            </a:r>
          </a:p>
          <a:p>
            <a:r>
              <a:rPr lang="en-GB" dirty="0"/>
              <a:t>Missing reliefs → overpaying tax.</a:t>
            </a:r>
          </a:p>
          <a:p>
            <a:r>
              <a:rPr lang="en-GB" b="1" dirty="0"/>
              <a:t>Summary of Slide 5b</a:t>
            </a:r>
            <a:br>
              <a:rPr lang="en-GB" dirty="0"/>
            </a:br>
            <a:r>
              <a:rPr lang="en-GB" dirty="0"/>
              <a:t>Income Tax is </a:t>
            </a:r>
            <a:r>
              <a:rPr lang="en-GB" b="1" dirty="0"/>
              <a:t>profit-based, progressive, and predictable</a:t>
            </a:r>
            <a:r>
              <a:rPr lang="en-GB" dirty="0"/>
              <a:t> if you plan. Allowances, reliefs, and payments on account can shape your bill. Budget monthly and you avoid surprises.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Sole traders have separate National Insurance (NI) duties from employees.</a:t>
            </a:r>
          </a:p>
          <a:p>
            <a:r>
              <a:rPr lang="en-GB" dirty="0"/>
              <a:t>From </a:t>
            </a:r>
            <a:r>
              <a:rPr lang="en-GB" b="1" dirty="0"/>
              <a:t>April 2024</a:t>
            </a:r>
            <a:r>
              <a:rPr lang="en-GB" dirty="0"/>
              <a:t>, Class 2 NI is abolished for most, but NI credits still protect your State Pension.</a:t>
            </a:r>
          </a:p>
          <a:p>
            <a:r>
              <a:rPr lang="en-GB" dirty="0"/>
              <a:t>Class 4 NI remains and is collected via Self Assessment alongside tax.</a:t>
            </a:r>
          </a:p>
          <a:p>
            <a:r>
              <a:rPr lang="en-GB" dirty="0"/>
              <a:t>Voluntary Class 2 contributions are still available if profits are too low to qualify.</a:t>
            </a:r>
          </a:p>
          <a:p>
            <a:r>
              <a:rPr lang="en-GB" b="1" dirty="0"/>
              <a:t>Which NI classes apply to sole traders?</a:t>
            </a:r>
            <a:endParaRPr lang="en-GB" dirty="0"/>
          </a:p>
          <a:p>
            <a:r>
              <a:rPr lang="en-GB" b="1" dirty="0"/>
              <a:t>Problem</a:t>
            </a:r>
            <a:r>
              <a:rPr lang="en-GB" dirty="0"/>
              <a:t>: Many assume NI is only for employees.</a:t>
            </a:r>
          </a:p>
          <a:p>
            <a:r>
              <a:rPr lang="en-GB" b="1" dirty="0"/>
              <a:t>Solution</a:t>
            </a:r>
            <a:r>
              <a:rPr lang="en-GB" dirty="0"/>
              <a:t>: Sole traders pay Class 2 (now credits) and Class 4 (main self-employed NI).</a:t>
            </a:r>
          </a:p>
          <a:p>
            <a:r>
              <a:rPr lang="en-GB" b="1" dirty="0"/>
              <a:t>How is Class 2 changing from April 2024?</a:t>
            </a:r>
            <a:endParaRPr lang="en-GB" dirty="0"/>
          </a:p>
          <a:p>
            <a:r>
              <a:rPr lang="en-GB" b="1" dirty="0"/>
              <a:t>Problem</a:t>
            </a:r>
            <a:r>
              <a:rPr lang="en-GB" dirty="0"/>
              <a:t>: Confusion about whether it still exists.</a:t>
            </a:r>
          </a:p>
          <a:p>
            <a:r>
              <a:rPr lang="en-GB" b="1" dirty="0"/>
              <a:t>Solution</a:t>
            </a:r>
            <a:r>
              <a:rPr lang="en-GB" dirty="0"/>
              <a:t>: From April 2024, you no longer pay Class 2 if your profits are above £6,725 — but you still receive credits towards State Pension.</a:t>
            </a:r>
          </a:p>
          <a:p>
            <a:r>
              <a:rPr lang="en-GB" b="1" dirty="0"/>
              <a:t>Example</a:t>
            </a:r>
            <a:r>
              <a:rPr lang="en-GB" dirty="0"/>
              <a:t>: Profit £9,000 → no Class 2 payment, but still credited for State Pension.</a:t>
            </a:r>
          </a:p>
          <a:p>
            <a:r>
              <a:rPr lang="en-GB" b="1" dirty="0"/>
              <a:t>What if my profits are below £6,725?</a:t>
            </a:r>
            <a:endParaRPr lang="en-GB" dirty="0"/>
          </a:p>
          <a:p>
            <a:r>
              <a:rPr lang="en-GB" b="1" dirty="0"/>
              <a:t>Problem</a:t>
            </a:r>
            <a:r>
              <a:rPr lang="en-GB" dirty="0"/>
              <a:t>: Low-profit traders risk losing pension entitlement.</a:t>
            </a:r>
          </a:p>
          <a:p>
            <a:r>
              <a:rPr lang="en-GB" b="1" dirty="0"/>
              <a:t>Solution</a:t>
            </a:r>
            <a:r>
              <a:rPr lang="en-GB" dirty="0"/>
              <a:t>: You can pay </a:t>
            </a:r>
            <a:r>
              <a:rPr lang="en-GB" b="1" dirty="0"/>
              <a:t>voluntary Class 2 NI</a:t>
            </a:r>
            <a:r>
              <a:rPr lang="en-GB" dirty="0"/>
              <a:t> to keep your NI record complete.</a:t>
            </a:r>
          </a:p>
          <a:p>
            <a:r>
              <a:rPr lang="en-GB" b="1" dirty="0"/>
              <a:t>Example</a:t>
            </a:r>
            <a:r>
              <a:rPr lang="en-GB" dirty="0"/>
              <a:t>: Profit £5,000 → pay voluntary Class 2 (around £3.45/week) to protect pension years.</a:t>
            </a:r>
          </a:p>
          <a:p>
            <a:r>
              <a:rPr lang="en-GB" b="1" dirty="0"/>
              <a:t>How is Class 4 paid?</a:t>
            </a:r>
            <a:endParaRPr lang="en-GB" dirty="0"/>
          </a:p>
          <a:p>
            <a:r>
              <a:rPr lang="en-GB" b="1" dirty="0"/>
              <a:t>Problem</a:t>
            </a:r>
            <a:r>
              <a:rPr lang="en-GB" dirty="0"/>
              <a:t>: Some expect separate bills.</a:t>
            </a:r>
          </a:p>
          <a:p>
            <a:r>
              <a:rPr lang="en-GB" b="1" dirty="0"/>
              <a:t>Solution</a:t>
            </a:r>
            <a:r>
              <a:rPr lang="en-GB" dirty="0"/>
              <a:t>: Class 4 NI is calculated and collected with Income Tax through Self Assessment.</a:t>
            </a:r>
          </a:p>
          <a:p>
            <a:r>
              <a:rPr lang="en-GB" b="1" dirty="0"/>
              <a:t>Pitfalls</a:t>
            </a:r>
            <a:endParaRPr lang="en-GB" dirty="0"/>
          </a:p>
          <a:p>
            <a:r>
              <a:rPr lang="en-GB" dirty="0"/>
              <a:t>Assuming Class 2 is gone and no credits are needed → missing out on State Pension years.</a:t>
            </a:r>
          </a:p>
          <a:p>
            <a:r>
              <a:rPr lang="en-GB" dirty="0"/>
              <a:t>Forgetting that Class 4 still applies and adds to your bill.</a:t>
            </a:r>
          </a:p>
          <a:p>
            <a:r>
              <a:rPr lang="en-GB" b="1" dirty="0"/>
              <a:t>Summary of Slide 5c</a:t>
            </a:r>
            <a:br>
              <a:rPr lang="en-GB" dirty="0"/>
            </a:br>
            <a:r>
              <a:rPr lang="en-GB" dirty="0"/>
              <a:t>Admin for NI means knowing Class 2 has been removed as a charge but still gives credits, while Class 4 is part of your tax return. Voluntary Class 2 may be crucial for protecting your pension if profits are very low.</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64A53-8969-44A0-0AE8-77F666E8274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C0561F-FED9-2014-9AA2-C48096A53BC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C8511EE6-D0B2-22E3-DB13-253981E3AEA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E5CBDF1-290F-E8D3-B925-59A58DBD780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B75BF8D9-DF47-59BF-6803-B30F1151984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Income Tax is on </a:t>
            </a:r>
            <a:r>
              <a:rPr lang="en-GB" b="1" dirty="0"/>
              <a:t>profit, not turnover</a:t>
            </a:r>
            <a:r>
              <a:rPr lang="en-GB" dirty="0"/>
              <a:t>.</a:t>
            </a:r>
          </a:p>
          <a:p>
            <a:r>
              <a:rPr lang="en-GB" dirty="0"/>
              <a:t>Everyone gets a </a:t>
            </a:r>
            <a:r>
              <a:rPr lang="en-GB" b="1" dirty="0"/>
              <a:t>Personal Allowance of £12,570</a:t>
            </a:r>
            <a:r>
              <a:rPr lang="en-GB" dirty="0"/>
              <a:t> (2024/25).</a:t>
            </a:r>
          </a:p>
          <a:p>
            <a:r>
              <a:rPr lang="en-GB" dirty="0"/>
              <a:t>Tax is progressive → 20%, 40%, 45%.</a:t>
            </a:r>
          </a:p>
          <a:p>
            <a:r>
              <a:rPr lang="en-GB" dirty="0"/>
              <a:t>Payments on account spread tax into Jan &amp; July.</a:t>
            </a:r>
          </a:p>
          <a:p>
            <a:r>
              <a:rPr lang="en-GB" dirty="0"/>
              <a:t>Reliefs and allowances can lower your bill.</a:t>
            </a:r>
          </a:p>
          <a:p>
            <a:r>
              <a:rPr lang="en-GB" b="1" dirty="0"/>
              <a:t>Do I pay on sales or profit?</a:t>
            </a:r>
            <a:endParaRPr lang="en-GB" dirty="0"/>
          </a:p>
          <a:p>
            <a:r>
              <a:rPr lang="en-GB" b="1" dirty="0"/>
              <a:t>Problem</a:t>
            </a:r>
            <a:r>
              <a:rPr lang="en-GB" dirty="0"/>
              <a:t>: People fear tax on all income.</a:t>
            </a:r>
          </a:p>
          <a:p>
            <a:r>
              <a:rPr lang="en-GB" b="1" dirty="0"/>
              <a:t>Solution</a:t>
            </a:r>
            <a:r>
              <a:rPr lang="en-GB" dirty="0"/>
              <a:t>: Tax only on profit (income – expenses).</a:t>
            </a:r>
          </a:p>
          <a:p>
            <a:r>
              <a:rPr lang="en-GB" b="1" dirty="0"/>
              <a:t>Example</a:t>
            </a:r>
            <a:r>
              <a:rPr lang="en-GB" dirty="0"/>
              <a:t>: £20,000 sales – £5,000 expenses = £15,000 taxable.</a:t>
            </a:r>
          </a:p>
          <a:p>
            <a:r>
              <a:rPr lang="en-GB" b="1" dirty="0"/>
              <a:t>What are the tax-free allowances?</a:t>
            </a:r>
            <a:endParaRPr lang="en-GB" dirty="0"/>
          </a:p>
          <a:p>
            <a:r>
              <a:rPr lang="en-GB" b="1" dirty="0"/>
              <a:t>Solution</a:t>
            </a:r>
            <a:r>
              <a:rPr lang="en-GB" dirty="0"/>
              <a:t>: £12,570 Personal Allowance. Above this = taxed.</a:t>
            </a:r>
          </a:p>
          <a:p>
            <a:r>
              <a:rPr lang="en-GB" b="1" dirty="0"/>
              <a:t>Example</a:t>
            </a:r>
            <a:r>
              <a:rPr lang="en-GB" dirty="0"/>
              <a:t>: £14,000 profit → £1,430 taxed at 20%.</a:t>
            </a:r>
          </a:p>
          <a:p>
            <a:r>
              <a:rPr lang="en-GB" b="1" dirty="0"/>
              <a:t>Note</a:t>
            </a:r>
            <a:r>
              <a:rPr lang="en-GB" dirty="0"/>
              <a:t>: £1,000 trading allowance for very small income streams.</a:t>
            </a:r>
          </a:p>
          <a:p>
            <a:r>
              <a:rPr lang="en-GB" b="1" dirty="0"/>
              <a:t>How do the tax bands work?</a:t>
            </a:r>
            <a:endParaRPr lang="en-GB" dirty="0"/>
          </a:p>
          <a:p>
            <a:r>
              <a:rPr lang="en-GB" b="1" dirty="0"/>
              <a:t>Problem</a:t>
            </a:r>
            <a:r>
              <a:rPr lang="en-GB" dirty="0"/>
              <a:t>: People think one pound over means all taxed higher.</a:t>
            </a:r>
          </a:p>
          <a:p>
            <a:r>
              <a:rPr lang="en-GB" b="1" dirty="0"/>
              <a:t>Solution</a:t>
            </a:r>
            <a:r>
              <a:rPr lang="en-GB" dirty="0"/>
              <a:t>: Progressive system — only the slice above threshold is higher.</a:t>
            </a:r>
          </a:p>
          <a:p>
            <a:r>
              <a:rPr lang="en-GB" b="1" dirty="0"/>
              <a:t>Example</a:t>
            </a:r>
            <a:r>
              <a:rPr lang="en-GB" dirty="0"/>
              <a:t>: £55,000 profit → 20% up to £50,270, then 40% on £4,730.</a:t>
            </a:r>
          </a:p>
          <a:p>
            <a:r>
              <a:rPr lang="en-GB" b="1" dirty="0"/>
              <a:t>What are payments on account?</a:t>
            </a:r>
            <a:endParaRPr lang="en-GB" dirty="0"/>
          </a:p>
          <a:p>
            <a:r>
              <a:rPr lang="en-GB" b="1" dirty="0"/>
              <a:t>Problem</a:t>
            </a:r>
            <a:r>
              <a:rPr lang="en-GB" dirty="0"/>
              <a:t>: July bills look like penalties.</a:t>
            </a:r>
          </a:p>
          <a:p>
            <a:r>
              <a:rPr lang="en-GB" b="1" dirty="0"/>
              <a:t>Solution</a:t>
            </a:r>
            <a:r>
              <a:rPr lang="en-GB" dirty="0"/>
              <a:t>: Advance instalments if tax &gt; £1,000 and &lt;80% deducted at source.</a:t>
            </a:r>
          </a:p>
          <a:p>
            <a:r>
              <a:rPr lang="en-GB" b="1" dirty="0"/>
              <a:t>Example</a:t>
            </a:r>
            <a:r>
              <a:rPr lang="en-GB" dirty="0"/>
              <a:t>: £3,000 bill → £3,000 in Jan 2026 + £1,500 Jan + £1,500 July (on account for 25/26). Balance in Jan 2027.</a:t>
            </a:r>
          </a:p>
          <a:p>
            <a:r>
              <a:rPr lang="en-GB" b="1" dirty="0"/>
              <a:t>Which reliefs and allowances reduce the bill?</a:t>
            </a:r>
            <a:endParaRPr lang="en-GB" dirty="0"/>
          </a:p>
          <a:p>
            <a:r>
              <a:rPr lang="en-GB" b="1" dirty="0"/>
              <a:t>Trading allowance</a:t>
            </a:r>
            <a:r>
              <a:rPr lang="en-GB" dirty="0"/>
              <a:t> (£1,000 small income).</a:t>
            </a:r>
          </a:p>
          <a:p>
            <a:r>
              <a:rPr lang="en-GB" b="1" dirty="0"/>
              <a:t>Marriage allowance</a:t>
            </a:r>
            <a:r>
              <a:rPr lang="en-GB" dirty="0"/>
              <a:t> (transfer spare allowance).</a:t>
            </a:r>
          </a:p>
          <a:p>
            <a:r>
              <a:rPr lang="en-GB" b="1" dirty="0"/>
              <a:t>Loss relief</a:t>
            </a:r>
            <a:r>
              <a:rPr lang="en-GB" dirty="0"/>
              <a:t> (offset losses).</a:t>
            </a:r>
          </a:p>
          <a:p>
            <a:r>
              <a:rPr lang="en-GB" b="1" dirty="0"/>
              <a:t>Simplified expenses</a:t>
            </a:r>
            <a:r>
              <a:rPr lang="en-GB" dirty="0"/>
              <a:t> (mileage, home working).</a:t>
            </a:r>
          </a:p>
          <a:p>
            <a:r>
              <a:rPr lang="en-GB" b="1" dirty="0"/>
              <a:t>Pension contributions &amp; Gift Aid donations</a:t>
            </a:r>
            <a:r>
              <a:rPr lang="en-GB" dirty="0"/>
              <a:t> (reduce taxable income).</a:t>
            </a:r>
          </a:p>
          <a:p>
            <a:r>
              <a:rPr lang="en-GB" b="1" dirty="0"/>
              <a:t>Worked examples for clarity</a:t>
            </a:r>
            <a:endParaRPr lang="en-GB" dirty="0"/>
          </a:p>
          <a:p>
            <a:r>
              <a:rPr lang="en-GB" dirty="0"/>
              <a:t>Profit £15,000 → tax = £486.</a:t>
            </a:r>
          </a:p>
          <a:p>
            <a:r>
              <a:rPr lang="en-GB" dirty="0"/>
              <a:t>Profit £40,000 → tax = £5,486.</a:t>
            </a:r>
          </a:p>
          <a:p>
            <a:r>
              <a:rPr lang="en-GB" dirty="0"/>
              <a:t>Profit £60,000 → mix of 20% and 40%. Use HMRC calculator to show.</a:t>
            </a:r>
          </a:p>
          <a:p>
            <a:r>
              <a:rPr lang="en-GB" b="1" dirty="0"/>
              <a:t>Pitfalls</a:t>
            </a:r>
            <a:endParaRPr lang="en-GB" dirty="0"/>
          </a:p>
          <a:p>
            <a:r>
              <a:rPr lang="en-GB" dirty="0"/>
              <a:t>Confusing turnover and profit.</a:t>
            </a:r>
          </a:p>
          <a:p>
            <a:r>
              <a:rPr lang="en-GB" dirty="0"/>
              <a:t>Ignoring payments on account → cash squeeze in July.</a:t>
            </a:r>
          </a:p>
          <a:p>
            <a:r>
              <a:rPr lang="en-GB" dirty="0"/>
              <a:t>Missing reliefs → overpaying tax.</a:t>
            </a:r>
          </a:p>
          <a:p>
            <a:r>
              <a:rPr lang="en-GB" b="1" dirty="0"/>
              <a:t>Summary of Slide 5b</a:t>
            </a:r>
            <a:br>
              <a:rPr lang="en-GB" dirty="0"/>
            </a:br>
            <a:r>
              <a:rPr lang="en-GB" dirty="0"/>
              <a:t>Income Tax is </a:t>
            </a:r>
            <a:r>
              <a:rPr lang="en-GB" b="1" dirty="0"/>
              <a:t>profit-based, progressive, and predictable</a:t>
            </a:r>
            <a:r>
              <a:rPr lang="en-GB" dirty="0"/>
              <a:t> if you plan. Allowances, reliefs, and payments on account can shape your bill. Budget monthly and you avoid surprises.</a:t>
            </a:r>
          </a:p>
          <a:p>
            <a:endParaRPr lang="en-US" dirty="0"/>
          </a:p>
        </p:txBody>
      </p:sp>
      <p:sp>
        <p:nvSpPr>
          <p:cNvPr id="6" name="Footer Placeholder 5">
            <a:extLst>
              <a:ext uri="{FF2B5EF4-FFF2-40B4-BE49-F238E27FC236}">
                <a16:creationId xmlns:a16="http://schemas.microsoft.com/office/drawing/2014/main" id="{A9B7B401-E903-217C-F48F-A6EB9BF515D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C5F689C2-FF6F-6673-C84D-9620DE00EB1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37738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GB" dirty="0"/>
          </a:p>
        </p:txBody>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Presenter notes</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Workshop aim</a:t>
            </a:r>
            <a:r>
              <a:rPr lang="en-GB" sz="1200" b="0" i="0" u="none" strike="noStrike" kern="1200" dirty="0">
                <a:solidFill>
                  <a:schemeClr val="tx1"/>
                </a:solidFill>
                <a:effectLst/>
                <a:latin typeface="+mn-lt"/>
                <a:ea typeface="+mn-ea"/>
                <a:cs typeface="+mn-cs"/>
              </a:rPr>
              <a:t>: To help sole traders (and small LTDs) understand what HMRC expects — both paperwork (admin) and money (tax).</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Key outcomes</a:t>
            </a:r>
            <a:r>
              <a:rPr lang="en-GB"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Know when and how to register for Self Assessment.</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Understand deadlines: register by 5 October, file and pay by 31 January (online).</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Keep the right records for the right length of time (5+ years).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Learn what expenses you can claim (including simplified options like mileage or flat rate for home).</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Be aware of VAT thresholds (£90,000 to register, £88,000 to deregister).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Get a simple view of Making Tax Digital (MTD) for VAT and for Income Tax (from April 2026 onwards).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Understand Income Tax and National Insurance as a sole trader.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For LTDs: headline Corporation Tax rates (19% small profits, 25% main rate) and reporting cycle.</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Tone</a:t>
            </a:r>
            <a:r>
              <a:rPr lang="en-GB" sz="1200" b="0" i="0" u="none" strike="noStrike" kern="1200" dirty="0">
                <a:solidFill>
                  <a:schemeClr val="tx1"/>
                </a:solidFill>
                <a:effectLst/>
                <a:latin typeface="+mn-lt"/>
                <a:ea typeface="+mn-ea"/>
                <a:cs typeface="+mn-cs"/>
              </a:rPr>
              <a:t>: Keep it simple. Most SMEs worry this area is scary, but today is about clarity and practical steps.</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Engagement</a:t>
            </a:r>
            <a:r>
              <a:rPr lang="en-GB" sz="1200" b="0" i="0" u="none" strike="noStrike" kern="1200" dirty="0">
                <a:solidFill>
                  <a:schemeClr val="tx1"/>
                </a:solidFill>
                <a:effectLst/>
                <a:latin typeface="+mn-lt"/>
                <a:ea typeface="+mn-ea"/>
                <a:cs typeface="+mn-cs"/>
              </a:rPr>
              <a:t>: Quick poll — “Who here is already registered with HMRC as a sole trader? Who is still unsure?” This sets the room tone.</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2658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HMRC requires every sole trader to keep reliable records of financial activity—both for Self Assessment and VAT compliance.</a:t>
            </a:r>
          </a:p>
          <a:p>
            <a:r>
              <a:rPr lang="en-GB" dirty="0"/>
              <a:t>With digital record-keeping becoming standard, you may use cloud storage—but you must also manage data protection responsibilities under GDPR and register with the ICO if you process personal data.</a:t>
            </a:r>
          </a:p>
          <a:p>
            <a:r>
              <a:rPr lang="en-GB" dirty="0"/>
              <a:t>Being aware of UK-based cloud providers and data residency is essential for compliance and peace of mind.</a:t>
            </a:r>
          </a:p>
          <a:p>
            <a:r>
              <a:rPr lang="en-GB" b="1" dirty="0"/>
              <a:t>Digital storage: is cloud OK?</a:t>
            </a:r>
            <a:endParaRPr lang="en-GB" dirty="0"/>
          </a:p>
          <a:p>
            <a:r>
              <a:rPr lang="en-GB" b="1" dirty="0"/>
              <a:t>Solution</a:t>
            </a:r>
            <a:r>
              <a:rPr lang="en-GB" dirty="0"/>
              <a:t>: Yes—HMRC accepts scanned or photographed receipts, bank statements, and invoices, provided they’re readable.</a:t>
            </a:r>
          </a:p>
          <a:p>
            <a:r>
              <a:rPr lang="en-GB" b="1" dirty="0"/>
              <a:t>Providers with UK-based servers</a:t>
            </a:r>
            <a:r>
              <a:rPr lang="en-GB" dirty="0"/>
              <a:t>:</a:t>
            </a:r>
          </a:p>
          <a:p>
            <a:pPr lvl="1"/>
            <a:r>
              <a:rPr lang="en-GB" b="1" dirty="0"/>
              <a:t>Civo’s UK Sovereign Cloud</a:t>
            </a:r>
            <a:r>
              <a:rPr lang="en-GB" dirty="0"/>
              <a:t>: 100% UK-based infrastructure (hosts compute, Kubernetes, AI workloads) </a:t>
            </a:r>
            <a:r>
              <a:rPr lang="en-GB" dirty="0">
                <a:hlinkClick r:id="rId3"/>
              </a:rPr>
              <a:t>Civo.com</a:t>
            </a:r>
            <a:endParaRPr lang="en-GB" dirty="0"/>
          </a:p>
          <a:p>
            <a:pPr lvl="1"/>
            <a:r>
              <a:rPr lang="en-GB" b="1" dirty="0"/>
              <a:t>OVHcloud</a:t>
            </a:r>
            <a:r>
              <a:rPr lang="en-GB" dirty="0"/>
              <a:t>: European provider ensuring full data ownership and UK law compliance </a:t>
            </a:r>
            <a:r>
              <a:rPr lang="en-GB" dirty="0">
                <a:hlinkClick r:id="rId4"/>
              </a:rPr>
              <a:t>OVHcloud</a:t>
            </a:r>
            <a:endParaRPr lang="en-GB" dirty="0"/>
          </a:p>
          <a:p>
            <a:pPr lvl="1"/>
            <a:r>
              <a:rPr lang="en-GB" b="1" dirty="0"/>
              <a:t>iomart</a:t>
            </a:r>
            <a:r>
              <a:rPr lang="en-GB" dirty="0"/>
              <a:t>: UK-grown company delivering cloud and managed IT services from UK data centres </a:t>
            </a:r>
            <a:r>
              <a:rPr lang="en-GB" dirty="0">
                <a:hlinkClick r:id="rId5"/>
              </a:rPr>
              <a:t>Wikipedia</a:t>
            </a:r>
            <a:endParaRPr lang="en-GB" dirty="0"/>
          </a:p>
          <a:p>
            <a:pPr lvl="1"/>
            <a:r>
              <a:rPr lang="en-GB" b="1" dirty="0"/>
              <a:t>Pulsant</a:t>
            </a:r>
            <a:r>
              <a:rPr lang="en-GB" dirty="0"/>
              <a:t>: Operates multiple secure data centres across the UK, ISO-certified </a:t>
            </a:r>
            <a:r>
              <a:rPr lang="en-GB" dirty="0">
                <a:hlinkClick r:id="rId6"/>
              </a:rPr>
              <a:t>Wikipedia</a:t>
            </a:r>
            <a:endParaRPr lang="en-GB" dirty="0"/>
          </a:p>
          <a:p>
            <a:pPr lvl="1"/>
            <a:r>
              <a:rPr lang="en-GB" b="1" dirty="0"/>
              <a:t>Brightbox</a:t>
            </a:r>
            <a:r>
              <a:rPr lang="en-GB" dirty="0"/>
              <a:t>, </a:t>
            </a:r>
            <a:r>
              <a:rPr lang="en-GB" b="1" dirty="0"/>
              <a:t>CWCS</a:t>
            </a:r>
            <a:r>
              <a:rPr lang="en-GB" dirty="0"/>
              <a:t>, </a:t>
            </a:r>
            <a:r>
              <a:rPr lang="en-GB" b="1" dirty="0"/>
              <a:t>Hyve</a:t>
            </a:r>
            <a:r>
              <a:rPr lang="en-GB" dirty="0"/>
              <a:t>, </a:t>
            </a:r>
            <a:r>
              <a:rPr lang="en-GB" b="1" dirty="0"/>
              <a:t>Webhosting UK</a:t>
            </a:r>
            <a:r>
              <a:rPr lang="en-GB" dirty="0"/>
              <a:t>: UK-based hosting providers with local data centres and support </a:t>
            </a:r>
            <a:r>
              <a:rPr lang="en-GB" dirty="0">
                <a:hlinkClick r:id="rId7"/>
              </a:rPr>
              <a:t>Skynet Technologies USA LLC</a:t>
            </a:r>
            <a:endParaRPr lang="en-GB" dirty="0"/>
          </a:p>
          <a:p>
            <a:r>
              <a:rPr lang="en-GB" b="1" dirty="0"/>
              <a:t>Why UK-based storage matters</a:t>
            </a:r>
            <a:endParaRPr lang="en-GB" dirty="0"/>
          </a:p>
          <a:p>
            <a:r>
              <a:rPr lang="en-GB" dirty="0"/>
              <a:t>Enhanced </a:t>
            </a:r>
            <a:r>
              <a:rPr lang="en-GB" b="1" dirty="0"/>
              <a:t>data sovereignty</a:t>
            </a:r>
            <a:r>
              <a:rPr lang="en-GB" dirty="0"/>
              <a:t> and legal clarity under UK GDPR.</a:t>
            </a:r>
          </a:p>
          <a:p>
            <a:r>
              <a:rPr lang="en-GB" dirty="0"/>
              <a:t>Physical servers located in UK receive added protection as </a:t>
            </a:r>
            <a:r>
              <a:rPr lang="en-GB" b="1" dirty="0"/>
              <a:t>critical national infrastructure</a:t>
            </a:r>
            <a:r>
              <a:rPr lang="en-GB" dirty="0"/>
              <a:t>, giving stronger resilience against cyber threats </a:t>
            </a:r>
            <a:r>
              <a:rPr lang="en-GB" dirty="0">
                <a:hlinkClick r:id="rId8"/>
              </a:rPr>
              <a:t>Reuters</a:t>
            </a:r>
            <a:r>
              <a:rPr lang="en-GB" dirty="0"/>
              <a:t>.</a:t>
            </a:r>
          </a:p>
          <a:p>
            <a:r>
              <a:rPr lang="en-GB" b="1" dirty="0"/>
              <a:t>GDPR and ICO compliance</a:t>
            </a:r>
            <a:endParaRPr lang="en-GB" dirty="0"/>
          </a:p>
          <a:p>
            <a:r>
              <a:rPr lang="en-GB" b="1" dirty="0"/>
              <a:t>Issue</a:t>
            </a:r>
            <a:r>
              <a:rPr lang="en-GB" dirty="0"/>
              <a:t>: Invoices and records contain client personal data—names, addresses, payment details—protected under GDPR.</a:t>
            </a:r>
          </a:p>
          <a:p>
            <a:r>
              <a:rPr lang="en-GB" b="1" dirty="0"/>
              <a:t>You must</a:t>
            </a:r>
            <a:r>
              <a:rPr lang="en-GB" dirty="0"/>
              <a:t>:</a:t>
            </a:r>
          </a:p>
          <a:p>
            <a:pPr lvl="1"/>
            <a:r>
              <a:rPr lang="en-GB" dirty="0"/>
              <a:t>Secure data with adequate measures (password protection, encryption, limited access)</a:t>
            </a:r>
          </a:p>
          <a:p>
            <a:pPr lvl="1"/>
            <a:r>
              <a:rPr lang="en-GB" dirty="0"/>
              <a:t>Retain only what's necessary—and only for as long as legally required (e.g. 5 years for HMRC)</a:t>
            </a:r>
          </a:p>
          <a:p>
            <a:pPr lvl="1"/>
            <a:r>
              <a:rPr lang="en-GB" dirty="0"/>
              <a:t>Delete or anonymise data when no longer needed</a:t>
            </a:r>
          </a:p>
          <a:p>
            <a:pPr lvl="1"/>
            <a:r>
              <a:rPr lang="en-GB" dirty="0"/>
              <a:t>Register with the </a:t>
            </a:r>
            <a:r>
              <a:rPr lang="en-GB" b="1" dirty="0"/>
              <a:t>ICO</a:t>
            </a:r>
            <a:r>
              <a:rPr lang="en-GB" dirty="0"/>
              <a:t>, paying a small annual fee, unless you’re exempt (e.g. only minimal, non-personal data processing) </a:t>
            </a:r>
            <a:r>
              <a:rPr lang="en-GB" dirty="0">
                <a:hlinkClick r:id="rId9"/>
              </a:rPr>
              <a:t>Wikipedia</a:t>
            </a:r>
            <a:r>
              <a:rPr lang="en-GB" dirty="0"/>
              <a:t>.</a:t>
            </a:r>
          </a:p>
          <a:p>
            <a:r>
              <a:rPr lang="en-GB" b="1" dirty="0"/>
              <a:t>Secure practices for cloud use</a:t>
            </a:r>
            <a:endParaRPr lang="en-GB" dirty="0"/>
          </a:p>
          <a:p>
            <a:r>
              <a:rPr lang="en-GB" dirty="0"/>
              <a:t>Use strong, unique passwords and enable two-factor authentication.</a:t>
            </a:r>
          </a:p>
          <a:p>
            <a:r>
              <a:rPr lang="en-GB" dirty="0"/>
              <a:t>Choose reputable UK-based cloud services with transparent privacy policies.</a:t>
            </a:r>
          </a:p>
          <a:p>
            <a:r>
              <a:rPr lang="en-GB" dirty="0"/>
              <a:t>Always back up locally and to secure cloud systems.</a:t>
            </a:r>
          </a:p>
          <a:p>
            <a:r>
              <a:rPr lang="en-GB" dirty="0"/>
              <a:t>Avoid storing client invoices on unprotected devices or email—this risks GDPR breaches.</a:t>
            </a:r>
          </a:p>
          <a:p>
            <a:r>
              <a:rPr lang="en-GB" b="1" dirty="0"/>
              <a:t>Engagement Trigger</a:t>
            </a:r>
            <a:endParaRPr lang="en-GB" dirty="0"/>
          </a:p>
          <a:p>
            <a:r>
              <a:rPr lang="en-GB" dirty="0"/>
              <a:t>Ask: “How many of you use cloud storage for your invoices or receipts? Who knows if your provider stores data in the UK or overseas?”</a:t>
            </a:r>
            <a:br>
              <a:rPr lang="en-GB" dirty="0"/>
            </a:br>
            <a:r>
              <a:rPr lang="en-GB" dirty="0"/>
              <a:t>Discuss risks and benefits of both—particularly for businesses handling client data or sensitive records.</a:t>
            </a:r>
          </a:p>
          <a:p>
            <a:r>
              <a:rPr lang="en-GB" b="1" dirty="0"/>
              <a:t>Summary of Slide 6</a:t>
            </a:r>
            <a:br>
              <a:rPr lang="en-GB" dirty="0"/>
            </a:br>
            <a:r>
              <a:rPr lang="en-GB" dirty="0"/>
              <a:t>Digitising records is legal and efficient, but must be done securely and compliantly. UK-based cloud providers reduce risk from cross-border legal complexity. You’re responsible for GDPR compliance and must register with the ICO if handling personal data. Good habits today protect both your business and your customers.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Record keeping isn’t one-size-fits-all.</a:t>
            </a:r>
          </a:p>
          <a:p>
            <a:r>
              <a:rPr lang="en-GB" dirty="0"/>
              <a:t>Some sole traders prefer pen and paper, others like spreadsheets, and some move to apps.</a:t>
            </a:r>
          </a:p>
          <a:p>
            <a:r>
              <a:rPr lang="en-GB" dirty="0"/>
              <a:t>The “best” method is the one you will actually use consistently.</a:t>
            </a:r>
          </a:p>
          <a:p>
            <a:br>
              <a:rPr lang="en-GB" dirty="0"/>
            </a:br>
            <a:endParaRPr lang="en-GB" dirty="0"/>
          </a:p>
          <a:p>
            <a:r>
              <a:rPr lang="en-GB" b="1" dirty="0"/>
              <a:t>Paper methods</a:t>
            </a:r>
            <a:endParaRPr lang="en-GB" dirty="0"/>
          </a:p>
          <a:p>
            <a:r>
              <a:rPr lang="en-GB" b="1" dirty="0"/>
              <a:t>Option</a:t>
            </a:r>
            <a:r>
              <a:rPr lang="en-GB" dirty="0"/>
              <a:t>: Use a diary, cash book, or duplicate invoice book.</a:t>
            </a:r>
          </a:p>
          <a:p>
            <a:r>
              <a:rPr lang="en-GB" b="1" dirty="0"/>
              <a:t>How it works</a:t>
            </a:r>
            <a:r>
              <a:rPr lang="en-GB" dirty="0"/>
              <a:t>: Write down daily income and expenses, keep receipts in labelled envelopes.</a:t>
            </a:r>
          </a:p>
          <a:p>
            <a:r>
              <a:rPr lang="en-GB" b="1" dirty="0"/>
              <a:t>Example</a:t>
            </a:r>
            <a:r>
              <a:rPr lang="en-GB" dirty="0"/>
              <a:t>: A gardener notes “£50 lawn cut – cash received” in diary, keeps receipt for petrol in monthly envelope.</a:t>
            </a:r>
          </a:p>
          <a:p>
            <a:r>
              <a:rPr lang="en-GB" b="1" dirty="0"/>
              <a:t>Pros</a:t>
            </a:r>
            <a:r>
              <a:rPr lang="en-GB" dirty="0"/>
              <a:t>: Low cost, tangible, easy to understand.</a:t>
            </a:r>
          </a:p>
          <a:p>
            <a:r>
              <a:rPr lang="en-GB" b="1" dirty="0"/>
              <a:t>Cons</a:t>
            </a:r>
            <a:r>
              <a:rPr lang="en-GB" dirty="0"/>
              <a:t>: Easy to lose, harder to calculate totals at year end, not suitable for MTD VAT.</a:t>
            </a:r>
          </a:p>
          <a:p>
            <a:br>
              <a:rPr lang="en-GB" dirty="0"/>
            </a:br>
            <a:endParaRPr lang="en-GB" dirty="0"/>
          </a:p>
          <a:p>
            <a:r>
              <a:rPr lang="en-GB" b="1" dirty="0"/>
              <a:t>Spreadsheets</a:t>
            </a:r>
            <a:endParaRPr lang="en-GB" dirty="0"/>
          </a:p>
          <a:p>
            <a:r>
              <a:rPr lang="en-GB" b="1" dirty="0"/>
              <a:t>Option</a:t>
            </a:r>
            <a:r>
              <a:rPr lang="en-GB" dirty="0"/>
              <a:t>: Excel or Google Sheets template.</a:t>
            </a:r>
          </a:p>
          <a:p>
            <a:r>
              <a:rPr lang="en-GB" b="1" dirty="0"/>
              <a:t>How it works</a:t>
            </a:r>
            <a:r>
              <a:rPr lang="en-GB" dirty="0"/>
              <a:t>: Two tabs – one for income, one for expenses. Columns for date, description, category, amount.</a:t>
            </a:r>
          </a:p>
          <a:p>
            <a:r>
              <a:rPr lang="en-GB" b="1" dirty="0"/>
              <a:t>Example</a:t>
            </a:r>
            <a:r>
              <a:rPr lang="en-GB" dirty="0"/>
              <a:t>: A dog walker logs “12 April – 3 walks – £45 – income”. Expenses tab shows “12 April – fuel – £15 – travel cost”.</a:t>
            </a:r>
          </a:p>
          <a:p>
            <a:r>
              <a:rPr lang="en-GB" b="1" dirty="0"/>
              <a:t>Pros</a:t>
            </a:r>
            <a:r>
              <a:rPr lang="en-GB" dirty="0"/>
              <a:t>: Cheap, flexible, easy to share with an accountant.</a:t>
            </a:r>
          </a:p>
          <a:p>
            <a:r>
              <a:rPr lang="en-GB" b="1" dirty="0"/>
              <a:t>Cons</a:t>
            </a:r>
            <a:r>
              <a:rPr lang="en-GB" dirty="0"/>
              <a:t>: Manual entry, prone to mistakes if formulas aren’t set up.</a:t>
            </a:r>
          </a:p>
          <a:p>
            <a:br>
              <a:rPr lang="en-GB" dirty="0"/>
            </a:br>
            <a:endParaRPr lang="en-GB" dirty="0"/>
          </a:p>
          <a:p>
            <a:r>
              <a:rPr lang="en-GB" b="1" dirty="0"/>
              <a:t>Accounting apps</a:t>
            </a:r>
            <a:endParaRPr lang="en-GB" dirty="0"/>
          </a:p>
          <a:p>
            <a:r>
              <a:rPr lang="en-GB" b="1" dirty="0"/>
              <a:t>Options</a:t>
            </a:r>
            <a:r>
              <a:rPr lang="en-GB" dirty="0"/>
              <a:t>: FreeAgent (free with NatWest/RBS), QuickBooks, Xero, Zoho Books, Tide/Monzo business banking apps.</a:t>
            </a:r>
          </a:p>
          <a:p>
            <a:r>
              <a:rPr lang="en-GB" b="1" dirty="0"/>
              <a:t>How it works</a:t>
            </a:r>
            <a:r>
              <a:rPr lang="en-GB" dirty="0"/>
              <a:t>: Link bank account, take photos of receipts, send invoices from the app.</a:t>
            </a:r>
          </a:p>
          <a:p>
            <a:r>
              <a:rPr lang="en-GB" b="1" dirty="0"/>
              <a:t>Example</a:t>
            </a:r>
            <a:r>
              <a:rPr lang="en-GB" dirty="0"/>
              <a:t>: A photographer uploads receipt for camera lens by photo, app categorises as equipment. Bank feed pulls in payments from clients automatically.</a:t>
            </a:r>
          </a:p>
          <a:p>
            <a:r>
              <a:rPr lang="en-GB" b="1" dirty="0"/>
              <a:t>Pros</a:t>
            </a:r>
            <a:r>
              <a:rPr lang="en-GB" dirty="0"/>
              <a:t>: Saves time, integrates with Making Tax Digital, some banks include apps free.</a:t>
            </a:r>
          </a:p>
          <a:p>
            <a:r>
              <a:rPr lang="en-GB" b="1" dirty="0"/>
              <a:t>Cons</a:t>
            </a:r>
            <a:r>
              <a:rPr lang="en-GB" dirty="0"/>
              <a:t>: Subscription costs (unless free with bank), learning curve.</a:t>
            </a:r>
          </a:p>
          <a:p>
            <a:br>
              <a:rPr lang="en-GB" dirty="0"/>
            </a:br>
            <a:endParaRPr lang="en-GB" dirty="0"/>
          </a:p>
          <a:p>
            <a:r>
              <a:rPr lang="en-GB" b="1" dirty="0"/>
              <a:t>Top practical tips</a:t>
            </a:r>
            <a:endParaRPr lang="en-GB" dirty="0"/>
          </a:p>
          <a:p>
            <a:r>
              <a:rPr lang="en-GB" dirty="0"/>
              <a:t>Choose one system and stick to it — don’t mix methods.</a:t>
            </a:r>
          </a:p>
          <a:p>
            <a:r>
              <a:rPr lang="en-GB" dirty="0"/>
              <a:t>Set aside time every week (e.g. Friday afternoon) to update records.</a:t>
            </a:r>
          </a:p>
          <a:p>
            <a:r>
              <a:rPr lang="en-GB" dirty="0"/>
              <a:t>Keep business and personal bank accounts separate for clarity.</a:t>
            </a:r>
          </a:p>
          <a:p>
            <a:r>
              <a:rPr lang="en-GB" dirty="0"/>
              <a:t>Always capture receipts at point of purchase (photo, scan, or file).</a:t>
            </a:r>
          </a:p>
          <a:p>
            <a:r>
              <a:rPr lang="en-GB" dirty="0"/>
              <a:t>Review monthly so you’re not surprised at year end.</a:t>
            </a:r>
          </a:p>
          <a:p>
            <a:br>
              <a:rPr lang="en-GB" dirty="0"/>
            </a:br>
            <a:endParaRPr lang="en-GB" dirty="0"/>
          </a:p>
          <a:p>
            <a:r>
              <a:rPr lang="en-GB" b="1" dirty="0"/>
              <a:t>Summary of Slide 6b</a:t>
            </a:r>
            <a:br>
              <a:rPr lang="en-GB" dirty="0"/>
            </a:br>
            <a:r>
              <a:rPr lang="en-GB" dirty="0"/>
              <a:t>There are three main approaches: paper, spreadsheets, and apps. Each has pros and cons, but the best method is the one you use consistently. Update records regularly, keep receipts safe, and review monthly to stay in control.</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Many sole traders still keep paper records. It’s simple, cheap, and requires no tech.</a:t>
            </a:r>
          </a:p>
          <a:p>
            <a:r>
              <a:rPr lang="en-GB" dirty="0"/>
              <a:t>HMRC will accept well-kept paper records, but they must be clear and complete.</a:t>
            </a:r>
          </a:p>
          <a:p>
            <a:r>
              <a:rPr lang="en-GB" dirty="0"/>
              <a:t>The so-called “shoebox method” — stuffing receipts into a box until January — is very common, but dangerous if not organised.</a:t>
            </a:r>
          </a:p>
          <a:p>
            <a:r>
              <a:rPr lang="en-GB" b="1" dirty="0"/>
              <a:t>How to do it properly</a:t>
            </a:r>
            <a:endParaRPr lang="en-GB" dirty="0"/>
          </a:p>
          <a:p>
            <a:r>
              <a:rPr lang="en-GB" dirty="0"/>
              <a:t>Use a diary or ledger: write down every sale and every expense daily or weekly.</a:t>
            </a:r>
          </a:p>
          <a:p>
            <a:r>
              <a:rPr lang="en-GB" dirty="0"/>
              <a:t>Store receipts in envelopes or folders labelled by month.</a:t>
            </a:r>
          </a:p>
          <a:p>
            <a:r>
              <a:rPr lang="en-GB" dirty="0"/>
              <a:t>If using the “shoebox method”, sort and label receipts at least monthly so they are not just a jumble.</a:t>
            </a:r>
          </a:p>
          <a:p>
            <a:r>
              <a:rPr lang="en-GB" b="1" dirty="0"/>
              <a:t>Example</a:t>
            </a:r>
            <a:endParaRPr lang="en-GB" dirty="0"/>
          </a:p>
          <a:p>
            <a:r>
              <a:rPr lang="en-GB" dirty="0"/>
              <a:t>A gardener notes in a diary:</a:t>
            </a:r>
          </a:p>
          <a:p>
            <a:pPr lvl="1"/>
            <a:r>
              <a:rPr lang="en-GB" dirty="0"/>
              <a:t>2 May – Client Smith – £50 cash received</a:t>
            </a:r>
          </a:p>
          <a:p>
            <a:pPr lvl="1"/>
            <a:r>
              <a:rPr lang="en-GB" dirty="0"/>
              <a:t>2 May – Petrol – £12.50 Tesco</a:t>
            </a:r>
          </a:p>
          <a:p>
            <a:r>
              <a:rPr lang="en-GB" dirty="0"/>
              <a:t>At the end of May, totals up income and expenses, stores all May receipts in an envelope.</a:t>
            </a:r>
          </a:p>
          <a:p>
            <a:r>
              <a:rPr lang="en-GB" b="1" dirty="0"/>
              <a:t>The “Shoebox method” explained</a:t>
            </a:r>
            <a:endParaRPr lang="en-GB" dirty="0"/>
          </a:p>
          <a:p>
            <a:r>
              <a:rPr lang="en-GB" b="1" dirty="0"/>
              <a:t>Problem</a:t>
            </a:r>
            <a:r>
              <a:rPr lang="en-GB" dirty="0"/>
              <a:t>: Sole traders often stuff receipts into a box all year. By January, receipts are faded, missing, or unlabelled → makes filing stressful and error-prone.</a:t>
            </a:r>
          </a:p>
          <a:p>
            <a:r>
              <a:rPr lang="en-GB" b="1" dirty="0"/>
              <a:t>Solution</a:t>
            </a:r>
            <a:r>
              <a:rPr lang="en-GB" dirty="0"/>
              <a:t>: If you prefer physical storage, use a box or folder but:</a:t>
            </a:r>
            <a:br>
              <a:rPr lang="en-GB" dirty="0"/>
            </a:br>
            <a:r>
              <a:rPr lang="en-GB" dirty="0"/>
              <a:t>• Sort receipts by month</a:t>
            </a:r>
            <a:br>
              <a:rPr lang="en-GB" dirty="0"/>
            </a:br>
            <a:r>
              <a:rPr lang="en-GB" dirty="0"/>
              <a:t>• Add handwritten notes on what each was for</a:t>
            </a:r>
            <a:br>
              <a:rPr lang="en-GB" dirty="0"/>
            </a:br>
            <a:r>
              <a:rPr lang="en-GB" dirty="0"/>
              <a:t>• Keep an index or running diary of totals</a:t>
            </a:r>
          </a:p>
          <a:p>
            <a:r>
              <a:rPr lang="en-GB" b="1" dirty="0"/>
              <a:t>Positive outcome</a:t>
            </a:r>
            <a:r>
              <a:rPr lang="en-GB" dirty="0"/>
              <a:t>: Same low-cost system, but much less chaos at year-end.</a:t>
            </a:r>
          </a:p>
          <a:p>
            <a:r>
              <a:rPr lang="en-GB" b="1" dirty="0"/>
              <a:t>Pros</a:t>
            </a:r>
            <a:endParaRPr lang="en-GB" dirty="0"/>
          </a:p>
          <a:p>
            <a:r>
              <a:rPr lang="en-GB" dirty="0"/>
              <a:t>Low cost, tangible, simple to start.</a:t>
            </a:r>
          </a:p>
          <a:p>
            <a:r>
              <a:rPr lang="en-GB" dirty="0"/>
              <a:t>Works well if transaction volume is very low.</a:t>
            </a:r>
          </a:p>
          <a:p>
            <a:r>
              <a:rPr lang="en-GB" b="1" dirty="0"/>
              <a:t>Cons</a:t>
            </a:r>
            <a:endParaRPr lang="en-GB" dirty="0"/>
          </a:p>
          <a:p>
            <a:r>
              <a:rPr lang="en-GB" dirty="0"/>
              <a:t>Totals must be added manually.</a:t>
            </a:r>
          </a:p>
          <a:p>
            <a:r>
              <a:rPr lang="en-GB" dirty="0"/>
              <a:t>Easy to lose receipts or forget context (“what was this £45 for?”).</a:t>
            </a:r>
          </a:p>
          <a:p>
            <a:r>
              <a:rPr lang="en-GB" dirty="0"/>
              <a:t>Not suitable for VAT/Making Tax Digital compliance.</a:t>
            </a:r>
          </a:p>
          <a:p>
            <a:r>
              <a:rPr lang="en-GB" b="1" dirty="0"/>
              <a:t>Summary of Slide 6b</a:t>
            </a:r>
            <a:br>
              <a:rPr lang="en-GB" dirty="0"/>
            </a:br>
            <a:r>
              <a:rPr lang="en-GB" dirty="0"/>
              <a:t>Paper methods, including the “shoebox”, can work if organised, but they rely heavily on discipline. Best for small traders with a handful of transactions. For anything more, spreadsheets or apps give better control.</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Apps for record keeping bring automation, accuracy, and integration with Making Tax Digital. Many are free or offer a generous free tier — ideal if you’re self-employed and want smart, low-maintenance bookkeeping.</a:t>
            </a:r>
          </a:p>
          <a:p>
            <a:br>
              <a:rPr lang="en-GB" dirty="0"/>
            </a:br>
            <a:endParaRPr lang="en-GB" dirty="0"/>
          </a:p>
          <a:p>
            <a:r>
              <a:rPr lang="en-GB" b="1" dirty="0"/>
              <a:t>Examples of free or free-tier apps (no endorsement of specific brands)</a:t>
            </a:r>
            <a:endParaRPr lang="en-GB" dirty="0"/>
          </a:p>
          <a:p>
            <a:r>
              <a:rPr lang="en-GB" b="1" dirty="0"/>
              <a:t>Zoho Books (Free tier)</a:t>
            </a:r>
            <a:r>
              <a:rPr lang="en-GB" dirty="0"/>
              <a:t> – Including MTD VAT filing, invoice creation, and expense tracking but capped at 1,000 invoices/year. </a:t>
            </a:r>
            <a:r>
              <a:rPr lang="en-GB" dirty="0">
                <a:hlinkClick r:id="rId3"/>
              </a:rPr>
              <a:t>Startups.co.uk</a:t>
            </a:r>
            <a:endParaRPr lang="en-GB" dirty="0"/>
          </a:p>
          <a:p>
            <a:r>
              <a:rPr lang="en-GB" b="1" dirty="0"/>
              <a:t>QuickFile</a:t>
            </a:r>
            <a:r>
              <a:rPr lang="en-GB" dirty="0"/>
              <a:t> – UK cloud-based accounting that supports VAT returns and smart bank feeds; free for smaller accounts. </a:t>
            </a:r>
            <a:r>
              <a:rPr lang="en-GB" dirty="0">
                <a:hlinkClick r:id="rId4"/>
              </a:rPr>
              <a:t>IFAs &amp; Financial Advisers Finder</a:t>
            </a:r>
            <a:r>
              <a:rPr lang="en-GB" dirty="0">
                <a:hlinkClick r:id="rId5"/>
              </a:rPr>
              <a:t>QuickFile</a:t>
            </a:r>
            <a:endParaRPr lang="en-GB" dirty="0"/>
          </a:p>
          <a:p>
            <a:r>
              <a:rPr lang="en-GB" b="1" dirty="0"/>
              <a:t>Wave</a:t>
            </a:r>
            <a:r>
              <a:rPr lang="en-GB" dirty="0"/>
              <a:t> – Fully free, unlimited accounting, invoicing, and receipts (US-based, but used internationally); basic VAT support. </a:t>
            </a:r>
            <a:r>
              <a:rPr lang="en-GB" dirty="0">
                <a:hlinkClick r:id="rId4"/>
              </a:rPr>
              <a:t>IFAs &amp; Financial Advisers Finder</a:t>
            </a:r>
            <a:r>
              <a:rPr lang="en-GB" dirty="0">
                <a:hlinkClick r:id="rId6"/>
              </a:rPr>
              <a:t>Wikipedia</a:t>
            </a:r>
            <a:endParaRPr lang="en-GB" dirty="0"/>
          </a:p>
          <a:p>
            <a:r>
              <a:rPr lang="en-GB" b="1" dirty="0"/>
              <a:t>GnuCash</a:t>
            </a:r>
            <a:r>
              <a:rPr lang="en-GB" dirty="0"/>
              <a:t> – Free, open-source, desktop software with double-entry bookkeeping; no cloud or mobile app. </a:t>
            </a:r>
            <a:r>
              <a:rPr lang="en-GB" dirty="0">
                <a:hlinkClick r:id="rId4"/>
              </a:rPr>
              <a:t>IFAs &amp; Financial Advisers Finder</a:t>
            </a:r>
            <a:r>
              <a:rPr lang="en-GB" dirty="0">
                <a:hlinkClick r:id="rId7"/>
              </a:rPr>
              <a:t>Wikipedia</a:t>
            </a:r>
            <a:endParaRPr lang="en-GB" dirty="0"/>
          </a:p>
          <a:p>
            <a:r>
              <a:rPr lang="en-GB" dirty="0"/>
              <a:t>Other notable mentions:</a:t>
            </a:r>
          </a:p>
          <a:p>
            <a:r>
              <a:rPr lang="en-GB" b="1" dirty="0"/>
              <a:t>FreeAgent</a:t>
            </a:r>
            <a:r>
              <a:rPr lang="en-GB" dirty="0"/>
              <a:t> (free with certain UK business bank accounts) </a:t>
            </a:r>
            <a:r>
              <a:rPr lang="en-GB" dirty="0">
                <a:hlinkClick r:id="rId4"/>
              </a:rPr>
              <a:t>IFAs &amp; Financial Advisers Finder</a:t>
            </a:r>
            <a:endParaRPr lang="en-GB" dirty="0"/>
          </a:p>
          <a:p>
            <a:r>
              <a:rPr lang="en-GB" b="1" dirty="0"/>
              <a:t>Crunch Free</a:t>
            </a:r>
            <a:r>
              <a:rPr lang="en-GB" dirty="0"/>
              <a:t> and </a:t>
            </a:r>
            <a:r>
              <a:rPr lang="en-GB" b="1" dirty="0"/>
              <a:t>Sage Individual Free</a:t>
            </a:r>
            <a:r>
              <a:rPr lang="en-GB" dirty="0"/>
              <a:t> for simple UK-based platforms. </a:t>
            </a:r>
            <a:r>
              <a:rPr lang="en-GB" dirty="0">
                <a:hlinkClick r:id="rId8"/>
              </a:rPr>
              <a:t>Simply Business UK</a:t>
            </a:r>
            <a:endParaRPr lang="en-GB" dirty="0"/>
          </a:p>
          <a:p>
            <a:br>
              <a:rPr lang="en-GB" dirty="0"/>
            </a:br>
            <a:endParaRPr lang="en-GB" dirty="0"/>
          </a:p>
          <a:p>
            <a:r>
              <a:rPr lang="en-GB" b="1" dirty="0"/>
              <a:t>General pros of using most accounting apps</a:t>
            </a:r>
            <a:endParaRPr lang="en-GB" dirty="0"/>
          </a:p>
          <a:p>
            <a:r>
              <a:rPr lang="en-GB" dirty="0"/>
              <a:t>Automate bank transaction feeds and reconciliation</a:t>
            </a:r>
          </a:p>
          <a:p>
            <a:r>
              <a:rPr lang="en-GB" dirty="0"/>
              <a:t>Snap photo receipts with mobile capture</a:t>
            </a:r>
          </a:p>
          <a:p>
            <a:r>
              <a:rPr lang="en-GB" dirty="0"/>
              <a:t>Generate invoices, quotes, and client statements</a:t>
            </a:r>
          </a:p>
          <a:p>
            <a:r>
              <a:rPr lang="en-GB" dirty="0"/>
              <a:t>Prepare VAT returns and comply with Making Tax Digital</a:t>
            </a:r>
          </a:p>
          <a:p>
            <a:r>
              <a:rPr lang="en-GB" dirty="0"/>
              <a:t>Cloud-based access and secure backups</a:t>
            </a:r>
          </a:p>
          <a:p>
            <a:br>
              <a:rPr lang="en-GB" dirty="0"/>
            </a:br>
            <a:endParaRPr lang="en-GB" dirty="0"/>
          </a:p>
          <a:p>
            <a:r>
              <a:rPr lang="en-GB" b="1" dirty="0"/>
              <a:t>General cons and considerations</a:t>
            </a:r>
            <a:endParaRPr lang="en-GB" dirty="0"/>
          </a:p>
          <a:p>
            <a:r>
              <a:rPr lang="en-GB" dirty="0"/>
              <a:t>Free tiers may limit the number of invoices or features</a:t>
            </a:r>
          </a:p>
          <a:p>
            <a:r>
              <a:rPr lang="en-GB" dirty="0"/>
              <a:t>Subscription costs if you need advanced functionality</a:t>
            </a:r>
          </a:p>
          <a:p>
            <a:r>
              <a:rPr lang="en-GB" dirty="0"/>
              <a:t>Initial setup and learning curve required</a:t>
            </a:r>
          </a:p>
          <a:p>
            <a:r>
              <a:rPr lang="en-GB" dirty="0"/>
              <a:t>You must still maintain proper categories and review accuracy</a:t>
            </a:r>
          </a:p>
          <a:p>
            <a:r>
              <a:rPr lang="en-GB" dirty="0"/>
              <a:t>Requires reliable internet access and secure credentials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Apps for record keeping bring automation, accuracy, and integration with Making Tax Digital. Many are free or offer a generous free tier — ideal if you’re self-employed and want smart, low-maintenance bookkeeping.</a:t>
            </a:r>
          </a:p>
          <a:p>
            <a:br>
              <a:rPr lang="en-GB" dirty="0"/>
            </a:br>
            <a:endParaRPr lang="en-GB" dirty="0"/>
          </a:p>
          <a:p>
            <a:r>
              <a:rPr lang="en-GB" b="1" dirty="0"/>
              <a:t>Examples of free or free-tier apps (no endorsement of specific brands)</a:t>
            </a:r>
            <a:endParaRPr lang="en-GB" dirty="0"/>
          </a:p>
          <a:p>
            <a:r>
              <a:rPr lang="en-GB" b="1" dirty="0"/>
              <a:t>Zoho Books (Free tier)</a:t>
            </a:r>
            <a:r>
              <a:rPr lang="en-GB" dirty="0"/>
              <a:t> – Including MTD VAT filing, invoice creation, and expense tracking but capped at 1,000 invoices/year. </a:t>
            </a:r>
            <a:r>
              <a:rPr lang="en-GB" dirty="0">
                <a:hlinkClick r:id="rId3"/>
              </a:rPr>
              <a:t>Startups.co.uk</a:t>
            </a:r>
            <a:endParaRPr lang="en-GB" dirty="0"/>
          </a:p>
          <a:p>
            <a:r>
              <a:rPr lang="en-GB" b="1" dirty="0"/>
              <a:t>QuickFile</a:t>
            </a:r>
            <a:r>
              <a:rPr lang="en-GB" dirty="0"/>
              <a:t> – UK cloud-based accounting that supports VAT returns and smart bank feeds; free for smaller accounts. </a:t>
            </a:r>
            <a:r>
              <a:rPr lang="en-GB" dirty="0">
                <a:hlinkClick r:id="rId4"/>
              </a:rPr>
              <a:t>IFAs &amp; Financial Advisers Finder</a:t>
            </a:r>
            <a:r>
              <a:rPr lang="en-GB" dirty="0">
                <a:hlinkClick r:id="rId5"/>
              </a:rPr>
              <a:t>QuickFile</a:t>
            </a:r>
            <a:endParaRPr lang="en-GB" dirty="0"/>
          </a:p>
          <a:p>
            <a:r>
              <a:rPr lang="en-GB" b="1" dirty="0"/>
              <a:t>Wave</a:t>
            </a:r>
            <a:r>
              <a:rPr lang="en-GB" dirty="0"/>
              <a:t> – Fully free, unlimited accounting, invoicing, and receipts (US-based, but used internationally); basic VAT support. </a:t>
            </a:r>
            <a:r>
              <a:rPr lang="en-GB" dirty="0">
                <a:hlinkClick r:id="rId4"/>
              </a:rPr>
              <a:t>IFAs &amp; Financial Advisers Finder</a:t>
            </a:r>
            <a:r>
              <a:rPr lang="en-GB" dirty="0">
                <a:hlinkClick r:id="rId6"/>
              </a:rPr>
              <a:t>Wikipedia</a:t>
            </a:r>
            <a:endParaRPr lang="en-GB" dirty="0"/>
          </a:p>
          <a:p>
            <a:r>
              <a:rPr lang="en-GB" b="1" dirty="0"/>
              <a:t>GnuCash</a:t>
            </a:r>
            <a:r>
              <a:rPr lang="en-GB" dirty="0"/>
              <a:t> – Free, open-source, desktop software with double-entry bookkeeping; no cloud or mobile app. </a:t>
            </a:r>
            <a:r>
              <a:rPr lang="en-GB" dirty="0">
                <a:hlinkClick r:id="rId4"/>
              </a:rPr>
              <a:t>IFAs &amp; Financial Advisers Finder</a:t>
            </a:r>
            <a:r>
              <a:rPr lang="en-GB" dirty="0">
                <a:hlinkClick r:id="rId7"/>
              </a:rPr>
              <a:t>Wikipedia</a:t>
            </a:r>
            <a:endParaRPr lang="en-GB" dirty="0"/>
          </a:p>
          <a:p>
            <a:r>
              <a:rPr lang="en-GB" dirty="0"/>
              <a:t>Other notable mentions:</a:t>
            </a:r>
          </a:p>
          <a:p>
            <a:r>
              <a:rPr lang="en-GB" b="1" dirty="0"/>
              <a:t>FreeAgent</a:t>
            </a:r>
            <a:r>
              <a:rPr lang="en-GB" dirty="0"/>
              <a:t> (free with certain UK business bank accounts) </a:t>
            </a:r>
            <a:r>
              <a:rPr lang="en-GB" dirty="0">
                <a:hlinkClick r:id="rId4"/>
              </a:rPr>
              <a:t>IFAs &amp; Financial Advisers Finder</a:t>
            </a:r>
            <a:endParaRPr lang="en-GB" dirty="0"/>
          </a:p>
          <a:p>
            <a:r>
              <a:rPr lang="en-GB" b="1" dirty="0"/>
              <a:t>Crunch Free</a:t>
            </a:r>
            <a:r>
              <a:rPr lang="en-GB" dirty="0"/>
              <a:t> and </a:t>
            </a:r>
            <a:r>
              <a:rPr lang="en-GB" b="1" dirty="0"/>
              <a:t>Sage Individual Free</a:t>
            </a:r>
            <a:r>
              <a:rPr lang="en-GB" dirty="0"/>
              <a:t> for simple UK-based platforms. </a:t>
            </a:r>
            <a:r>
              <a:rPr lang="en-GB" dirty="0">
                <a:hlinkClick r:id="rId8"/>
              </a:rPr>
              <a:t>Simply Business UK</a:t>
            </a:r>
            <a:endParaRPr lang="en-GB" dirty="0"/>
          </a:p>
          <a:p>
            <a:br>
              <a:rPr lang="en-GB" dirty="0"/>
            </a:br>
            <a:endParaRPr lang="en-GB" dirty="0"/>
          </a:p>
          <a:p>
            <a:r>
              <a:rPr lang="en-GB" b="1" dirty="0"/>
              <a:t>General pros of using most accounting apps</a:t>
            </a:r>
            <a:endParaRPr lang="en-GB" dirty="0"/>
          </a:p>
          <a:p>
            <a:r>
              <a:rPr lang="en-GB" dirty="0"/>
              <a:t>Automate bank transaction feeds and reconciliation</a:t>
            </a:r>
          </a:p>
          <a:p>
            <a:r>
              <a:rPr lang="en-GB" dirty="0"/>
              <a:t>Snap photo receipts with mobile capture</a:t>
            </a:r>
          </a:p>
          <a:p>
            <a:r>
              <a:rPr lang="en-GB" dirty="0"/>
              <a:t>Generate invoices, quotes, and client statements</a:t>
            </a:r>
          </a:p>
          <a:p>
            <a:r>
              <a:rPr lang="en-GB" dirty="0"/>
              <a:t>Prepare VAT returns and comply with Making Tax Digital</a:t>
            </a:r>
          </a:p>
          <a:p>
            <a:r>
              <a:rPr lang="en-GB" dirty="0"/>
              <a:t>Cloud-based access and secure backups</a:t>
            </a:r>
          </a:p>
          <a:p>
            <a:br>
              <a:rPr lang="en-GB" dirty="0"/>
            </a:br>
            <a:endParaRPr lang="en-GB" dirty="0"/>
          </a:p>
          <a:p>
            <a:r>
              <a:rPr lang="en-GB" b="1" dirty="0"/>
              <a:t>General cons and considerations</a:t>
            </a:r>
            <a:endParaRPr lang="en-GB" dirty="0"/>
          </a:p>
          <a:p>
            <a:r>
              <a:rPr lang="en-GB" dirty="0"/>
              <a:t>Free tiers may limit the number of invoices or features</a:t>
            </a:r>
          </a:p>
          <a:p>
            <a:r>
              <a:rPr lang="en-GB" dirty="0"/>
              <a:t>Subscription costs if you need advanced functionality</a:t>
            </a:r>
          </a:p>
          <a:p>
            <a:r>
              <a:rPr lang="en-GB" dirty="0"/>
              <a:t>Initial setup and learning curve required</a:t>
            </a:r>
          </a:p>
          <a:p>
            <a:r>
              <a:rPr lang="en-GB" dirty="0"/>
              <a:t>You must still maintain proper categories and review accuracy</a:t>
            </a:r>
          </a:p>
          <a:p>
            <a:r>
              <a:rPr lang="en-GB" dirty="0"/>
              <a:t>Requires reliable internet access and secure credentials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Examples</a:t>
            </a:r>
            <a:endParaRPr lang="en-GB" dirty="0"/>
          </a:p>
          <a:p>
            <a:r>
              <a:rPr lang="en-GB" dirty="0"/>
              <a:t>A growing graphic design business → </a:t>
            </a:r>
            <a:r>
              <a:rPr lang="en-GB" b="1" dirty="0"/>
              <a:t>Xero</a:t>
            </a:r>
            <a:r>
              <a:rPr lang="en-GB" dirty="0"/>
              <a:t> (scalable, professional, can handle payroll later).</a:t>
            </a:r>
          </a:p>
          <a:p>
            <a:r>
              <a:rPr lang="en-GB" dirty="0"/>
              <a:t>A first-time dog walker → </a:t>
            </a:r>
            <a:r>
              <a:rPr lang="en-GB" b="1" dirty="0"/>
              <a:t>QuickBooks Self-Employed</a:t>
            </a:r>
            <a:r>
              <a:rPr lang="en-GB" dirty="0"/>
              <a:t> (simple app, easy to understand tax estimates).</a:t>
            </a:r>
          </a:p>
          <a:p>
            <a:r>
              <a:rPr lang="en-GB" dirty="0"/>
              <a:t>A freelancer working on the go → </a:t>
            </a:r>
            <a:r>
              <a:rPr lang="en-GB" b="1" dirty="0"/>
              <a:t>Coconut</a:t>
            </a:r>
            <a:r>
              <a:rPr lang="en-GB" dirty="0"/>
              <a:t> (mobile dashboard, UK tax-focused).</a:t>
            </a:r>
          </a:p>
          <a:p>
            <a:r>
              <a:rPr lang="en-GB" dirty="0"/>
              <a:t>Someone very cost-conscious but still wanting MTD compliance → </a:t>
            </a:r>
            <a:r>
              <a:rPr lang="en-GB" b="1" dirty="0"/>
              <a:t>Zoho Books free plan</a:t>
            </a:r>
            <a:r>
              <a:rPr lang="en-GB" dirty="0"/>
              <a:t>.</a:t>
            </a:r>
          </a:p>
          <a:p>
            <a:r>
              <a:rPr lang="en-GB" dirty="0"/>
              <a:t>A hobby crafter with a handful of sales → </a:t>
            </a:r>
            <a:r>
              <a:rPr lang="en-GB" b="1" dirty="0"/>
              <a:t>Wave</a:t>
            </a:r>
            <a:r>
              <a:rPr lang="en-GB" dirty="0"/>
              <a:t> (free, easy, no frills).</a:t>
            </a:r>
          </a:p>
          <a:p>
            <a:r>
              <a:rPr lang="en-GB" dirty="0"/>
              <a:t>A contractor who already banks with NatWest → </a:t>
            </a:r>
            <a:r>
              <a:rPr lang="en-GB" b="1" dirty="0"/>
              <a:t>FreeAgent</a:t>
            </a:r>
            <a:r>
              <a:rPr lang="en-GB" dirty="0"/>
              <a:t> (free with account, tailored for sole traders).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Spreadsheets are a very popular middle-ground between paper and apps.</a:t>
            </a:r>
          </a:p>
          <a:p>
            <a:r>
              <a:rPr lang="en-GB" dirty="0"/>
              <a:t>They’re free (Google Sheets) or already included on most computers (Excel, Numbers).</a:t>
            </a:r>
          </a:p>
          <a:p>
            <a:r>
              <a:rPr lang="en-GB" dirty="0"/>
              <a:t>You can build a simple structure to log income and expenses with totals calculated automatically.</a:t>
            </a:r>
          </a:p>
          <a:p>
            <a:br>
              <a:rPr lang="en-GB" dirty="0"/>
            </a:br>
            <a:endParaRPr lang="en-GB" dirty="0"/>
          </a:p>
          <a:p>
            <a:r>
              <a:rPr lang="en-GB" b="1" dirty="0"/>
              <a:t>How to set it up</a:t>
            </a:r>
            <a:endParaRPr lang="en-GB" dirty="0"/>
          </a:p>
          <a:p>
            <a:r>
              <a:rPr lang="en-GB" dirty="0"/>
              <a:t>Create one tab for </a:t>
            </a:r>
            <a:r>
              <a:rPr lang="en-GB" b="1" dirty="0"/>
              <a:t>income</a:t>
            </a:r>
            <a:r>
              <a:rPr lang="en-GB" dirty="0"/>
              <a:t> and one for </a:t>
            </a:r>
            <a:r>
              <a:rPr lang="en-GB" b="1" dirty="0"/>
              <a:t>expenses</a:t>
            </a:r>
            <a:r>
              <a:rPr lang="en-GB" dirty="0"/>
              <a:t>.</a:t>
            </a:r>
          </a:p>
          <a:p>
            <a:r>
              <a:rPr lang="en-GB" dirty="0"/>
              <a:t>Use columns such as: Date | Description | Category | Amount | Paid/Unpaid.</a:t>
            </a:r>
          </a:p>
          <a:p>
            <a:r>
              <a:rPr lang="en-GB" dirty="0"/>
              <a:t>At the bottom, add a </a:t>
            </a:r>
            <a:r>
              <a:rPr lang="en-GB" b="1" dirty="0"/>
              <a:t>SUM formula</a:t>
            </a:r>
            <a:r>
              <a:rPr lang="en-GB" dirty="0"/>
              <a:t> to total each column.</a:t>
            </a:r>
          </a:p>
          <a:p>
            <a:r>
              <a:rPr lang="en-GB" dirty="0"/>
              <a:t>Optional: add filters to view by category or by month.</a:t>
            </a:r>
          </a:p>
          <a:p>
            <a:br>
              <a:rPr lang="en-GB" dirty="0"/>
            </a:br>
            <a:endParaRPr lang="en-GB" dirty="0"/>
          </a:p>
          <a:p>
            <a:r>
              <a:rPr lang="en-GB" b="1" dirty="0"/>
              <a:t>Example</a:t>
            </a:r>
            <a:endParaRPr lang="en-GB" dirty="0"/>
          </a:p>
          <a:p>
            <a:r>
              <a:rPr lang="en-GB" dirty="0"/>
              <a:t>A dog walker uses Google Sheets:</a:t>
            </a:r>
          </a:p>
          <a:p>
            <a:pPr lvl="1"/>
            <a:r>
              <a:rPr lang="en-GB" b="1" dirty="0"/>
              <a:t>Income tab</a:t>
            </a:r>
            <a:r>
              <a:rPr lang="en-GB" dirty="0"/>
              <a:t>:</a:t>
            </a:r>
          </a:p>
          <a:p>
            <a:pPr lvl="2"/>
            <a:r>
              <a:rPr lang="en-GB" dirty="0"/>
              <a:t>5 June | Client Jones | Dog walks | £30 | Paid</a:t>
            </a:r>
          </a:p>
          <a:p>
            <a:pPr lvl="1"/>
            <a:r>
              <a:rPr lang="en-GB" b="1" dirty="0"/>
              <a:t>Expenses tab</a:t>
            </a:r>
            <a:r>
              <a:rPr lang="en-GB" dirty="0"/>
              <a:t>:</a:t>
            </a:r>
          </a:p>
          <a:p>
            <a:pPr lvl="2"/>
            <a:r>
              <a:rPr lang="en-GB" dirty="0"/>
              <a:t>5 June | Fuel | Travel | £15</a:t>
            </a:r>
          </a:p>
          <a:p>
            <a:r>
              <a:rPr lang="en-GB" dirty="0"/>
              <a:t>At month end: totals show £30 income, £15 expenses → £15 profit.</a:t>
            </a:r>
          </a:p>
          <a:p>
            <a:br>
              <a:rPr lang="en-GB" dirty="0"/>
            </a:br>
            <a:endParaRPr lang="en-GB" dirty="0"/>
          </a:p>
          <a:p>
            <a:r>
              <a:rPr lang="en-GB" b="1" dirty="0"/>
              <a:t>Pros</a:t>
            </a:r>
            <a:endParaRPr lang="en-GB" dirty="0"/>
          </a:p>
          <a:p>
            <a:r>
              <a:rPr lang="en-GB" dirty="0"/>
              <a:t>Free or very low cost.</a:t>
            </a:r>
          </a:p>
          <a:p>
            <a:r>
              <a:rPr lang="en-GB" dirty="0"/>
              <a:t>Customisable for any type of business.</a:t>
            </a:r>
          </a:p>
          <a:p>
            <a:r>
              <a:rPr lang="en-GB" dirty="0"/>
              <a:t>Easy to share with an accountant or mentor.</a:t>
            </a:r>
          </a:p>
          <a:p>
            <a:r>
              <a:rPr lang="en-GB" dirty="0"/>
              <a:t>Totals and summaries update instantly with formulas.</a:t>
            </a:r>
          </a:p>
          <a:p>
            <a:br>
              <a:rPr lang="en-GB" dirty="0"/>
            </a:br>
            <a:endParaRPr lang="en-GB" dirty="0"/>
          </a:p>
          <a:p>
            <a:r>
              <a:rPr lang="en-GB" b="1" dirty="0"/>
              <a:t>Cons</a:t>
            </a:r>
            <a:endParaRPr lang="en-GB" dirty="0"/>
          </a:p>
          <a:p>
            <a:r>
              <a:rPr lang="en-GB" dirty="0"/>
              <a:t>Manual data entry required — prone to human error.</a:t>
            </a:r>
          </a:p>
          <a:p>
            <a:r>
              <a:rPr lang="en-GB" dirty="0"/>
              <a:t>Must design your own categories and formulas (unless you use a template).</a:t>
            </a:r>
          </a:p>
          <a:p>
            <a:r>
              <a:rPr lang="en-GB" dirty="0"/>
              <a:t>Not compliant with Making Tax Digital VAT submissions unless linked to bridging software.</a:t>
            </a:r>
          </a:p>
          <a:p>
            <a:br>
              <a:rPr lang="en-GB" dirty="0"/>
            </a:br>
            <a:endParaRPr lang="en-GB" dirty="0"/>
          </a:p>
          <a:p>
            <a:r>
              <a:rPr lang="en-GB" b="1" dirty="0"/>
              <a:t>Practical tips</a:t>
            </a:r>
            <a:endParaRPr lang="en-GB" dirty="0"/>
          </a:p>
          <a:p>
            <a:r>
              <a:rPr lang="en-GB" dirty="0"/>
              <a:t>Create drop-down lists for categories (e.g. Travel, Materials, Marketing).</a:t>
            </a:r>
          </a:p>
          <a:p>
            <a:r>
              <a:rPr lang="en-GB" dirty="0"/>
              <a:t>Save your sheet in the cloud (Google Drive, OneDrive) for backup.</a:t>
            </a:r>
          </a:p>
          <a:p>
            <a:r>
              <a:rPr lang="en-GB" dirty="0"/>
              <a:t>Protect the file with a password if it contains client data.</a:t>
            </a:r>
          </a:p>
          <a:p>
            <a:r>
              <a:rPr lang="en-GB" dirty="0"/>
              <a:t>Set a weekly routine to update rather than leaving until year end.</a:t>
            </a:r>
          </a:p>
          <a:p>
            <a:br>
              <a:rPr lang="en-GB" dirty="0"/>
            </a:br>
            <a:endParaRPr lang="en-GB" dirty="0"/>
          </a:p>
          <a:p>
            <a:r>
              <a:rPr lang="en-GB" b="1" dirty="0"/>
              <a:t>Summary of Slide 6c</a:t>
            </a:r>
            <a:br>
              <a:rPr lang="en-GB" dirty="0"/>
            </a:br>
            <a:r>
              <a:rPr lang="en-GB" dirty="0"/>
              <a:t>Spreadsheets are flexible and familiar, making them a great step up from paper. They’re free, customisable, and effective for small businesses — but they rely on discipline and accuracy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Both Excel and Google Sheets are widely used by small businesses for bookkeeping.</a:t>
            </a:r>
          </a:p>
          <a:p>
            <a:r>
              <a:rPr lang="en-GB" dirty="0"/>
              <a:t>Which you choose depends on cost, how you work, and whether you need collaboration or advanced features.</a:t>
            </a:r>
          </a:p>
          <a:p>
            <a:r>
              <a:rPr lang="en-GB" b="1" dirty="0"/>
              <a:t>Microsoft Excel</a:t>
            </a:r>
            <a:endParaRPr lang="en-GB" dirty="0"/>
          </a:p>
          <a:p>
            <a:r>
              <a:rPr lang="en-GB" b="1" dirty="0"/>
              <a:t>Pros</a:t>
            </a:r>
            <a:r>
              <a:rPr lang="en-GB" dirty="0"/>
              <a:t>: Extremely powerful with advanced formulas, pivot tables, and analysis tools. Great for complex bookkeeping or larger datasets. Works offline reliably.</a:t>
            </a:r>
          </a:p>
          <a:p>
            <a:r>
              <a:rPr lang="en-GB" b="1" dirty="0"/>
              <a:t>Cons</a:t>
            </a:r>
            <a:r>
              <a:rPr lang="en-GB" dirty="0"/>
              <a:t>: Requires a subscription (Office 365), collaboration features less seamless without OneDrive.</a:t>
            </a:r>
          </a:p>
          <a:p>
            <a:r>
              <a:rPr lang="en-GB" b="1" dirty="0"/>
              <a:t>Google Sheets</a:t>
            </a:r>
            <a:endParaRPr lang="en-GB" dirty="0"/>
          </a:p>
          <a:p>
            <a:r>
              <a:rPr lang="en-GB" b="1" dirty="0"/>
              <a:t>Pros</a:t>
            </a:r>
            <a:r>
              <a:rPr lang="en-GB" dirty="0"/>
              <a:t>: Free, accessible anywhere with internet, and brilliant for collaboration (accountant can check live). Saves automatically in the cloud.</a:t>
            </a:r>
          </a:p>
          <a:p>
            <a:r>
              <a:rPr lang="en-GB" b="1" dirty="0"/>
              <a:t>Cons</a:t>
            </a:r>
            <a:r>
              <a:rPr lang="en-GB" dirty="0"/>
              <a:t>: Fewer advanced tools, can slow down with very large datasets, offline use limited unless set up in advance.</a:t>
            </a:r>
          </a:p>
          <a:p>
            <a:r>
              <a:rPr lang="en-GB" b="1" dirty="0"/>
              <a:t>Practical tips</a:t>
            </a:r>
            <a:endParaRPr lang="en-GB" dirty="0"/>
          </a:p>
          <a:p>
            <a:r>
              <a:rPr lang="en-GB" dirty="0"/>
              <a:t>If you’re a </a:t>
            </a:r>
            <a:r>
              <a:rPr lang="en-GB" b="1" dirty="0"/>
              <a:t>solo trader with simple needs</a:t>
            </a:r>
            <a:r>
              <a:rPr lang="en-GB" dirty="0"/>
              <a:t>, Google Sheets is often enough.</a:t>
            </a:r>
          </a:p>
          <a:p>
            <a:r>
              <a:rPr lang="en-GB" dirty="0"/>
              <a:t>If you want to do </a:t>
            </a:r>
            <a:r>
              <a:rPr lang="en-GB" b="1" dirty="0"/>
              <a:t>detailed financial modelling</a:t>
            </a:r>
            <a:r>
              <a:rPr lang="en-GB" dirty="0"/>
              <a:t>, Excel is the stronger choice.</a:t>
            </a:r>
          </a:p>
          <a:p>
            <a:r>
              <a:rPr lang="en-GB" dirty="0"/>
              <a:t>Many businesses actually use both — Sheets for sharing day-to-day and Excel for deep dives.</a:t>
            </a:r>
          </a:p>
          <a:p>
            <a:r>
              <a:rPr lang="en-GB" b="1" dirty="0"/>
              <a:t>Summary of Slide 6c.1</a:t>
            </a:r>
            <a:br>
              <a:rPr lang="en-GB" dirty="0"/>
            </a:br>
            <a:r>
              <a:rPr lang="en-GB" dirty="0"/>
              <a:t>Excel is best for power and complexity; Google Sheets is best for free, simple, collaborative use. The right choice depends on your budget and working style.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Here’s a side-by-side view of the three main methods. Each has strengths and weaknesses — no method is “perfect.”</a:t>
            </a:r>
          </a:p>
          <a:p>
            <a:r>
              <a:rPr lang="en-GB" dirty="0"/>
              <a:t>The best method is the one you can commit to regularly updating.</a:t>
            </a:r>
          </a:p>
          <a:p>
            <a:r>
              <a:rPr lang="en-GB" b="1" dirty="0"/>
              <a:t>Paper (Shoebox/Diary)</a:t>
            </a:r>
            <a:endParaRPr lang="en-GB" dirty="0"/>
          </a:p>
          <a:p>
            <a:r>
              <a:rPr lang="en-GB" b="1" dirty="0"/>
              <a:t>Pros</a:t>
            </a:r>
            <a:r>
              <a:rPr lang="en-GB" dirty="0"/>
              <a:t>:</a:t>
            </a:r>
            <a:br>
              <a:rPr lang="en-GB" dirty="0"/>
            </a:br>
            <a:r>
              <a:rPr lang="en-GB" dirty="0"/>
              <a:t>• Cheap and simple.</a:t>
            </a:r>
            <a:br>
              <a:rPr lang="en-GB" dirty="0"/>
            </a:br>
            <a:r>
              <a:rPr lang="en-GB" dirty="0"/>
              <a:t>• No need for internet or software.</a:t>
            </a:r>
            <a:br>
              <a:rPr lang="en-GB" dirty="0"/>
            </a:br>
            <a:r>
              <a:rPr lang="en-GB" dirty="0"/>
              <a:t>• Tangible and familiar for many.</a:t>
            </a:r>
          </a:p>
          <a:p>
            <a:r>
              <a:rPr lang="en-GB" b="1" dirty="0"/>
              <a:t>Cons</a:t>
            </a:r>
            <a:r>
              <a:rPr lang="en-GB" dirty="0"/>
              <a:t>:</a:t>
            </a:r>
            <a:br>
              <a:rPr lang="en-GB" dirty="0"/>
            </a:br>
            <a:r>
              <a:rPr lang="en-GB" dirty="0"/>
              <a:t>• A “shoebox” of unsorted receipts causes chaos at year-end.</a:t>
            </a:r>
            <a:br>
              <a:rPr lang="en-GB" dirty="0"/>
            </a:br>
            <a:r>
              <a:rPr lang="en-GB" dirty="0"/>
              <a:t>• Easy to lose, damage, or fade.</a:t>
            </a:r>
            <a:br>
              <a:rPr lang="en-GB" dirty="0"/>
            </a:br>
            <a:r>
              <a:rPr lang="en-GB" dirty="0"/>
              <a:t>• Totals must be done by hand, not MTD-compliant.</a:t>
            </a:r>
          </a:p>
          <a:p>
            <a:r>
              <a:rPr lang="en-GB" b="1" dirty="0"/>
              <a:t>Spreadsheets</a:t>
            </a:r>
            <a:endParaRPr lang="en-GB" dirty="0"/>
          </a:p>
          <a:p>
            <a:r>
              <a:rPr lang="en-GB" b="1" dirty="0"/>
              <a:t>Pros</a:t>
            </a:r>
            <a:r>
              <a:rPr lang="en-GB" dirty="0"/>
              <a:t>:</a:t>
            </a:r>
            <a:br>
              <a:rPr lang="en-GB" dirty="0"/>
            </a:br>
            <a:r>
              <a:rPr lang="en-GB" dirty="0"/>
              <a:t>• Free (Google Sheets) or low cost (Excel often already installed).</a:t>
            </a:r>
            <a:br>
              <a:rPr lang="en-GB" dirty="0"/>
            </a:br>
            <a:r>
              <a:rPr lang="en-GB" dirty="0"/>
              <a:t>• Flexible — you design categories and formulas to suit your business.</a:t>
            </a:r>
            <a:br>
              <a:rPr lang="en-GB" dirty="0"/>
            </a:br>
            <a:r>
              <a:rPr lang="en-GB" dirty="0"/>
              <a:t>• Easy to send to an accountant by email.</a:t>
            </a:r>
          </a:p>
          <a:p>
            <a:r>
              <a:rPr lang="en-GB" b="1" dirty="0"/>
              <a:t>Cons</a:t>
            </a:r>
            <a:r>
              <a:rPr lang="en-GB" dirty="0"/>
              <a:t>:</a:t>
            </a:r>
            <a:br>
              <a:rPr lang="en-GB" dirty="0"/>
            </a:br>
            <a:r>
              <a:rPr lang="en-GB" dirty="0"/>
              <a:t>• Manual entry needed every week/month.</a:t>
            </a:r>
            <a:br>
              <a:rPr lang="en-GB" dirty="0"/>
            </a:br>
            <a:r>
              <a:rPr lang="en-GB" dirty="0"/>
              <a:t>• Mistakes creep in if formulas are wrong.</a:t>
            </a:r>
            <a:br>
              <a:rPr lang="en-GB" dirty="0"/>
            </a:br>
            <a:r>
              <a:rPr lang="en-GB" dirty="0"/>
              <a:t>• Not MTD-compliant unless linked with bridging software.</a:t>
            </a:r>
          </a:p>
          <a:p>
            <a:r>
              <a:rPr lang="en-GB" b="1" dirty="0"/>
              <a:t>Apps</a:t>
            </a:r>
            <a:endParaRPr lang="en-GB" dirty="0"/>
          </a:p>
          <a:p>
            <a:r>
              <a:rPr lang="en-GB" b="1" dirty="0"/>
              <a:t>Pros</a:t>
            </a:r>
            <a:r>
              <a:rPr lang="en-GB" dirty="0"/>
              <a:t>:</a:t>
            </a:r>
            <a:br>
              <a:rPr lang="en-GB" dirty="0"/>
            </a:br>
            <a:r>
              <a:rPr lang="en-GB" dirty="0"/>
              <a:t>• Automates bank feeds and reconciles transactions.</a:t>
            </a:r>
            <a:br>
              <a:rPr lang="en-GB" dirty="0"/>
            </a:br>
            <a:r>
              <a:rPr lang="en-GB" dirty="0"/>
              <a:t>• Snap receipts with your phone → instantly stored in cloud.</a:t>
            </a:r>
            <a:br>
              <a:rPr lang="en-GB" dirty="0"/>
            </a:br>
            <a:r>
              <a:rPr lang="en-GB" dirty="0"/>
              <a:t>• MTD-compliant for VAT and saves time at year-end.</a:t>
            </a:r>
          </a:p>
          <a:p>
            <a:r>
              <a:rPr lang="en-GB" b="1" dirty="0"/>
              <a:t>Cons</a:t>
            </a:r>
            <a:r>
              <a:rPr lang="en-GB" dirty="0"/>
              <a:t>:</a:t>
            </a:r>
            <a:br>
              <a:rPr lang="en-GB" dirty="0"/>
            </a:br>
            <a:r>
              <a:rPr lang="en-GB" dirty="0"/>
              <a:t>• Subscription costs (unless free via your bank).</a:t>
            </a:r>
            <a:br>
              <a:rPr lang="en-GB" dirty="0"/>
            </a:br>
            <a:r>
              <a:rPr lang="en-GB" dirty="0"/>
              <a:t>• Learning curve to use effectively.</a:t>
            </a:r>
            <a:br>
              <a:rPr lang="en-GB" dirty="0"/>
            </a:br>
            <a:r>
              <a:rPr lang="en-GB" dirty="0"/>
              <a:t>• Needs internet, passwords, and secure login to stay GDPR-compliant.</a:t>
            </a:r>
          </a:p>
          <a:p>
            <a:r>
              <a:rPr lang="en-GB" b="1" dirty="0"/>
              <a:t>Summary of Slide 6e</a:t>
            </a:r>
            <a:endParaRPr lang="en-GB" dirty="0"/>
          </a:p>
          <a:p>
            <a:r>
              <a:rPr lang="en-GB" b="1" dirty="0"/>
              <a:t>Paper</a:t>
            </a:r>
            <a:r>
              <a:rPr lang="en-GB" dirty="0"/>
              <a:t> = simple but risky.</a:t>
            </a:r>
          </a:p>
          <a:p>
            <a:r>
              <a:rPr lang="en-GB" b="1" dirty="0"/>
              <a:t>Spreadsheets</a:t>
            </a:r>
            <a:r>
              <a:rPr lang="en-GB" dirty="0"/>
              <a:t> = flexible middle ground.</a:t>
            </a:r>
          </a:p>
          <a:p>
            <a:r>
              <a:rPr lang="en-GB" b="1" dirty="0"/>
              <a:t>Apps</a:t>
            </a:r>
            <a:r>
              <a:rPr lang="en-GB" dirty="0"/>
              <a:t> = efficient and compliant.</a:t>
            </a:r>
          </a:p>
          <a:p>
            <a:r>
              <a:rPr lang="en-GB" dirty="0"/>
              <a:t>Consistency matters more than the tool — whichever method you choose, commit to updating it regularly.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fontAlgn="base"/>
            <a:r>
              <a:rPr lang="en-GB" sz="1200" b="1" i="0" u="none" strike="noStrike" kern="1200" dirty="0">
                <a:solidFill>
                  <a:schemeClr val="tx1"/>
                </a:solidFill>
                <a:effectLst/>
                <a:latin typeface="+mn-lt"/>
                <a:ea typeface="+mn-ea"/>
                <a:cs typeface="+mn-cs"/>
              </a:rPr>
              <a:t>Presenter notes</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Workshop aim</a:t>
            </a:r>
            <a:r>
              <a:rPr lang="en-GB" sz="1200" b="0" i="0" u="none" strike="noStrike" kern="1200" dirty="0">
                <a:solidFill>
                  <a:schemeClr val="tx1"/>
                </a:solidFill>
                <a:effectLst/>
                <a:latin typeface="+mn-lt"/>
                <a:ea typeface="+mn-ea"/>
                <a:cs typeface="+mn-cs"/>
              </a:rPr>
              <a:t>: To help sole traders (and small LTDs) understand what HMRC expects — both paperwork (admin) and money (tax).</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Key outcomes</a:t>
            </a:r>
            <a:r>
              <a:rPr lang="en-GB"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Know when and how to register for Self Assessment.</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Understand deadlines: register by 5 October, file and pay by 31 January (online).</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Keep the right records for the right length of time (5+ years).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Learn what expenses you can claim (including simplified options like mileage or flat rate for home).</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Be aware of VAT thresholds (£90,000 to register, £88,000 to deregister).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Get a simple view of Making Tax Digital (MTD) for VAT and for Income Tax (from April 2026 onwards).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Understand Income Tax and National Insurance as a sole trader.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For LTDs: headline Corporation Tax rates (19% small profits, 25% main rate) and reporting cycle.</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Tone</a:t>
            </a:r>
            <a:r>
              <a:rPr lang="en-GB" sz="1200" b="0" i="0" u="none" strike="noStrike" kern="1200" dirty="0">
                <a:solidFill>
                  <a:schemeClr val="tx1"/>
                </a:solidFill>
                <a:effectLst/>
                <a:latin typeface="+mn-lt"/>
                <a:ea typeface="+mn-ea"/>
                <a:cs typeface="+mn-cs"/>
              </a:rPr>
              <a:t>: Keep it simple. Most SMEs worry this area is scary, but today is about clarity and practical steps.</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Engagement</a:t>
            </a:r>
            <a:r>
              <a:rPr lang="en-GB" sz="1200" b="0" i="0" u="none" strike="noStrike" kern="1200" dirty="0">
                <a:solidFill>
                  <a:schemeClr val="tx1"/>
                </a:solidFill>
                <a:effectLst/>
                <a:latin typeface="+mn-lt"/>
                <a:ea typeface="+mn-ea"/>
                <a:cs typeface="+mn-cs"/>
              </a:rPr>
              <a:t>: Quick poll — “Who here is already registered with HMRC as a sole trader? Who is still unsure?” This sets the room tone.</a:t>
            </a:r>
            <a:endParaRPr lang="en-US" sz="1200" b="0" i="0" kern="1200" dirty="0">
              <a:solidFill>
                <a:schemeClr val="tx1"/>
              </a:solidFill>
              <a:effectLst/>
              <a:latin typeface="+mn-lt"/>
              <a:ea typeface="+mn-ea"/>
              <a:cs typeface="+mn-cs"/>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Record keeping works best when it becomes a habit.</a:t>
            </a:r>
          </a:p>
          <a:p>
            <a:r>
              <a:rPr lang="en-GB" dirty="0"/>
              <a:t>A short, regular routine (30–60 minutes per week) saves hours at year-end and avoids mistakes.</a:t>
            </a:r>
          </a:p>
          <a:p>
            <a:r>
              <a:rPr lang="en-GB" dirty="0"/>
              <a:t>The process is the same whether you use paper, spreadsheets, or apps.</a:t>
            </a:r>
          </a:p>
          <a:p>
            <a:br>
              <a:rPr lang="en-GB" dirty="0"/>
            </a:br>
            <a:endParaRPr lang="en-GB" dirty="0"/>
          </a:p>
          <a:p>
            <a:r>
              <a:rPr lang="en-GB" b="1" dirty="0"/>
              <a:t>Step 1 – Capture income</a:t>
            </a:r>
            <a:endParaRPr lang="en-GB" dirty="0"/>
          </a:p>
          <a:p>
            <a:r>
              <a:rPr lang="en-GB" dirty="0"/>
              <a:t>Write in diary, enter in spreadsheet, or log in app.</a:t>
            </a:r>
          </a:p>
          <a:p>
            <a:r>
              <a:rPr lang="en-GB" dirty="0"/>
              <a:t>Include date, customer, description, amount, and whether it’s been paid.</a:t>
            </a:r>
          </a:p>
          <a:p>
            <a:r>
              <a:rPr lang="en-GB" b="1" dirty="0"/>
              <a:t>Example</a:t>
            </a:r>
            <a:r>
              <a:rPr lang="en-GB" dirty="0"/>
              <a:t>: Hairdresser – 5 July – Client Smith – Cut &amp; Colour – £60 – Paid.</a:t>
            </a:r>
          </a:p>
          <a:p>
            <a:r>
              <a:rPr lang="en-GB" b="1" dirty="0"/>
              <a:t>Step 2 – Capture expenses</a:t>
            </a:r>
            <a:endParaRPr lang="en-GB" dirty="0"/>
          </a:p>
          <a:p>
            <a:r>
              <a:rPr lang="en-GB" dirty="0"/>
              <a:t>Collect receipts for everything business-related (fuel, supplies, subscriptions).</a:t>
            </a:r>
          </a:p>
          <a:p>
            <a:r>
              <a:rPr lang="en-GB" dirty="0"/>
              <a:t>Paper: file in monthly envelope.</a:t>
            </a:r>
          </a:p>
          <a:p>
            <a:r>
              <a:rPr lang="en-GB" dirty="0"/>
              <a:t>Spreadsheet: type entry into “Expenses” tab.</a:t>
            </a:r>
          </a:p>
          <a:p>
            <a:r>
              <a:rPr lang="en-GB" dirty="0"/>
              <a:t>App: snap photo of receipt and categorise.</a:t>
            </a:r>
          </a:p>
          <a:p>
            <a:r>
              <a:rPr lang="en-GB" b="1" dirty="0"/>
              <a:t>Step 3 – Reconcile with bank account</a:t>
            </a:r>
            <a:endParaRPr lang="en-GB" dirty="0"/>
          </a:p>
          <a:p>
            <a:r>
              <a:rPr lang="en-GB" dirty="0"/>
              <a:t>Compare your records to your bank statement.</a:t>
            </a:r>
          </a:p>
          <a:p>
            <a:r>
              <a:rPr lang="en-GB" dirty="0"/>
              <a:t>Tick off what matches.</a:t>
            </a:r>
          </a:p>
          <a:p>
            <a:r>
              <a:rPr lang="en-GB" dirty="0"/>
              <a:t>Investigate missing entries (e.g. cash payments not recorded).</a:t>
            </a:r>
          </a:p>
          <a:p>
            <a:r>
              <a:rPr lang="en-GB" b="1" dirty="0"/>
              <a:t>Step 4 – Review monthly</a:t>
            </a:r>
            <a:endParaRPr lang="en-GB" dirty="0"/>
          </a:p>
          <a:p>
            <a:r>
              <a:rPr lang="en-GB" dirty="0"/>
              <a:t>At the end of each month, check income vs expenses.</a:t>
            </a:r>
          </a:p>
          <a:p>
            <a:r>
              <a:rPr lang="en-GB" dirty="0"/>
              <a:t>Update your “tax pot” savings (e.g. move 20–25% of profit into a separate account).</a:t>
            </a:r>
          </a:p>
          <a:p>
            <a:r>
              <a:rPr lang="en-GB" dirty="0"/>
              <a:t>This prevents January and July tax bill shocks.</a:t>
            </a:r>
          </a:p>
          <a:p>
            <a:br>
              <a:rPr lang="en-GB" dirty="0"/>
            </a:br>
            <a:endParaRPr lang="en-GB" dirty="0"/>
          </a:p>
          <a:p>
            <a:r>
              <a:rPr lang="en-GB" b="1" dirty="0"/>
              <a:t>Tips for success</a:t>
            </a:r>
            <a:endParaRPr lang="en-GB" dirty="0"/>
          </a:p>
          <a:p>
            <a:r>
              <a:rPr lang="en-GB" dirty="0"/>
              <a:t>Pick a fixed slot each week (e.g. Friday afternoon or Monday morning).</a:t>
            </a:r>
          </a:p>
          <a:p>
            <a:r>
              <a:rPr lang="en-GB" dirty="0"/>
              <a:t>Don’t mix personal and business spending — use a separate business account.</a:t>
            </a:r>
          </a:p>
          <a:p>
            <a:r>
              <a:rPr lang="en-GB" dirty="0"/>
              <a:t>Always store receipts at point of purchase (photo or envelope).</a:t>
            </a:r>
          </a:p>
          <a:p>
            <a:r>
              <a:rPr lang="en-GB" dirty="0"/>
              <a:t>File early — don’t leave it all until January.</a:t>
            </a:r>
          </a:p>
          <a:p>
            <a:br>
              <a:rPr lang="en-GB" dirty="0"/>
            </a:br>
            <a:endParaRPr lang="en-GB" dirty="0"/>
          </a:p>
          <a:p>
            <a:r>
              <a:rPr lang="en-GB" b="1" dirty="0"/>
              <a:t>Summary of Slide 6f</a:t>
            </a:r>
            <a:br>
              <a:rPr lang="en-GB" dirty="0"/>
            </a:br>
            <a:r>
              <a:rPr lang="en-GB" dirty="0"/>
              <a:t>A weekly 30–60 minute routine keeps your books accurate, your tax savings on track, and your stress levels low. Little-and-often is the key to record keeping success, no matter which method you use.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Sole traders often underestimate GDPR. Even something simple like an invoice can hold personal data — names, addresses, payment details.</a:t>
            </a:r>
          </a:p>
          <a:p>
            <a:r>
              <a:rPr lang="en-GB" dirty="0"/>
              <a:t>Under UK GDPR, you are a </a:t>
            </a:r>
            <a:r>
              <a:rPr lang="en-GB" b="1" dirty="0"/>
              <a:t>data controller</a:t>
            </a:r>
            <a:r>
              <a:rPr lang="en-GB" dirty="0"/>
              <a:t>. This means you decide what data is collected, why, and how it’s stored.</a:t>
            </a:r>
          </a:p>
          <a:p>
            <a:r>
              <a:rPr lang="en-GB" dirty="0"/>
              <a:t>The ICO is the regulator. Most businesses that process personal data (beyond purely household use) must register with the ICO and pay the small annual fee.</a:t>
            </a:r>
          </a:p>
          <a:p>
            <a:br>
              <a:rPr lang="en-GB" dirty="0"/>
            </a:br>
            <a:endParaRPr lang="en-GB" dirty="0"/>
          </a:p>
          <a:p>
            <a:r>
              <a:rPr lang="en-GB" b="1" dirty="0"/>
              <a:t>“What counts as personal data?”</a:t>
            </a:r>
            <a:endParaRPr lang="en-GB" dirty="0"/>
          </a:p>
          <a:p>
            <a:r>
              <a:rPr lang="en-GB" b="1" dirty="0"/>
              <a:t>Solution</a:t>
            </a:r>
            <a:r>
              <a:rPr lang="en-GB" dirty="0"/>
              <a:t>: Anything that identifies an individual, e.g.:</a:t>
            </a:r>
            <a:br>
              <a:rPr lang="en-GB" dirty="0"/>
            </a:br>
            <a:r>
              <a:rPr lang="en-GB" dirty="0"/>
              <a:t>• Names and addresses on invoices</a:t>
            </a:r>
            <a:br>
              <a:rPr lang="en-GB" dirty="0"/>
            </a:br>
            <a:r>
              <a:rPr lang="en-GB" dirty="0"/>
              <a:t>• Customer contact details in order records</a:t>
            </a:r>
            <a:br>
              <a:rPr lang="en-GB" dirty="0"/>
            </a:br>
            <a:r>
              <a:rPr lang="en-GB" dirty="0"/>
              <a:t>• Bank or card details, if stored</a:t>
            </a:r>
          </a:p>
          <a:p>
            <a:r>
              <a:rPr lang="en-GB" b="1" dirty="0"/>
              <a:t>Example</a:t>
            </a:r>
            <a:r>
              <a:rPr lang="en-GB" dirty="0"/>
              <a:t>: A dog walker keeps client addresses for pick-ups. These are personal data and must be stored securely.</a:t>
            </a:r>
          </a:p>
          <a:p>
            <a:br>
              <a:rPr lang="en-GB" dirty="0"/>
            </a:br>
            <a:endParaRPr lang="en-GB" dirty="0"/>
          </a:p>
          <a:p>
            <a:r>
              <a:rPr lang="en-GB" b="1" dirty="0"/>
              <a:t>“Do I need to register with the ICO?”</a:t>
            </a:r>
            <a:endParaRPr lang="en-GB" dirty="0"/>
          </a:p>
          <a:p>
            <a:r>
              <a:rPr lang="en-GB" b="1" dirty="0"/>
              <a:t>Solution</a:t>
            </a:r>
            <a:r>
              <a:rPr lang="en-GB" dirty="0"/>
              <a:t>: Yes, most sole traders do. The fee is usually £40–£60 per year.</a:t>
            </a:r>
          </a:p>
          <a:p>
            <a:r>
              <a:rPr lang="en-GB" dirty="0"/>
              <a:t>Only very small businesses with no customer data and no electronic storage might be exempt.</a:t>
            </a:r>
          </a:p>
          <a:p>
            <a:r>
              <a:rPr lang="en-GB" b="1" dirty="0"/>
              <a:t>Example</a:t>
            </a:r>
            <a:r>
              <a:rPr lang="en-GB" dirty="0"/>
              <a:t>: A cleaner who invoices clients by email is processing personal data and must register.</a:t>
            </a:r>
          </a:p>
          <a:p>
            <a:br>
              <a:rPr lang="en-GB" dirty="0"/>
            </a:br>
            <a:endParaRPr lang="en-GB" dirty="0"/>
          </a:p>
          <a:p>
            <a:r>
              <a:rPr lang="en-GB" b="1" dirty="0"/>
              <a:t>“How do I store data securely?”</a:t>
            </a:r>
            <a:endParaRPr lang="en-GB" dirty="0"/>
          </a:p>
          <a:p>
            <a:r>
              <a:rPr lang="en-GB" dirty="0"/>
              <a:t>Use </a:t>
            </a:r>
            <a:r>
              <a:rPr lang="en-GB" b="1" dirty="0"/>
              <a:t>reputable UK-based cloud storage</a:t>
            </a:r>
            <a:r>
              <a:rPr lang="en-GB" dirty="0"/>
              <a:t> where possible (e.g. Pulsant, iomart, OVHcloud UK).</a:t>
            </a:r>
          </a:p>
          <a:p>
            <a:r>
              <a:rPr lang="en-GB" dirty="0"/>
              <a:t>Protect access with:</a:t>
            </a:r>
            <a:br>
              <a:rPr lang="en-GB" dirty="0"/>
            </a:br>
            <a:r>
              <a:rPr lang="en-GB" dirty="0"/>
              <a:t>• Strong, unique passwords</a:t>
            </a:r>
            <a:br>
              <a:rPr lang="en-GB" dirty="0"/>
            </a:br>
            <a:r>
              <a:rPr lang="en-GB" dirty="0"/>
              <a:t>• Two-factor authentication</a:t>
            </a:r>
            <a:br>
              <a:rPr lang="en-GB" dirty="0"/>
            </a:br>
            <a:r>
              <a:rPr lang="en-GB" dirty="0"/>
              <a:t>• Encryption where possible</a:t>
            </a:r>
          </a:p>
          <a:p>
            <a:r>
              <a:rPr lang="en-GB" dirty="0"/>
              <a:t>Back up data regularly and avoid storing sensitive invoices only on a personal phone or USB stick.</a:t>
            </a:r>
          </a:p>
          <a:p>
            <a:br>
              <a:rPr lang="en-GB" dirty="0"/>
            </a:br>
            <a:endParaRPr lang="en-GB" dirty="0"/>
          </a:p>
          <a:p>
            <a:r>
              <a:rPr lang="en-GB" b="1" dirty="0"/>
              <a:t>“How long should I keep records?”</a:t>
            </a:r>
            <a:endParaRPr lang="en-GB" dirty="0"/>
          </a:p>
          <a:p>
            <a:r>
              <a:rPr lang="en-GB" b="1" dirty="0"/>
              <a:t>Solution</a:t>
            </a:r>
            <a:r>
              <a:rPr lang="en-GB" dirty="0"/>
              <a:t>: Keep records for HMRC’s legal minimum (5 years after 31 Jan for Self Assessment, 6 years for VAT).</a:t>
            </a:r>
          </a:p>
          <a:p>
            <a:r>
              <a:rPr lang="en-GB" dirty="0"/>
              <a:t>After that, delete or anonymise them — keeping them longer without a lawful reason can breach GDPR.</a:t>
            </a:r>
          </a:p>
          <a:p>
            <a:br>
              <a:rPr lang="en-GB" dirty="0"/>
            </a:br>
            <a:endParaRPr lang="en-GB" dirty="0"/>
          </a:p>
          <a:p>
            <a:r>
              <a:rPr lang="en-GB" b="1" dirty="0"/>
              <a:t>“What are the risks of getting it wrong?”</a:t>
            </a:r>
            <a:endParaRPr lang="en-GB" dirty="0"/>
          </a:p>
          <a:p>
            <a:r>
              <a:rPr lang="en-GB" dirty="0"/>
              <a:t>Fines or enforcement action from the ICO.</a:t>
            </a:r>
          </a:p>
          <a:p>
            <a:r>
              <a:rPr lang="en-GB" dirty="0"/>
              <a:t>Loss of customer trust if data is exposed.</a:t>
            </a:r>
          </a:p>
          <a:p>
            <a:r>
              <a:rPr lang="en-GB" dirty="0"/>
              <a:t>Example: A lost unencrypted laptop with invoices = reportable data breach.</a:t>
            </a:r>
          </a:p>
          <a:p>
            <a:br>
              <a:rPr lang="en-GB" dirty="0"/>
            </a:br>
            <a:endParaRPr lang="en-GB" dirty="0"/>
          </a:p>
          <a:p>
            <a:r>
              <a:rPr lang="en-GB" b="1" dirty="0"/>
              <a:t>Key Takeaway for SMEs</a:t>
            </a:r>
            <a:endParaRPr lang="en-GB" dirty="0"/>
          </a:p>
          <a:p>
            <a:r>
              <a:rPr lang="en-GB" dirty="0"/>
              <a:t>Think of GDPR as </a:t>
            </a:r>
            <a:r>
              <a:rPr lang="en-GB" b="1" dirty="0"/>
              <a:t>protecting your business as much as your customers</a:t>
            </a:r>
            <a:r>
              <a:rPr lang="en-GB" dirty="0"/>
              <a:t>.</a:t>
            </a:r>
          </a:p>
          <a:p>
            <a:r>
              <a:rPr lang="en-GB" dirty="0"/>
              <a:t>Being careless with invoices or cloud storage can damage reputation and lead to penalties.</a:t>
            </a:r>
          </a:p>
          <a:p>
            <a:r>
              <a:rPr lang="en-GB" dirty="0"/>
              <a:t>Good data hygiene is as important as financial hygiene.</a:t>
            </a:r>
          </a:p>
          <a:p>
            <a:br>
              <a:rPr lang="en-GB" dirty="0"/>
            </a:br>
            <a:endParaRPr lang="en-GB" dirty="0"/>
          </a:p>
          <a:p>
            <a:r>
              <a:rPr lang="en-GB" b="1" dirty="0"/>
              <a:t>Summary of Slide 6a</a:t>
            </a:r>
            <a:br>
              <a:rPr lang="en-GB" dirty="0"/>
            </a:br>
            <a:r>
              <a:rPr lang="en-GB" dirty="0"/>
              <a:t>Invoices and records are personal data. You must protect them under UK GDPR, register with the ICO, and store them securely. Use UK-based or trusted cloud storage, control access, and delete data once the legal retention period ends. Compliance builds trust and avoids penalties.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Presenter notes</a:t>
            </a:r>
          </a:p>
          <a:p>
            <a:r>
              <a:rPr lang="en-GB" b="1" dirty="0"/>
              <a:t>Overview / Snapshot</a:t>
            </a:r>
            <a:br>
              <a:rPr lang="en-GB" dirty="0"/>
            </a:br>
            <a:r>
              <a:rPr lang="en-GB" dirty="0"/>
              <a:t>Sole traders must not only file but also pay their tax and National Insurance (NI). A bill may include Income Tax, Class 4 NI, and sometimes advance instalments called payments on account. From April 2024, Class 2 NI is abolished for most, but voluntary contributions can protect future State Pension entitlement.</a:t>
            </a:r>
          </a:p>
          <a:p>
            <a:r>
              <a:rPr lang="en-GB" b="1" dirty="0"/>
              <a:t>How do I know what I need to pay?</a:t>
            </a:r>
            <a:endParaRPr lang="en-GB" dirty="0"/>
          </a:p>
          <a:p>
            <a:r>
              <a:rPr lang="en-GB" dirty="0"/>
              <a:t>Problem: Many are unsure what their bill actually covers.</a:t>
            </a:r>
          </a:p>
          <a:p>
            <a:r>
              <a:rPr lang="en-GB" dirty="0"/>
              <a:t>Solution: Your bill includes</a:t>
            </a:r>
            <a:br>
              <a:rPr lang="en-GB" dirty="0"/>
            </a:br>
            <a:r>
              <a:rPr lang="en-GB" dirty="0"/>
              <a:t>• Income Tax on profits above £12,570 (personal allowance for 2024/25)</a:t>
            </a:r>
            <a:br>
              <a:rPr lang="en-GB" dirty="0"/>
            </a:br>
            <a:r>
              <a:rPr lang="en-GB" dirty="0"/>
              <a:t>• Class 4 NI at 6% between £12,570 and £50,270, and 2% above £50,270</a:t>
            </a:r>
            <a:br>
              <a:rPr lang="en-GB" dirty="0"/>
            </a:br>
            <a:r>
              <a:rPr lang="en-GB" dirty="0"/>
              <a:t>• Class 2 NI no longer payable from April 2024, but credits still apply if profits exceed £6,725. Below this, you may pay Class 2 voluntarily to protect State Pension.</a:t>
            </a:r>
          </a:p>
          <a:p>
            <a:r>
              <a:rPr lang="en-GB" dirty="0"/>
              <a:t>Example: Profit £20,000 → Income Tax on £7,430 (20% of £20,000–£12,570) + Class 4 NI on the same slice.</a:t>
            </a:r>
          </a:p>
          <a:p>
            <a:r>
              <a:rPr lang="en-GB" b="1" dirty="0"/>
              <a:t>What are payments on account, and why do I owe money in July?</a:t>
            </a:r>
            <a:endParaRPr lang="en-GB" dirty="0"/>
          </a:p>
          <a:p>
            <a:r>
              <a:rPr lang="en-GB" dirty="0"/>
              <a:t>Problem: Many are surprised by a second tax bill mid-year.</a:t>
            </a:r>
          </a:p>
          <a:p>
            <a:r>
              <a:rPr lang="en-GB" dirty="0"/>
              <a:t>Solution: Payments on account are advance instalments for the next year if your bill is over £1,000 and less than 80% is deducted at source. Half is due in January, half in July, with a balancing payment the following January.</a:t>
            </a:r>
          </a:p>
          <a:p>
            <a:r>
              <a:rPr lang="en-GB" dirty="0"/>
              <a:t>Example: Bill of £3,000 for 2024/25 → pay £3,000 in Jan 2026 plus £1,500 on account. Then £1,500 again in July 2026. If the 2025/26 bill ends up higher, the extra is settled in Jan 2027.</a:t>
            </a:r>
          </a:p>
          <a:p>
            <a:r>
              <a:rPr lang="en-GB" dirty="0"/>
              <a:t>Positive outcome: Save monthly into a tax account so both January and July bills are covered.</a:t>
            </a:r>
          </a:p>
          <a:p>
            <a:r>
              <a:rPr lang="en-GB" b="1" dirty="0"/>
              <a:t>What if I cannot pay?</a:t>
            </a:r>
            <a:endParaRPr lang="en-GB" dirty="0"/>
          </a:p>
          <a:p>
            <a:r>
              <a:rPr lang="en-GB" dirty="0"/>
              <a:t>Problem: Some ignore the debt until penalties escalate.</a:t>
            </a:r>
          </a:p>
          <a:p>
            <a:r>
              <a:rPr lang="en-GB" dirty="0"/>
              <a:t>Solution: Always file the return on time. Then use HMRC’s Time to Pay if you cannot pay in full. Eligible online if debt is £30,000 or less, within 60 days, and no other plan exists. Interest applies, but you avoid penalties and legal action.</a:t>
            </a:r>
          </a:p>
          <a:p>
            <a:r>
              <a:rPr lang="en-GB" dirty="0"/>
              <a:t>Pitfall: Not contacting HMRC. Delay only makes matters worse.</a:t>
            </a:r>
          </a:p>
          <a:p>
            <a:r>
              <a:rPr lang="en-GB" b="1" dirty="0"/>
              <a:t>How do I avoid tax bill shocks?</a:t>
            </a:r>
            <a:endParaRPr lang="en-GB" dirty="0"/>
          </a:p>
          <a:p>
            <a:r>
              <a:rPr lang="en-GB" dirty="0"/>
              <a:t>Problem: Many sole traders budget too late and run out of cash.</a:t>
            </a:r>
          </a:p>
          <a:p>
            <a:r>
              <a:rPr lang="en-GB" dirty="0"/>
              <a:t>Solution: Set aside 20–25% of profits monthly in a separate account.</a:t>
            </a:r>
          </a:p>
          <a:p>
            <a:r>
              <a:rPr lang="en-GB" dirty="0"/>
              <a:t>Example: Profit £2,000/month → save £400–£500 monthly. By January and July, funds are ready.</a:t>
            </a:r>
          </a:p>
          <a:p>
            <a:r>
              <a:rPr lang="en-GB" dirty="0"/>
              <a:t>Positive outcome: Predictable bills, less stress, smoother cash flow.</a:t>
            </a:r>
          </a:p>
          <a:p>
            <a:r>
              <a:rPr lang="en-GB" b="1" dirty="0"/>
              <a:t>Summary of Slide 5</a:t>
            </a:r>
            <a:br>
              <a:rPr lang="en-GB" dirty="0"/>
            </a:br>
            <a:r>
              <a:rPr lang="en-GB" dirty="0"/>
              <a:t>Paying tax and NI is not just a one-off January bill. It includes Income Tax, National Insurance, and often a July instalment. The best way to stay on top is to budget monthly, file early, and use Time to Pay if needed. This avoids penalties and makes tax predictable instead of stressful.</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Presenter notes</a:t>
            </a:r>
          </a:p>
          <a:p>
            <a:r>
              <a:rPr lang="en-GB" b="1" dirty="0"/>
              <a:t>Overview / Snapshot</a:t>
            </a:r>
            <a:br>
              <a:rPr lang="en-GB" dirty="0"/>
            </a:br>
            <a:r>
              <a:rPr lang="en-GB" dirty="0"/>
              <a:t>Good record keeping is the foundation of running a business. HMRC require sole traders to keep evidence of income and expenses for years after the tax year ends. Records can be digital or paper, but they must be complete, accurate, and accessible. For Self Assessment, keep them for 5 years after the filing deadline. For VAT, 6 years is the minimum. Strong records help you claim expenses confidently, survive an HMRC check, and make business decisions with real data.</a:t>
            </a:r>
          </a:p>
          <a:p>
            <a:r>
              <a:rPr lang="en-GB" b="1" dirty="0"/>
              <a:t>Why do I need to keep records for so long?</a:t>
            </a:r>
            <a:endParaRPr lang="en-GB" dirty="0"/>
          </a:p>
          <a:p>
            <a:r>
              <a:rPr lang="en-GB" dirty="0"/>
              <a:t>Problem: Many SMEs throw out receipts or rely on memory when it comes time to file.</a:t>
            </a:r>
          </a:p>
          <a:p>
            <a:r>
              <a:rPr lang="en-GB" dirty="0"/>
              <a:t>Solution: HMRC can ask to see your records years later. Without them, you may face fines, lose expense claims, or pay more tax than you should.</a:t>
            </a:r>
          </a:p>
          <a:p>
            <a:r>
              <a:rPr lang="en-GB" dirty="0"/>
              <a:t>Example: Profit for 2024/25 filed by Jan 2026 → records must be kept until at least Jan 2031. If VAT registered, you must hold records for 6 years.</a:t>
            </a:r>
          </a:p>
          <a:p>
            <a:r>
              <a:rPr lang="en-GB" b="1" dirty="0"/>
              <a:t>What should I keep?</a:t>
            </a:r>
            <a:endParaRPr lang="en-GB" dirty="0"/>
          </a:p>
          <a:p>
            <a:r>
              <a:rPr lang="en-GB" dirty="0"/>
              <a:t>Problem: People aren’t sure what counts as a “record.”</a:t>
            </a:r>
          </a:p>
          <a:p>
            <a:r>
              <a:rPr lang="en-GB" dirty="0"/>
              <a:t>Solution: Keep all invoices, receipts, bank statements, mileage logs, and any evidence of expenses or sales. For VAT, you must also keep VAT invoices and digital records of sales and purchases.</a:t>
            </a:r>
          </a:p>
          <a:p>
            <a:r>
              <a:rPr lang="en-GB" dirty="0"/>
              <a:t>Example: A café keeps till receipts, invoices for stock, and supplier VAT invoices. A freelancer keeps copies of invoices issued, receipts for software, and mileage logs.</a:t>
            </a:r>
          </a:p>
          <a:p>
            <a:r>
              <a:rPr lang="en-GB" b="1" dirty="0"/>
              <a:t>Paper or digital?</a:t>
            </a:r>
            <a:endParaRPr lang="en-GB" dirty="0"/>
          </a:p>
          <a:p>
            <a:r>
              <a:rPr lang="en-GB" dirty="0"/>
              <a:t>Problem: Some think receipts must be physical. Others risk losing everything if they only keep paper copies.</a:t>
            </a:r>
          </a:p>
          <a:p>
            <a:r>
              <a:rPr lang="en-GB" dirty="0"/>
              <a:t>Solution: Digital records are acceptable. You can scan or photograph receipts, but they must be clear and readable. Use apps or cloud storage for safety.</a:t>
            </a:r>
          </a:p>
          <a:p>
            <a:r>
              <a:rPr lang="en-GB" dirty="0"/>
              <a:t>Pitfall: Saving to a personal phone without backup — if it’s lost, the records are gone.</a:t>
            </a:r>
          </a:p>
          <a:p>
            <a:r>
              <a:rPr lang="en-GB" b="1" dirty="0"/>
              <a:t>How often should I update my records?</a:t>
            </a:r>
            <a:endParaRPr lang="en-GB" dirty="0"/>
          </a:p>
          <a:p>
            <a:r>
              <a:rPr lang="en-GB" dirty="0"/>
              <a:t>Problem: Leaving it until January creates errors, missed claims, and stress.</a:t>
            </a:r>
          </a:p>
          <a:p>
            <a:r>
              <a:rPr lang="en-GB" dirty="0"/>
              <a:t>Solution: Set a routine — weekly or monthly updates. Reconcile your bank account, check invoices are paid, and log expenses. A consistent rhythm reduces mistakes and saves time at year-end.</a:t>
            </a:r>
          </a:p>
          <a:p>
            <a:r>
              <a:rPr lang="en-GB" dirty="0"/>
              <a:t>Example: Monday mornings → send invoices; Wednesday → upload expenses; Friday → reconcile bank statement.</a:t>
            </a:r>
          </a:p>
          <a:p>
            <a:r>
              <a:rPr lang="en-GB" b="1" dirty="0"/>
              <a:t>Engagement activity</a:t>
            </a:r>
            <a:br>
              <a:rPr lang="en-GB" dirty="0"/>
            </a:br>
            <a:r>
              <a:rPr lang="en-GB" dirty="0"/>
              <a:t>Ask: “Who here updates their records weekly? Monthly? Once a year?” Then discuss the risks of leaving it too late. Encourage them to commit to one small weekly habit.</a:t>
            </a:r>
          </a:p>
          <a:p>
            <a:r>
              <a:rPr lang="en-GB" b="1" dirty="0"/>
              <a:t>Summary of Slide 6</a:t>
            </a:r>
            <a:br>
              <a:rPr lang="en-GB" dirty="0"/>
            </a:br>
            <a:r>
              <a:rPr lang="en-GB" dirty="0"/>
              <a:t>Keeping records is not optional — it’s a legal duty. By keeping clear, complete, and organised records for at least 5 years (6 for VAT), you stay compliant, avoid penalties, and make better business decisions. Strong records mean smoother tax returns, less stress, and confidence if HMRC ever check.</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VAT (Value Added Tax) applies once your business turnover passes certain thresholds. For 2024/25, you must register if your rolling 12-month taxable turnover is over £90,000, or if you expect to exceed that in the next 30 days. You can deregister when turnover falls below £88,000. VAT registration brings new admin — charging VAT, issuing VAT invoices, and submitting returns digitally under Making Tax Digital. Getting this right avoids penalties and can even improve credibility with bigger clients.</a:t>
            </a:r>
          </a:p>
          <a:p>
            <a:r>
              <a:rPr lang="en-GB" b="1" dirty="0"/>
              <a:t>When do I need to register?</a:t>
            </a:r>
            <a:endParaRPr lang="en-GB" dirty="0"/>
          </a:p>
          <a:p>
            <a:r>
              <a:rPr lang="en-GB" dirty="0"/>
              <a:t>Problem: Many SMEs only check turnover at year-end, not rolling 12 months.</a:t>
            </a:r>
          </a:p>
          <a:p>
            <a:r>
              <a:rPr lang="en-GB" dirty="0"/>
              <a:t>Solution: Track turnover monthly. If you exceed £90,000 in any 12-month period, you must register. If you expect to pass it in the next 30 days, register immediately.</a:t>
            </a:r>
          </a:p>
          <a:p>
            <a:r>
              <a:rPr lang="en-GB" dirty="0"/>
              <a:t>Example: A decorator invoices £8,000 per month. By the 12th month, turnover totals £96,000 — they must register straight away.</a:t>
            </a:r>
          </a:p>
          <a:p>
            <a:r>
              <a:rPr lang="en-GB" b="1" dirty="0"/>
              <a:t>Can I deregister?</a:t>
            </a:r>
            <a:endParaRPr lang="en-GB" dirty="0"/>
          </a:p>
          <a:p>
            <a:r>
              <a:rPr lang="en-GB" dirty="0"/>
              <a:t>Problem: Some stay registered even when turnover drops below the threshold, which can be unnecessary.</a:t>
            </a:r>
          </a:p>
          <a:p>
            <a:r>
              <a:rPr lang="en-GB" dirty="0"/>
              <a:t>Solution: You can deregister voluntarily if taxable turnover drops below £88,000. This reduces admin and stops you charging VAT unnecessarily.</a:t>
            </a:r>
          </a:p>
          <a:p>
            <a:r>
              <a:rPr lang="en-GB" dirty="0"/>
              <a:t>Example: A small online retailer’s turnover falls to £70,000. They deregister and simplify their pricing for customers.</a:t>
            </a:r>
          </a:p>
          <a:p>
            <a:r>
              <a:rPr lang="en-GB" b="1" dirty="0"/>
              <a:t>How do I charge VAT?</a:t>
            </a:r>
            <a:endParaRPr lang="en-GB" dirty="0"/>
          </a:p>
          <a:p>
            <a:r>
              <a:rPr lang="en-GB" dirty="0"/>
              <a:t>Problem: Some businesses forget they must adjust invoices after registration.</a:t>
            </a:r>
          </a:p>
          <a:p>
            <a:r>
              <a:rPr lang="en-GB" dirty="0"/>
              <a:t>Solution: Once registered, you must:</a:t>
            </a:r>
            <a:br>
              <a:rPr lang="en-GB" dirty="0"/>
            </a:br>
            <a:r>
              <a:rPr lang="en-GB" dirty="0"/>
              <a:t>• Add VAT at the correct rate (standard 20%, reduced 5%, zero or exempt where relevant)</a:t>
            </a:r>
            <a:br>
              <a:rPr lang="en-GB" dirty="0"/>
            </a:br>
            <a:r>
              <a:rPr lang="en-GB" dirty="0"/>
              <a:t>• Include your VAT number on invoices</a:t>
            </a:r>
            <a:br>
              <a:rPr lang="en-GB" dirty="0"/>
            </a:br>
            <a:r>
              <a:rPr lang="en-GB" dirty="0"/>
              <a:t>• Keep VAT invoices from suppliers if you want to reclaim input VAT</a:t>
            </a:r>
          </a:p>
          <a:p>
            <a:r>
              <a:rPr lang="en-GB" dirty="0"/>
              <a:t>Example: A web designer bills £1,000 → invoice must now show £1,000 + £200 VAT (20%).</a:t>
            </a:r>
          </a:p>
          <a:p>
            <a:r>
              <a:rPr lang="en-GB" b="1" dirty="0"/>
              <a:t>How do I file VAT returns?</a:t>
            </a:r>
            <a:endParaRPr lang="en-GB" dirty="0"/>
          </a:p>
          <a:p>
            <a:r>
              <a:rPr lang="en-GB" dirty="0"/>
              <a:t>Problem: Old habits like spreadsheets and copy-and-paste don’t meet HMRC’s MTD rules.</a:t>
            </a:r>
          </a:p>
          <a:p>
            <a:r>
              <a:rPr lang="en-GB" dirty="0"/>
              <a:t>Solution: All VAT returns must be submitted using Making Tax Digital compatible software, with digital records and digital links. Bridging software is allowed if you use spreadsheets.</a:t>
            </a:r>
          </a:p>
          <a:p>
            <a:r>
              <a:rPr lang="en-GB" dirty="0"/>
              <a:t>Example: A plumber uses a spreadsheet → connects it to bridging software → submits digitally without breaking MTD rules.</a:t>
            </a:r>
          </a:p>
          <a:p>
            <a:r>
              <a:rPr lang="en-GB" b="1" dirty="0"/>
              <a:t>Engagement activity</a:t>
            </a:r>
            <a:br>
              <a:rPr lang="en-GB" dirty="0"/>
            </a:br>
            <a:r>
              <a:rPr lang="en-GB" dirty="0"/>
              <a:t>Ask: “Who here is close to the £90,000 turnover mark?” Then walk through a simple example of how to calculate rolling 12-month turnover, showing why it’s not just about year-end accounts.</a:t>
            </a:r>
          </a:p>
          <a:p>
            <a:r>
              <a:rPr lang="en-GB" b="1" dirty="0"/>
              <a:t>Summary of Slide 7</a:t>
            </a:r>
            <a:br>
              <a:rPr lang="en-GB" dirty="0"/>
            </a:br>
            <a:r>
              <a:rPr lang="en-GB" dirty="0"/>
              <a:t>VAT registration kicks in at £90,000 turnover, and deregistration is possible below £88,000. Once registered, you must issue VAT invoices, charge the right rate, and file digitally under MTD. By tracking turnover monthly and preparing early, you can avoid surprise registration and stay compliant while keeping customer trust.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VAT (Value Added Tax) applies when your business turnover (not profit) exceeds the registration threshold — £90,000 from April 2024.</a:t>
            </a:r>
          </a:p>
          <a:p>
            <a:r>
              <a:rPr lang="en-GB" dirty="0"/>
              <a:t>Once you cross that line, you must register within 30 days and begin charging VAT.</a:t>
            </a:r>
          </a:p>
          <a:p>
            <a:r>
              <a:rPr lang="en-GB" dirty="0"/>
              <a:t>VAT is collected on behalf of HMRC, so it isn’t your money — you’re the “collector.”</a:t>
            </a:r>
          </a:p>
          <a:p>
            <a:br>
              <a:rPr lang="en-GB" dirty="0"/>
            </a:br>
            <a:endParaRPr lang="en-GB" dirty="0"/>
          </a:p>
          <a:p>
            <a:r>
              <a:rPr lang="en-GB" b="1" dirty="0"/>
              <a:t>“When must I register?”</a:t>
            </a:r>
            <a:endParaRPr lang="en-GB" dirty="0"/>
          </a:p>
          <a:p>
            <a:r>
              <a:rPr lang="en-GB" b="1" dirty="0"/>
              <a:t>Rule</a:t>
            </a:r>
            <a:r>
              <a:rPr lang="en-GB" dirty="0"/>
              <a:t>: Register within 30 days if your </a:t>
            </a:r>
            <a:r>
              <a:rPr lang="en-GB" b="1" dirty="0"/>
              <a:t>taxable turnover</a:t>
            </a:r>
            <a:r>
              <a:rPr lang="en-GB" dirty="0"/>
              <a:t> in the last 12 months goes over £90,000, or if you expect to in the next 30 days.</a:t>
            </a:r>
          </a:p>
          <a:p>
            <a:r>
              <a:rPr lang="en-GB" b="1" dirty="0"/>
              <a:t>Example</a:t>
            </a:r>
            <a:r>
              <a:rPr lang="en-GB" dirty="0"/>
              <a:t>: A café hits £91,000 turnover in July 2024 → must register by 30 August 2024. VAT then applies from 1 September.</a:t>
            </a:r>
          </a:p>
          <a:p>
            <a:r>
              <a:rPr lang="en-GB" b="1" dirty="0"/>
              <a:t>“What happens when I register?”</a:t>
            </a:r>
            <a:endParaRPr lang="en-GB" dirty="0"/>
          </a:p>
          <a:p>
            <a:r>
              <a:rPr lang="en-GB" dirty="0"/>
              <a:t>You must:</a:t>
            </a:r>
            <a:br>
              <a:rPr lang="en-GB" dirty="0"/>
            </a:br>
            <a:r>
              <a:rPr lang="en-GB" dirty="0"/>
              <a:t>• Add VAT (usually 20%) to sales invoices.</a:t>
            </a:r>
            <a:br>
              <a:rPr lang="en-GB" dirty="0"/>
            </a:br>
            <a:r>
              <a:rPr lang="en-GB" dirty="0"/>
              <a:t>• Submit VAT returns, typically every 3 months.</a:t>
            </a:r>
            <a:br>
              <a:rPr lang="en-GB" dirty="0"/>
            </a:br>
            <a:r>
              <a:rPr lang="en-GB" dirty="0"/>
              <a:t>• Pay HMRC the VAT you’ve collected, minus VAT you’ve paid on business purchases (input tax).</a:t>
            </a:r>
          </a:p>
          <a:p>
            <a:r>
              <a:rPr lang="en-GB" b="1" dirty="0"/>
              <a:t>Example</a:t>
            </a:r>
            <a:r>
              <a:rPr lang="en-GB" dirty="0"/>
              <a:t>: Invoice £100 → now £120 with VAT. If £20 VAT was spent on supplies, you reclaim it.</a:t>
            </a:r>
          </a:p>
          <a:p>
            <a:r>
              <a:rPr lang="en-GB" b="1" dirty="0"/>
              <a:t>“What if I don’t register?”</a:t>
            </a:r>
            <a:endParaRPr lang="en-GB" dirty="0"/>
          </a:p>
          <a:p>
            <a:r>
              <a:rPr lang="en-GB" dirty="0"/>
              <a:t>HMRC can backdate registration, charge penalties, and add interest on unpaid VAT.</a:t>
            </a:r>
          </a:p>
          <a:p>
            <a:r>
              <a:rPr lang="en-GB" dirty="0"/>
              <a:t>Deliberate avoidance can lead to serious fines.</a:t>
            </a:r>
          </a:p>
          <a:p>
            <a:r>
              <a:rPr lang="en-GB" b="1" dirty="0"/>
              <a:t>“What are the VAT rates?”</a:t>
            </a:r>
            <a:endParaRPr lang="en-GB" dirty="0"/>
          </a:p>
          <a:p>
            <a:r>
              <a:rPr lang="en-GB" dirty="0"/>
              <a:t>Standard rate = 20% (most goods/services).</a:t>
            </a:r>
          </a:p>
          <a:p>
            <a:r>
              <a:rPr lang="en-GB" dirty="0"/>
              <a:t>Reduced rate = 5% (domestic fuel, children’s car seats).</a:t>
            </a:r>
          </a:p>
          <a:p>
            <a:r>
              <a:rPr lang="en-GB" dirty="0"/>
              <a:t>Zero rate = 0% (food, books, children’s clothing).</a:t>
            </a:r>
          </a:p>
          <a:p>
            <a:r>
              <a:rPr lang="en-GB" dirty="0"/>
              <a:t>Some services are VAT exempt (rent, insurance, medical services).</a:t>
            </a:r>
          </a:p>
          <a:p>
            <a:r>
              <a:rPr lang="en-GB" b="1" dirty="0"/>
              <a:t>Example</a:t>
            </a:r>
            <a:r>
              <a:rPr lang="en-GB" dirty="0"/>
              <a:t>: A children’s bookshop sells books (0% VAT) and toys (20%).</a:t>
            </a:r>
          </a:p>
          <a:p>
            <a:r>
              <a:rPr lang="en-GB" b="1" dirty="0"/>
              <a:t>“How do I file returns?”</a:t>
            </a:r>
            <a:endParaRPr lang="en-GB" dirty="0"/>
          </a:p>
          <a:p>
            <a:r>
              <a:rPr lang="en-GB" dirty="0"/>
              <a:t>VAT returns must be filed digitally through </a:t>
            </a:r>
            <a:r>
              <a:rPr lang="en-GB" b="1" dirty="0"/>
              <a:t>Making Tax Digital (MTD)</a:t>
            </a:r>
            <a:r>
              <a:rPr lang="en-GB" dirty="0"/>
              <a:t> compatible software (e.g. QuickBooks, FreeAgent, Xero, Zoho, QuickFile).</a:t>
            </a:r>
          </a:p>
          <a:p>
            <a:r>
              <a:rPr lang="en-GB" dirty="0"/>
              <a:t>Paper returns are no longer allowed except in very limited circumstances.</a:t>
            </a:r>
          </a:p>
          <a:p>
            <a:r>
              <a:rPr lang="en-GB" b="1" dirty="0"/>
              <a:t>“How long do I keep VAT records?”</a:t>
            </a:r>
            <a:endParaRPr lang="en-GB" dirty="0"/>
          </a:p>
          <a:p>
            <a:r>
              <a:rPr lang="en-GB" dirty="0"/>
              <a:t>Minimum 6 years.</a:t>
            </a:r>
          </a:p>
          <a:p>
            <a:r>
              <a:rPr lang="en-GB" dirty="0"/>
              <a:t>Must include invoices, credit notes, VAT return calculations, and import/export paperwork.</a:t>
            </a:r>
          </a:p>
          <a:p>
            <a:br>
              <a:rPr lang="en-GB" dirty="0"/>
            </a:br>
            <a:endParaRPr lang="en-GB" dirty="0"/>
          </a:p>
          <a:p>
            <a:r>
              <a:rPr lang="en-GB" b="1" dirty="0"/>
              <a:t>Pitfalls</a:t>
            </a:r>
            <a:endParaRPr lang="en-GB" dirty="0"/>
          </a:p>
          <a:p>
            <a:r>
              <a:rPr lang="en-GB" dirty="0"/>
              <a:t>Forgetting to track turnover → late registration.</a:t>
            </a:r>
          </a:p>
          <a:p>
            <a:r>
              <a:rPr lang="en-GB" dirty="0"/>
              <a:t>Mixing exempt and standard-rated items incorrectly.</a:t>
            </a:r>
          </a:p>
          <a:p>
            <a:r>
              <a:rPr lang="en-GB" dirty="0"/>
              <a:t>Not using MTD-compliant software.</a:t>
            </a:r>
          </a:p>
          <a:p>
            <a:r>
              <a:rPr lang="en-GB" b="1" dirty="0"/>
              <a:t>Summary of Slide 7</a:t>
            </a:r>
            <a:br>
              <a:rPr lang="en-GB" dirty="0"/>
            </a:br>
            <a:r>
              <a:rPr lang="en-GB" dirty="0"/>
              <a:t>If your turnover goes above £90,000, VAT registration is mandatory. You must register within 30 days, charge VAT, and file returns digitally. Keep records for 6 years and treat VAT as money you’re collecting for HMRC.</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You do not have to wait until you hit £90,000 turnover to register for VAT. Any business can register voluntarily. This can be a smart move for some, but a burden for others. The decision depends on your customers, your suppliers, and your growth plans.</a:t>
            </a:r>
          </a:p>
          <a:p>
            <a:r>
              <a:rPr lang="en-GB" b="1" dirty="0"/>
              <a:t>Why might I register early?</a:t>
            </a:r>
            <a:endParaRPr lang="en-GB" dirty="0"/>
          </a:p>
          <a:p>
            <a:r>
              <a:rPr lang="en-GB" dirty="0"/>
              <a:t>Problem: Some businesses pay lots of VAT on supplies but cannot reclaim it if not registered.</a:t>
            </a:r>
          </a:p>
          <a:p>
            <a:r>
              <a:rPr lang="en-GB" dirty="0"/>
              <a:t>Solution: Voluntary registration lets you reclaim input VAT and can make your business look more professional to larger clients.</a:t>
            </a:r>
          </a:p>
          <a:p>
            <a:r>
              <a:rPr lang="en-GB" dirty="0"/>
              <a:t>Example: A photographer buys expensive cameras and software with VAT added. By registering, they can reclaim this VAT. A B2B consultant with corporate clients may seem more credible if VAT-registered, as many large companies expect to deal with VAT suppliers.</a:t>
            </a:r>
          </a:p>
          <a:p>
            <a:r>
              <a:rPr lang="en-GB" b="1" dirty="0"/>
              <a:t>What are the downsides?</a:t>
            </a:r>
            <a:endParaRPr lang="en-GB" dirty="0"/>
          </a:p>
          <a:p>
            <a:r>
              <a:rPr lang="en-GB" dirty="0"/>
              <a:t>Problem: VAT adds 20% to your prices for customers who are not VAT registered (most consumers, many sole traders). This can make you less competitive. It also adds more admin.</a:t>
            </a:r>
          </a:p>
          <a:p>
            <a:r>
              <a:rPr lang="en-GB" dirty="0"/>
              <a:t>Solution: Only register if your client base is mostly VAT-registered businesses (who can reclaim it) or if your input VAT costs are high.</a:t>
            </a:r>
          </a:p>
          <a:p>
            <a:r>
              <a:rPr lang="en-GB" dirty="0"/>
              <a:t>Example: A hairdresser charging £40 for a cut would need to add VAT → £48. Most customers cannot reclaim VAT, so they may lose trade.</a:t>
            </a:r>
          </a:p>
          <a:p>
            <a:r>
              <a:rPr lang="en-GB" b="1" dirty="0"/>
              <a:t>Financial considerations</a:t>
            </a:r>
            <a:endParaRPr lang="en-GB" dirty="0"/>
          </a:p>
          <a:p>
            <a:r>
              <a:rPr lang="en-GB" dirty="0"/>
              <a:t>Problem: Some see VAT registration as free money but forget about cash flow.</a:t>
            </a:r>
          </a:p>
          <a:p>
            <a:r>
              <a:rPr lang="en-GB" dirty="0"/>
              <a:t>Solution: VAT collected is not yours — you are holding it for HMRC. Poor cash flow management can cause problems.</a:t>
            </a:r>
          </a:p>
          <a:p>
            <a:r>
              <a:rPr lang="en-GB" dirty="0"/>
              <a:t>Example: A builder collects £10,000 VAT in a quarter. If not managed, spending that money before the VAT return is due can cause a cash crisis.</a:t>
            </a:r>
          </a:p>
          <a:p>
            <a:r>
              <a:rPr lang="en-GB" b="1" dirty="0"/>
              <a:t>Other considerations</a:t>
            </a:r>
            <a:endParaRPr lang="en-GB" dirty="0"/>
          </a:p>
          <a:p>
            <a:r>
              <a:rPr lang="en-GB" dirty="0"/>
              <a:t>VAT schemes can ease the admin:</a:t>
            </a:r>
            <a:br>
              <a:rPr lang="en-GB" dirty="0"/>
            </a:br>
            <a:r>
              <a:rPr lang="en-GB" dirty="0"/>
              <a:t>• Flat Rate Scheme simplifies calculations, though you may not reclaim VAT on purchases.</a:t>
            </a:r>
            <a:br>
              <a:rPr lang="en-GB" dirty="0"/>
            </a:br>
            <a:r>
              <a:rPr lang="en-GB" dirty="0"/>
              <a:t>• Cash Accounting Scheme lets you pay VAT only when customers pay you.</a:t>
            </a:r>
          </a:p>
          <a:p>
            <a:r>
              <a:rPr lang="en-GB" dirty="0"/>
              <a:t>Registering early can smooth growth if you expect to pass £90,000 soon, avoiding a scramble later.</a:t>
            </a:r>
          </a:p>
          <a:p>
            <a:r>
              <a:rPr lang="en-GB" b="1" dirty="0"/>
              <a:t>Engagement activity</a:t>
            </a:r>
            <a:br>
              <a:rPr lang="en-GB" dirty="0"/>
            </a:br>
            <a:r>
              <a:rPr lang="en-GB" dirty="0"/>
              <a:t>Ask: “Who here sells mainly to other businesses? Who sells mainly to the public?” Use a show of hands to demonstrate how VAT impacts different customer bases.</a:t>
            </a:r>
          </a:p>
          <a:p>
            <a:r>
              <a:rPr lang="en-GB" b="1" dirty="0"/>
              <a:t>Summary of Slide 8</a:t>
            </a:r>
            <a:br>
              <a:rPr lang="en-GB" dirty="0"/>
            </a:br>
            <a:r>
              <a:rPr lang="en-GB" dirty="0"/>
              <a:t>Voluntary VAT registration can help reclaim input VAT and enhance credibility, especially with B2B clients. But it can also raise your prices for customers and add admin. The right choice depends on your customer base, your costs, and your growth plans.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Making Tax Digital (MTD) is HMRC’s move to a fully digital tax system. It already applies to VAT-registered businesses. Over the next few years, it will also apply to Income Tax for sole traders and landlords with higher incomes. MTD means keeping digital records and sending updates using HMRC-approved software.</a:t>
            </a:r>
          </a:p>
          <a:p>
            <a:r>
              <a:rPr lang="en-GB" b="1" dirty="0"/>
              <a:t>What is MTD for VAT?</a:t>
            </a:r>
            <a:endParaRPr lang="en-GB" dirty="0"/>
          </a:p>
          <a:p>
            <a:r>
              <a:rPr lang="en-GB" dirty="0"/>
              <a:t>Problem: Many businesses think spreadsheets or copy-and-paste are enough.</a:t>
            </a:r>
          </a:p>
          <a:p>
            <a:r>
              <a:rPr lang="en-GB" dirty="0"/>
              <a:t>Solution: All VAT returns must be filed through MTD-compatible software with digital records and digital links. Bridging software is allowed if you still use spreadsheets.</a:t>
            </a:r>
          </a:p>
          <a:p>
            <a:r>
              <a:rPr lang="en-GB" dirty="0"/>
              <a:t>Example: A tradesperson keeps records in Excel → links it to bridging software → files digitally without breaking rules.</a:t>
            </a:r>
          </a:p>
          <a:p>
            <a:r>
              <a:rPr lang="en-GB" b="1" dirty="0"/>
              <a:t>When does MTD for Income Tax start?</a:t>
            </a:r>
            <a:endParaRPr lang="en-GB" dirty="0"/>
          </a:p>
          <a:p>
            <a:r>
              <a:rPr lang="en-GB" dirty="0"/>
              <a:t>Problem: Some sole traders assume it applies to everyone immediately.</a:t>
            </a:r>
          </a:p>
          <a:p>
            <a:r>
              <a:rPr lang="en-GB" dirty="0"/>
              <a:t>Solution: MTD for Income Tax is being phased in:</a:t>
            </a:r>
            <a:br>
              <a:rPr lang="en-GB" dirty="0"/>
            </a:br>
            <a:r>
              <a:rPr lang="en-GB" dirty="0"/>
              <a:t>• From April 2026 if qualifying income is over £50,000</a:t>
            </a:r>
            <a:br>
              <a:rPr lang="en-GB" dirty="0"/>
            </a:br>
            <a:r>
              <a:rPr lang="en-GB" dirty="0"/>
              <a:t>• From April 2027 if qualifying income is £30,000–£50,000</a:t>
            </a:r>
            <a:br>
              <a:rPr lang="en-GB" dirty="0"/>
            </a:br>
            <a:r>
              <a:rPr lang="en-GB" dirty="0"/>
              <a:t>• Under £30,000 — no date yet confirmed</a:t>
            </a:r>
          </a:p>
          <a:p>
            <a:r>
              <a:rPr lang="en-GB" dirty="0"/>
              <a:t>Example: Sarah earns £60,000 as a self-employed designer. She must join MTD from April 2026. Ben earns £32,000 as a plumber — he must join from April 2027.</a:t>
            </a:r>
          </a:p>
          <a:p>
            <a:r>
              <a:rPr lang="en-GB" b="1" dirty="0"/>
              <a:t>What does MTD involve?</a:t>
            </a:r>
            <a:endParaRPr lang="en-GB" dirty="0"/>
          </a:p>
          <a:p>
            <a:r>
              <a:rPr lang="en-GB" dirty="0"/>
              <a:t>Problem: Many fear it means more paperwork.</a:t>
            </a:r>
          </a:p>
          <a:p>
            <a:r>
              <a:rPr lang="en-GB" dirty="0"/>
              <a:t>Solution: Instead of one annual Self Assessment, you submit quarterly updates and a final end-of-year statement. Digital record keeping becomes mandatory.</a:t>
            </a:r>
          </a:p>
          <a:p>
            <a:r>
              <a:rPr lang="en-GB" dirty="0"/>
              <a:t>Example: A shopkeeper submits four simple updates through software during the year, then finalises figures at year-end.</a:t>
            </a:r>
          </a:p>
          <a:p>
            <a:r>
              <a:rPr lang="en-GB" b="1" dirty="0"/>
              <a:t>What are the benefits?</a:t>
            </a:r>
            <a:endParaRPr lang="en-GB" dirty="0"/>
          </a:p>
          <a:p>
            <a:r>
              <a:rPr lang="en-GB" dirty="0"/>
              <a:t>Problem: SMEs often see MTD only as admin.</a:t>
            </a:r>
          </a:p>
          <a:p>
            <a:r>
              <a:rPr lang="en-GB" dirty="0"/>
              <a:t>Solution: It can help with cash flow forecasting and reduce errors. Many software providers offer free or low-cost tools. Filing quarterly can also help you spot tax bills earlier and save gradually.</a:t>
            </a:r>
          </a:p>
          <a:p>
            <a:r>
              <a:rPr lang="en-GB" dirty="0"/>
              <a:t>Example: Anna sees her tax liability building each quarter via her software, so she saves money monthly instead of facing a surprise bill.</a:t>
            </a:r>
          </a:p>
          <a:p>
            <a:r>
              <a:rPr lang="en-GB" b="1" dirty="0"/>
              <a:t>Engagement activity</a:t>
            </a:r>
            <a:br>
              <a:rPr lang="en-GB" dirty="0"/>
            </a:br>
            <a:r>
              <a:rPr lang="en-GB" dirty="0"/>
              <a:t>Ask: “Who here already keeps their records digitally?” Follow up: “What do you use — spreadsheets, apps, or software?” This leads into a demo of HMRC’s </a:t>
            </a:r>
            <a:r>
              <a:rPr lang="en-GB" dirty="0">
                <a:hlinkClick r:id="rId3"/>
              </a:rPr>
              <a:t>MTD-compatible software list</a:t>
            </a:r>
            <a:r>
              <a:rPr lang="en-GB" dirty="0"/>
              <a:t>.</a:t>
            </a:r>
          </a:p>
          <a:p>
            <a:r>
              <a:rPr lang="en-GB" b="1" dirty="0"/>
              <a:t>Summary of Slide 9</a:t>
            </a:r>
            <a:br>
              <a:rPr lang="en-GB" dirty="0"/>
            </a:br>
            <a:r>
              <a:rPr lang="en-GB" dirty="0"/>
              <a:t>MTD is already live for VAT and will extend to Income Tax from 2026 for incomes above £50,000, and from 2027 for £30,000–£50,000. It means digital record keeping and quarterly updates, but it can also help you plan better and reduce surprises. Preparing now with simple software makes the transition smoother.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4A941-D783-5FB0-E966-46021BD9030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48FD9F-A600-4C9C-1EB0-3820D3A679E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EA2EBE6D-A497-3C33-6654-570FC53344B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9A845D5-B2EE-93AC-9887-1F31CC2F34D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E05F4176-3DBE-6F5D-0FB6-2449656A919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Making Tax Digital (MTD) is HMRC’s move to a fully digital tax system. It already applies to VAT-registered businesses. Over the next few years, it will also apply to Income Tax for sole traders and landlords with higher incomes. MTD means keeping digital records and sending updates using HMRC-approved software.</a:t>
            </a:r>
          </a:p>
          <a:p>
            <a:r>
              <a:rPr lang="en-GB" b="1" dirty="0"/>
              <a:t>What is MTD for VAT?</a:t>
            </a:r>
            <a:endParaRPr lang="en-GB" dirty="0"/>
          </a:p>
          <a:p>
            <a:r>
              <a:rPr lang="en-GB" dirty="0"/>
              <a:t>Problem: Many businesses think spreadsheets or copy-and-paste are enough.</a:t>
            </a:r>
          </a:p>
          <a:p>
            <a:r>
              <a:rPr lang="en-GB" dirty="0"/>
              <a:t>Solution: All VAT returns must be filed through MTD-compatible software with digital records and digital links. Bridging software is allowed if you still use spreadsheets.</a:t>
            </a:r>
          </a:p>
          <a:p>
            <a:r>
              <a:rPr lang="en-GB" dirty="0"/>
              <a:t>Example: A tradesperson keeps records in Excel → links it to bridging software → files digitally without breaking rules.</a:t>
            </a:r>
          </a:p>
          <a:p>
            <a:r>
              <a:rPr lang="en-GB" b="1" dirty="0"/>
              <a:t>When does MTD for Income Tax start?</a:t>
            </a:r>
            <a:endParaRPr lang="en-GB" dirty="0"/>
          </a:p>
          <a:p>
            <a:r>
              <a:rPr lang="en-GB" dirty="0"/>
              <a:t>Problem: Some sole traders assume it applies to everyone immediately.</a:t>
            </a:r>
          </a:p>
          <a:p>
            <a:r>
              <a:rPr lang="en-GB" dirty="0"/>
              <a:t>Solution: MTD for Income Tax is being phased in:</a:t>
            </a:r>
            <a:br>
              <a:rPr lang="en-GB" dirty="0"/>
            </a:br>
            <a:r>
              <a:rPr lang="en-GB" dirty="0"/>
              <a:t>• From April 2026 if qualifying income is over £50,000</a:t>
            </a:r>
            <a:br>
              <a:rPr lang="en-GB" dirty="0"/>
            </a:br>
            <a:r>
              <a:rPr lang="en-GB" dirty="0"/>
              <a:t>• From April 2027 if qualifying income is £30,000–£50,000</a:t>
            </a:r>
            <a:br>
              <a:rPr lang="en-GB" dirty="0"/>
            </a:br>
            <a:r>
              <a:rPr lang="en-GB" dirty="0"/>
              <a:t>• Under £30,000 — no date yet confirmed</a:t>
            </a:r>
          </a:p>
          <a:p>
            <a:r>
              <a:rPr lang="en-GB" dirty="0"/>
              <a:t>Example: Sarah earns £60,000 as a self-employed designer. She must join MTD from April 2026. Ben earns £32,000 as a plumber — he must join from April 2027.</a:t>
            </a:r>
          </a:p>
          <a:p>
            <a:r>
              <a:rPr lang="en-GB" b="1" dirty="0"/>
              <a:t>What does MTD involve?</a:t>
            </a:r>
            <a:endParaRPr lang="en-GB" dirty="0"/>
          </a:p>
          <a:p>
            <a:r>
              <a:rPr lang="en-GB" dirty="0"/>
              <a:t>Problem: Many fear it means more paperwork.</a:t>
            </a:r>
          </a:p>
          <a:p>
            <a:r>
              <a:rPr lang="en-GB" dirty="0"/>
              <a:t>Solution: Instead of one annual Self Assessment, you submit quarterly updates and a final end-of-year statement. Digital record keeping becomes mandatory.</a:t>
            </a:r>
          </a:p>
          <a:p>
            <a:r>
              <a:rPr lang="en-GB" dirty="0"/>
              <a:t>Example: A shopkeeper submits four simple updates through software during the year, then finalises figures at year-end.</a:t>
            </a:r>
          </a:p>
          <a:p>
            <a:r>
              <a:rPr lang="en-GB" b="1" dirty="0"/>
              <a:t>What are the benefits?</a:t>
            </a:r>
            <a:endParaRPr lang="en-GB" dirty="0"/>
          </a:p>
          <a:p>
            <a:r>
              <a:rPr lang="en-GB" dirty="0"/>
              <a:t>Problem: SMEs often see MTD only as admin.</a:t>
            </a:r>
          </a:p>
          <a:p>
            <a:r>
              <a:rPr lang="en-GB" dirty="0"/>
              <a:t>Solution: It can help with cash flow forecasting and reduce errors. Many software providers offer free or low-cost tools. Filing quarterly can also help you spot tax bills earlier and save gradually.</a:t>
            </a:r>
          </a:p>
          <a:p>
            <a:r>
              <a:rPr lang="en-GB" dirty="0"/>
              <a:t>Example: Anna sees her tax liability building each quarter via her software, so she saves money monthly instead of facing a surprise bill.</a:t>
            </a:r>
          </a:p>
          <a:p>
            <a:r>
              <a:rPr lang="en-GB" b="1" dirty="0"/>
              <a:t>Engagement activity</a:t>
            </a:r>
            <a:br>
              <a:rPr lang="en-GB" dirty="0"/>
            </a:br>
            <a:r>
              <a:rPr lang="en-GB" dirty="0"/>
              <a:t>Ask: “Who here already keeps their records digitally?” Follow up: “What do you use — spreadsheets, apps, or software?” This leads into a demo of HMRC’s </a:t>
            </a:r>
            <a:r>
              <a:rPr lang="en-GB" dirty="0">
                <a:hlinkClick r:id="rId3"/>
              </a:rPr>
              <a:t>MTD-compatible software list</a:t>
            </a:r>
            <a:r>
              <a:rPr lang="en-GB" dirty="0"/>
              <a:t>.</a:t>
            </a:r>
          </a:p>
          <a:p>
            <a:r>
              <a:rPr lang="en-GB" b="1" dirty="0"/>
              <a:t>Summary of Slide 9</a:t>
            </a:r>
            <a:br>
              <a:rPr lang="en-GB" dirty="0"/>
            </a:br>
            <a:r>
              <a:rPr lang="en-GB" dirty="0"/>
              <a:t>MTD is already live for VAT and will extend to Income Tax from 2026 for incomes above £50,000, and from 2027 for £30,000–£50,000. It means digital record keeping and quarterly updates, but it can also help you plan better and reduce surprises. Preparing now with simple software makes the transition smoother.</a:t>
            </a:r>
          </a:p>
          <a:p>
            <a:endParaRPr lang="en-US" dirty="0"/>
          </a:p>
        </p:txBody>
      </p:sp>
      <p:sp>
        <p:nvSpPr>
          <p:cNvPr id="6" name="Footer Placeholder 5">
            <a:extLst>
              <a:ext uri="{FF2B5EF4-FFF2-40B4-BE49-F238E27FC236}">
                <a16:creationId xmlns:a16="http://schemas.microsoft.com/office/drawing/2014/main" id="{B1717ACC-731D-228D-F401-92027A3D446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260C7933-DC88-B095-C393-0D1A82A4173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31147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Not every business can pay their tax bill in full and on time. HMRC understand this and offer “Time to Pay” arrangements. The key is to act quickly — file your return, then speak to HMRC before penalties mount. These plans let you spread the cost, but you must stick to the terms.</a:t>
            </a:r>
          </a:p>
          <a:p>
            <a:r>
              <a:rPr lang="en-GB" b="1" dirty="0"/>
              <a:t>Why is filing on time still important?</a:t>
            </a:r>
            <a:endParaRPr lang="en-GB" dirty="0"/>
          </a:p>
          <a:p>
            <a:r>
              <a:rPr lang="en-GB" dirty="0"/>
              <a:t>Problem: Some people think if they cannot pay, there’s no point filing.</a:t>
            </a:r>
          </a:p>
          <a:p>
            <a:r>
              <a:rPr lang="en-GB" dirty="0"/>
              <a:t>Solution: Filing on time avoids automatic late filing penalties. You can then focus on agreeing a payment plan.</a:t>
            </a:r>
          </a:p>
          <a:p>
            <a:r>
              <a:rPr lang="en-GB" dirty="0"/>
              <a:t>Example: Jane owes £2,500 but cannot pay it all. She files by 31 January anyway, so avoids the £100 late filing fine. She then arranges a plan.</a:t>
            </a:r>
          </a:p>
          <a:p>
            <a:r>
              <a:rPr lang="en-GB" dirty="0"/>
              <a:t>Pitfall: Failing to file creates two problems — late filing penalties and late payment penalties.</a:t>
            </a:r>
          </a:p>
          <a:p>
            <a:r>
              <a:rPr lang="en-GB" b="1" dirty="0"/>
              <a:t>What is a Time to Pay plan?</a:t>
            </a:r>
            <a:endParaRPr lang="en-GB" dirty="0"/>
          </a:p>
          <a:p>
            <a:r>
              <a:rPr lang="en-GB" dirty="0"/>
              <a:t>Problem: Many SMEs do not realise HMRC will negotiate.</a:t>
            </a:r>
          </a:p>
          <a:p>
            <a:r>
              <a:rPr lang="en-GB" dirty="0"/>
              <a:t>Solution: Time to Pay lets you pay in instalments. You can apply online if:</a:t>
            </a:r>
            <a:br>
              <a:rPr lang="en-GB" dirty="0"/>
            </a:br>
            <a:r>
              <a:rPr lang="en-GB" dirty="0"/>
              <a:t>• You owe £30,000 or less</a:t>
            </a:r>
            <a:br>
              <a:rPr lang="en-GB" dirty="0"/>
            </a:br>
            <a:r>
              <a:rPr lang="en-GB" dirty="0"/>
              <a:t>• You’re within 60 days of the deadline</a:t>
            </a:r>
            <a:br>
              <a:rPr lang="en-GB" dirty="0"/>
            </a:br>
            <a:r>
              <a:rPr lang="en-GB" dirty="0"/>
              <a:t>• You have no other payment plan in place</a:t>
            </a:r>
          </a:p>
          <a:p>
            <a:r>
              <a:rPr lang="en-GB" dirty="0"/>
              <a:t>Example: Mike owes £4,000. He sets up a plan online to pay £400/month over 10 months.</a:t>
            </a:r>
          </a:p>
          <a:p>
            <a:r>
              <a:rPr lang="en-GB" dirty="0"/>
              <a:t>Pitfall: Interest still applies. Defaulting on payments cancels the plan.</a:t>
            </a:r>
          </a:p>
          <a:p>
            <a:r>
              <a:rPr lang="en-GB" b="1" dirty="0"/>
              <a:t>What if I owe more than £30,000 or miss the 60-day window?</a:t>
            </a:r>
            <a:endParaRPr lang="en-GB" dirty="0"/>
          </a:p>
          <a:p>
            <a:r>
              <a:rPr lang="en-GB" dirty="0"/>
              <a:t>Problem: Online plans only cover smaller debts.</a:t>
            </a:r>
          </a:p>
          <a:p>
            <a:r>
              <a:rPr lang="en-GB" dirty="0"/>
              <a:t>Solution: Call HMRC to negotiate directly. They may agree a bespoke plan if you can show you’ll stick to it.</a:t>
            </a:r>
          </a:p>
          <a:p>
            <a:r>
              <a:rPr lang="en-GB" dirty="0"/>
              <a:t>Example: A construction business owes £45,000. They call HMRC, share cash flow forecasts, and agree staged repayments.</a:t>
            </a:r>
          </a:p>
          <a:p>
            <a:r>
              <a:rPr lang="en-GB" dirty="0"/>
              <a:t>Pitfall: Ignoring letters or calls can lead to enforcement action — debt collectors, court action, or freezing of bank accounts.</a:t>
            </a:r>
          </a:p>
          <a:p>
            <a:r>
              <a:rPr lang="en-GB" b="1" dirty="0"/>
              <a:t>Why act early?</a:t>
            </a:r>
            <a:endParaRPr lang="en-GB" dirty="0"/>
          </a:p>
          <a:p>
            <a:r>
              <a:rPr lang="en-GB" dirty="0"/>
              <a:t>Problem: Many wait, hoping things improve.</a:t>
            </a:r>
          </a:p>
          <a:p>
            <a:r>
              <a:rPr lang="en-GB" dirty="0"/>
              <a:t>Solution: The earlier you contact HMRC, the more flexible they are. Proactive communication builds trust and prevents escalation.</a:t>
            </a:r>
          </a:p>
          <a:p>
            <a:r>
              <a:rPr lang="en-GB" b="1" dirty="0"/>
              <a:t>Engagement activity</a:t>
            </a:r>
            <a:br>
              <a:rPr lang="en-GB" dirty="0"/>
            </a:br>
            <a:r>
              <a:rPr lang="en-GB" dirty="0"/>
              <a:t>Ask: “Who here has ever felt nervous about calling HMRC?” Then reassure the group — HMRC would rather agree a plan than chase debt.</a:t>
            </a:r>
          </a:p>
          <a:p>
            <a:r>
              <a:rPr lang="en-GB" b="1" dirty="0"/>
              <a:t>Summary of Slide 11</a:t>
            </a:r>
            <a:br>
              <a:rPr lang="en-GB" dirty="0"/>
            </a:br>
            <a:r>
              <a:rPr lang="en-GB" dirty="0"/>
              <a:t>If you cannot pay in full, always file your return, then act quickly. Contact HMRC early or use the online Time to Pay system (if eligible). You can spread costs, avoid penalties, and reduce stress. Delay only makes the problem worse.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fontAlgn="base"/>
            <a:r>
              <a:rPr lang="en-GB" sz="1200" b="1" i="0" u="none" strike="noStrike" kern="1200" dirty="0">
                <a:solidFill>
                  <a:schemeClr val="tx1"/>
                </a:solidFill>
                <a:effectLst/>
                <a:latin typeface="+mn-lt"/>
                <a:ea typeface="+mn-ea"/>
                <a:cs typeface="+mn-cs"/>
              </a:rPr>
              <a:t>Overview / Snapshot</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Self Assessment isn’t just about deadlines — it’s about knowing the process and being prepared. The more organised you are, the smoother it goes. Let’s break down the key admin steps and tools you can use.</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Registering with HMRC</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Go to GOV.UK → </a:t>
            </a:r>
            <a:r>
              <a:rPr lang="en-GB" sz="1200" b="0" i="1" u="none" strike="noStrike" kern="1200" dirty="0">
                <a:solidFill>
                  <a:schemeClr val="tx1"/>
                </a:solidFill>
                <a:effectLst/>
                <a:latin typeface="+mn-lt"/>
                <a:ea typeface="+mn-ea"/>
                <a:cs typeface="+mn-cs"/>
              </a:rPr>
              <a:t>“Register for Self Assessment and Class 2 National Insurance.”</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Provide your National Insurance number, start date, type of business, and personal details.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HMRC will post your </a:t>
            </a:r>
            <a:r>
              <a:rPr lang="en-GB" sz="1200" b="1" i="0" u="none" strike="noStrike" kern="1200" dirty="0">
                <a:solidFill>
                  <a:schemeClr val="tx1"/>
                </a:solidFill>
                <a:effectLst/>
                <a:latin typeface="+mn-lt"/>
                <a:ea typeface="+mn-ea"/>
                <a:cs typeface="+mn-cs"/>
              </a:rPr>
              <a:t>Unique Taxpayer Reference (UTR)</a:t>
            </a:r>
            <a:r>
              <a:rPr lang="en-GB" sz="1200" b="0" i="0" u="none" strike="noStrike" kern="1200" dirty="0">
                <a:solidFill>
                  <a:schemeClr val="tx1"/>
                </a:solidFill>
                <a:effectLst/>
                <a:latin typeface="+mn-lt"/>
                <a:ea typeface="+mn-ea"/>
                <a:cs typeface="+mn-cs"/>
              </a:rPr>
              <a:t> within about 10 days.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also create or log into your </a:t>
            </a:r>
            <a:r>
              <a:rPr lang="en-GB" sz="1200" b="1" i="0" u="none" strike="noStrike" kern="1200" dirty="0">
                <a:solidFill>
                  <a:schemeClr val="tx1"/>
                </a:solidFill>
                <a:effectLst/>
                <a:latin typeface="+mn-lt"/>
                <a:ea typeface="+mn-ea"/>
                <a:cs typeface="+mn-cs"/>
              </a:rPr>
              <a:t>Government Gateway</a:t>
            </a:r>
            <a:r>
              <a:rPr lang="en-GB" sz="1200" b="0" i="0" u="none" strike="noStrike" kern="1200" dirty="0">
                <a:solidFill>
                  <a:schemeClr val="tx1"/>
                </a:solidFill>
                <a:effectLst/>
                <a:latin typeface="+mn-lt"/>
                <a:ea typeface="+mn-ea"/>
                <a:cs typeface="+mn-cs"/>
              </a:rPr>
              <a:t> account.</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HMRC app</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HMRC has a free app (iOS and Android).</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can:</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View your tax return deadlines.</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Check what you owe.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Make payments directly.</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See correspondence from HMRC.</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It’s a handy way to keep on top of things without always logging into the website.</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What you need before filing</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National Insurance number.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UTR and Government Gateway login.</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Records of income (invoices, sales).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Records of expenses (receipts, mileage, bills).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Bank statements for cross-checking.</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Other income info (employment, dividends, rental).</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Reliefs or allowances you’re claiming (e.g. working from home).</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Filing your return</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can use: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HMRC’s online Self Assessment service (sufficient for most sole traders).</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Commercial software if you want more features (e.g. auto-upload of expenses).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can also upload and pay via the </a:t>
            </a:r>
            <a:r>
              <a:rPr lang="en-GB" sz="1200" b="1" i="0" u="none" strike="noStrike" kern="1200" dirty="0">
                <a:solidFill>
                  <a:schemeClr val="tx1"/>
                </a:solidFill>
                <a:effectLst/>
                <a:latin typeface="+mn-lt"/>
                <a:ea typeface="+mn-ea"/>
                <a:cs typeface="+mn-cs"/>
              </a:rPr>
              <a:t>HMRC app</a:t>
            </a:r>
            <a:r>
              <a:rPr lang="en-GB" sz="1200" b="0" i="0" u="none" strike="noStrike" kern="1200" dirty="0">
                <a:solidFill>
                  <a:schemeClr val="tx1"/>
                </a:solidFill>
                <a:effectLst/>
                <a:latin typeface="+mn-lt"/>
                <a:ea typeface="+mn-ea"/>
                <a:cs typeface="+mn-cs"/>
              </a:rPr>
              <a:t>, which makes the process quicker.</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Learning resources</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HMRC runs an official </a:t>
            </a:r>
            <a:r>
              <a:rPr lang="en-GB" sz="1200" b="1" i="0" u="none" strike="noStrike" kern="1200" dirty="0">
                <a:solidFill>
                  <a:schemeClr val="tx1"/>
                </a:solidFill>
                <a:effectLst/>
                <a:latin typeface="+mn-lt"/>
                <a:ea typeface="+mn-ea"/>
                <a:cs typeface="+mn-cs"/>
              </a:rPr>
              <a:t>YouTube channel</a:t>
            </a:r>
            <a:r>
              <a:rPr lang="en-GB" sz="1200" b="0" i="0" u="none" strike="noStrike" kern="1200" dirty="0">
                <a:solidFill>
                  <a:schemeClr val="tx1"/>
                </a:solidFill>
                <a:effectLst/>
                <a:latin typeface="+mn-lt"/>
                <a:ea typeface="+mn-ea"/>
                <a:cs typeface="+mn-cs"/>
              </a:rPr>
              <a:t> with short “How to” videos on completing returns, registering, and using the online system.</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GOV.UK has detailed step-by-step guides.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There’s also the </a:t>
            </a:r>
            <a:r>
              <a:rPr lang="en-GB" sz="1200" b="1" i="0" u="none" strike="noStrike" kern="1200" dirty="0">
                <a:solidFill>
                  <a:schemeClr val="tx1"/>
                </a:solidFill>
                <a:effectLst/>
                <a:latin typeface="+mn-lt"/>
                <a:ea typeface="+mn-ea"/>
                <a:cs typeface="+mn-cs"/>
              </a:rPr>
              <a:t>Self Assessment helpline</a:t>
            </a:r>
            <a:r>
              <a:rPr lang="en-GB" sz="1200" b="0" i="0" u="none" strike="noStrike" kern="1200" dirty="0">
                <a:solidFill>
                  <a:schemeClr val="tx1"/>
                </a:solidFill>
                <a:effectLst/>
                <a:latin typeface="+mn-lt"/>
                <a:ea typeface="+mn-ea"/>
                <a:cs typeface="+mn-cs"/>
              </a:rPr>
              <a:t> for queries (best to call outside peak January times).</a:t>
            </a:r>
            <a:endParaRPr lang="en-US" sz="1200" b="0" i="0" kern="1200" dirty="0">
              <a:solidFill>
                <a:schemeClr val="tx1"/>
              </a:solidFill>
              <a:effectLst/>
              <a:latin typeface="+mn-lt"/>
              <a:ea typeface="+mn-ea"/>
              <a:cs typeface="+mn-cs"/>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One of the biggest worries for sole traders is not knowing how much their tax bill will be.</a:t>
            </a:r>
          </a:p>
          <a:p>
            <a:r>
              <a:rPr lang="en-GB" dirty="0"/>
              <a:t>HMRC provides a free online calculator called the </a:t>
            </a:r>
            <a:r>
              <a:rPr lang="en-GB" b="1" dirty="0"/>
              <a:t>Ready Reckoner</a:t>
            </a:r>
            <a:r>
              <a:rPr lang="en-GB" dirty="0"/>
              <a:t>. It estimates how much Income Tax and National Insurance you’ll owe based on your profit.</a:t>
            </a:r>
          </a:p>
          <a:p>
            <a:r>
              <a:rPr lang="en-GB" dirty="0"/>
              <a:t>This makes it easier to plan ahead and avoid the “January shock.”</a:t>
            </a:r>
          </a:p>
          <a:p>
            <a:r>
              <a:rPr lang="en-GB" b="1" dirty="0"/>
              <a:t>How it works</a:t>
            </a:r>
            <a:endParaRPr lang="en-GB" dirty="0"/>
          </a:p>
          <a:p>
            <a:r>
              <a:rPr lang="en-GB" dirty="0"/>
              <a:t>You go to GOV.UK and search for “HMRC Ready Reckoner.”</a:t>
            </a:r>
          </a:p>
          <a:p>
            <a:r>
              <a:rPr lang="en-GB" dirty="0"/>
              <a:t>Enter your estimated </a:t>
            </a:r>
            <a:r>
              <a:rPr lang="en-GB" b="1" dirty="0"/>
              <a:t>annual profit</a:t>
            </a:r>
            <a:r>
              <a:rPr lang="en-GB" dirty="0"/>
              <a:t> (after business expenses).</a:t>
            </a:r>
          </a:p>
          <a:p>
            <a:r>
              <a:rPr lang="en-GB" dirty="0"/>
              <a:t>The tool uses current year tax bands and NIC rates to show how much to set aside.</a:t>
            </a:r>
          </a:p>
          <a:p>
            <a:r>
              <a:rPr lang="en-GB" dirty="0"/>
              <a:t>It will also suggest a </a:t>
            </a:r>
            <a:r>
              <a:rPr lang="en-GB" b="1" dirty="0"/>
              <a:t>monthly savings amount</a:t>
            </a:r>
            <a:r>
              <a:rPr lang="en-GB" dirty="0"/>
              <a:t>.</a:t>
            </a:r>
          </a:p>
          <a:p>
            <a:r>
              <a:rPr lang="en-GB" dirty="0"/>
              <a:t>Example: If your expected profit is £25,000, the Ready Reckoner might suggest saving about £270 per month.</a:t>
            </a:r>
          </a:p>
          <a:p>
            <a:r>
              <a:rPr lang="en-GB" b="1" dirty="0"/>
              <a:t>Important notes</a:t>
            </a:r>
            <a:endParaRPr lang="en-GB" dirty="0"/>
          </a:p>
          <a:p>
            <a:r>
              <a:rPr lang="en-GB" dirty="0"/>
              <a:t>It’s only a guide — the actual bill can differ if you have other income (employment, rental, dividends), student loans, or claim reliefs.</a:t>
            </a:r>
          </a:p>
          <a:p>
            <a:r>
              <a:rPr lang="en-GB" dirty="0"/>
              <a:t>It doesn’t account for payments on account (where HMRC ask you to pre-pay some of next year’s tax).</a:t>
            </a:r>
          </a:p>
          <a:p>
            <a:r>
              <a:rPr lang="en-GB" dirty="0"/>
              <a:t>It also doesn’t include VAT, which is separate.</a:t>
            </a:r>
          </a:p>
          <a:p>
            <a:r>
              <a:rPr lang="en-GB" b="1" dirty="0"/>
              <a:t>Best practice</a:t>
            </a:r>
            <a:endParaRPr lang="en-GB" dirty="0"/>
          </a:p>
          <a:p>
            <a:r>
              <a:rPr lang="en-GB" dirty="0"/>
              <a:t>Even without the Reckoner, aim to save </a:t>
            </a:r>
            <a:r>
              <a:rPr lang="en-GB" b="1" dirty="0"/>
              <a:t>20–25% of your profit</a:t>
            </a:r>
            <a:r>
              <a:rPr lang="en-GB" dirty="0"/>
              <a:t> each month into a separate “tax pot.”</a:t>
            </a:r>
          </a:p>
          <a:p>
            <a:r>
              <a:rPr lang="en-GB" dirty="0"/>
              <a:t>This covers most sole traders and gives you a safety buffer.</a:t>
            </a:r>
          </a:p>
          <a:p>
            <a:r>
              <a:rPr lang="en-GB" dirty="0"/>
              <a:t>Encourage participants to use a separate bank account or savings space for tax so they don’t dip into it.</a:t>
            </a:r>
          </a:p>
          <a:p>
            <a:r>
              <a:rPr lang="en-GB" b="1" dirty="0"/>
              <a:t>Reflection question for the audience</a:t>
            </a:r>
            <a:br>
              <a:rPr lang="en-GB" dirty="0"/>
            </a:br>
            <a:r>
              <a:rPr lang="en-GB" dirty="0"/>
              <a:t>Ask: “How many of you have ever guessed your tax bill and been shocked when the real one came in?” → Use this to highlight why tools like the Ready Reckoner (and a consistent saving habit) are so valuable.</a:t>
            </a:r>
          </a:p>
          <a:p>
            <a:r>
              <a:rPr lang="en-GB" b="1" dirty="0"/>
              <a:t>Summary of Slide 14</a:t>
            </a:r>
            <a:br>
              <a:rPr lang="en-GB" dirty="0"/>
            </a:br>
            <a:r>
              <a:rPr lang="en-GB" dirty="0"/>
              <a:t>The HMRC Ready Reckoner is a free tool to estimate your tax and NIC. Use it alongside a disciplined savings routine — ideally 20–25% of profit each month — to stay in control and avoid surprises.</a:t>
            </a:r>
          </a:p>
          <a:p>
            <a:endParaRPr lang="en-GB"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endParaRPr lang="en-GB" dirty="0"/>
          </a:p>
          <a:p>
            <a:r>
              <a:rPr lang="en-GB" dirty="0"/>
              <a:t>One of the biggest worries for sole traders is not knowing how much their tax bill will be.</a:t>
            </a:r>
          </a:p>
          <a:p>
            <a:r>
              <a:rPr lang="en-GB" dirty="0"/>
              <a:t>HMRC provides a free online calculator called the </a:t>
            </a:r>
            <a:r>
              <a:rPr lang="en-GB" b="1" dirty="0"/>
              <a:t>Ready Reckoner</a:t>
            </a:r>
            <a:r>
              <a:rPr lang="en-GB" dirty="0"/>
              <a:t>. It estimates how much Income Tax and National Insurance you’ll owe based on your profit.</a:t>
            </a:r>
          </a:p>
          <a:p>
            <a:r>
              <a:rPr lang="en-GB" dirty="0"/>
              <a:t>This makes it easier to plan ahead and avoid the “January shock.”</a:t>
            </a:r>
          </a:p>
          <a:p>
            <a:r>
              <a:rPr lang="en-GB" b="1" dirty="0"/>
              <a:t>How it works</a:t>
            </a:r>
            <a:endParaRPr lang="en-GB" dirty="0"/>
          </a:p>
          <a:p>
            <a:r>
              <a:rPr lang="en-GB" dirty="0"/>
              <a:t>You go to GOV.UK and search for “HMRC Ready Reckoner.”</a:t>
            </a:r>
          </a:p>
          <a:p>
            <a:r>
              <a:rPr lang="en-GB" dirty="0"/>
              <a:t>Enter your estimated </a:t>
            </a:r>
            <a:r>
              <a:rPr lang="en-GB" b="1" dirty="0"/>
              <a:t>annual profit</a:t>
            </a:r>
            <a:r>
              <a:rPr lang="en-GB" dirty="0"/>
              <a:t> (after business expenses).</a:t>
            </a:r>
          </a:p>
          <a:p>
            <a:r>
              <a:rPr lang="en-GB" dirty="0"/>
              <a:t>The tool uses current year tax bands and NIC rates to show how much to set aside.</a:t>
            </a:r>
          </a:p>
          <a:p>
            <a:r>
              <a:rPr lang="en-GB" dirty="0"/>
              <a:t>It will also suggest a </a:t>
            </a:r>
            <a:r>
              <a:rPr lang="en-GB" b="1" dirty="0"/>
              <a:t>monthly savings amount</a:t>
            </a:r>
            <a:r>
              <a:rPr lang="en-GB" dirty="0"/>
              <a:t>.</a:t>
            </a:r>
          </a:p>
          <a:p>
            <a:r>
              <a:rPr lang="en-GB" dirty="0"/>
              <a:t>Example: If your expected profit is £25,000, the Ready Reckoner might suggest saving about £270 per month.</a:t>
            </a:r>
          </a:p>
          <a:p>
            <a:r>
              <a:rPr lang="en-GB" b="1" dirty="0"/>
              <a:t>Important notes</a:t>
            </a:r>
            <a:endParaRPr lang="en-GB" dirty="0"/>
          </a:p>
          <a:p>
            <a:r>
              <a:rPr lang="en-GB" dirty="0"/>
              <a:t>It’s only a guide — the actual bill can differ if you have other income (employment, rental, dividends), student loans, or claim reliefs.</a:t>
            </a:r>
          </a:p>
          <a:p>
            <a:r>
              <a:rPr lang="en-GB" dirty="0"/>
              <a:t>It doesn’t account for payments on account (where HMRC ask you to pre-pay some of next year’s tax).</a:t>
            </a:r>
          </a:p>
          <a:p>
            <a:r>
              <a:rPr lang="en-GB" dirty="0"/>
              <a:t>It also doesn’t include VAT, which is separate.</a:t>
            </a:r>
          </a:p>
          <a:p>
            <a:r>
              <a:rPr lang="en-GB" b="1" dirty="0"/>
              <a:t>Best practice</a:t>
            </a:r>
            <a:endParaRPr lang="en-GB" dirty="0"/>
          </a:p>
          <a:p>
            <a:r>
              <a:rPr lang="en-GB" dirty="0"/>
              <a:t>Even without the Reckoner, aim to save </a:t>
            </a:r>
            <a:r>
              <a:rPr lang="en-GB" b="1" dirty="0"/>
              <a:t>20–25% of your profit</a:t>
            </a:r>
            <a:r>
              <a:rPr lang="en-GB" dirty="0"/>
              <a:t> each month into a separate “tax pot.”</a:t>
            </a:r>
          </a:p>
          <a:p>
            <a:r>
              <a:rPr lang="en-GB" dirty="0"/>
              <a:t>This covers most sole traders and gives you a safety buffer.</a:t>
            </a:r>
          </a:p>
          <a:p>
            <a:r>
              <a:rPr lang="en-GB" dirty="0"/>
              <a:t>Encourage participants to use a separate bank account or savings space for tax so they don’t dip into it.</a:t>
            </a:r>
          </a:p>
          <a:p>
            <a:r>
              <a:rPr lang="en-GB" b="1" dirty="0"/>
              <a:t>Reflection question for the audience</a:t>
            </a:r>
            <a:br>
              <a:rPr lang="en-GB" dirty="0"/>
            </a:br>
            <a:r>
              <a:rPr lang="en-GB" dirty="0"/>
              <a:t>Ask: “How many of you have ever guessed your tax bill and been shocked when the real one came in?” → Use this to highlight why tools like the Ready Reckoner (and a consistent saving habit) are so valuable.</a:t>
            </a:r>
          </a:p>
          <a:p>
            <a:r>
              <a:rPr lang="en-GB" b="1" dirty="0"/>
              <a:t>Summary of Slide 14</a:t>
            </a:r>
            <a:br>
              <a:rPr lang="en-GB" dirty="0"/>
            </a:br>
            <a:r>
              <a:rPr lang="en-GB" dirty="0"/>
              <a:t>The HMRC Ready Reckoner is a free tool to estimate your tax and NIC. Use it alongside a disciplined savings routine — ideally 20–25% of profit each month — to stay in control and avoid surprises.</a:t>
            </a:r>
          </a:p>
          <a:p>
            <a:endParaRPr lang="en-GB"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fontAlgn="base"/>
            <a:r>
              <a:rPr lang="en-GB" sz="1200" b="1" i="0" u="none" strike="noStrike" kern="1200" dirty="0">
                <a:solidFill>
                  <a:schemeClr val="tx1"/>
                </a:solidFill>
                <a:effectLst/>
                <a:latin typeface="+mn-lt"/>
                <a:ea typeface="+mn-ea"/>
                <a:cs typeface="+mn-cs"/>
              </a:rPr>
              <a:t>Overview / Snapshot</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Self Assessment isn’t just about deadlines — it’s about knowing the process and being prepared. The more organised you are, the smoother it goes. Let’s break down the key admin steps and tools you can use.</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Registering with HMRC</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Go to GOV.UK → </a:t>
            </a:r>
            <a:r>
              <a:rPr lang="en-GB" sz="1200" b="0" i="1" u="none" strike="noStrike" kern="1200" dirty="0">
                <a:solidFill>
                  <a:schemeClr val="tx1"/>
                </a:solidFill>
                <a:effectLst/>
                <a:latin typeface="+mn-lt"/>
                <a:ea typeface="+mn-ea"/>
                <a:cs typeface="+mn-cs"/>
              </a:rPr>
              <a:t>“Register for Self Assessment and Class 2 National Insurance.”</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Provide your National Insurance number, start date, type of business, and personal details.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HMRC will post your </a:t>
            </a:r>
            <a:r>
              <a:rPr lang="en-GB" sz="1200" b="1" i="0" u="none" strike="noStrike" kern="1200" dirty="0">
                <a:solidFill>
                  <a:schemeClr val="tx1"/>
                </a:solidFill>
                <a:effectLst/>
                <a:latin typeface="+mn-lt"/>
                <a:ea typeface="+mn-ea"/>
                <a:cs typeface="+mn-cs"/>
              </a:rPr>
              <a:t>Unique Taxpayer Reference (UTR)</a:t>
            </a:r>
            <a:r>
              <a:rPr lang="en-GB" sz="1200" b="0" i="0" u="none" strike="noStrike" kern="1200" dirty="0">
                <a:solidFill>
                  <a:schemeClr val="tx1"/>
                </a:solidFill>
                <a:effectLst/>
                <a:latin typeface="+mn-lt"/>
                <a:ea typeface="+mn-ea"/>
                <a:cs typeface="+mn-cs"/>
              </a:rPr>
              <a:t> within about 10 days.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also create or log into your </a:t>
            </a:r>
            <a:r>
              <a:rPr lang="en-GB" sz="1200" b="1" i="0" u="none" strike="noStrike" kern="1200" dirty="0">
                <a:solidFill>
                  <a:schemeClr val="tx1"/>
                </a:solidFill>
                <a:effectLst/>
                <a:latin typeface="+mn-lt"/>
                <a:ea typeface="+mn-ea"/>
                <a:cs typeface="+mn-cs"/>
              </a:rPr>
              <a:t>Government Gateway</a:t>
            </a:r>
            <a:r>
              <a:rPr lang="en-GB" sz="1200" b="0" i="0" u="none" strike="noStrike" kern="1200" dirty="0">
                <a:solidFill>
                  <a:schemeClr val="tx1"/>
                </a:solidFill>
                <a:effectLst/>
                <a:latin typeface="+mn-lt"/>
                <a:ea typeface="+mn-ea"/>
                <a:cs typeface="+mn-cs"/>
              </a:rPr>
              <a:t> account.</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HMRC app</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HMRC has a free app (iOS and Android).</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can:</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View your tax return deadlines.</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Check what you owe.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Make payments directly.</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See correspondence from HMRC.</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It’s a handy way to keep on top of things without always logging into the website.</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What you need before filing</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National Insurance number.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UTR and Government Gateway login.</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Records of income (invoices, sales).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Records of expenses (receipts, mileage, bills).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Bank statements for cross-checking.</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Other income info (employment, dividends, rental).</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Reliefs or allowances you’re claiming (e.g. working from home).</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Filing your return</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can use: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HMRC’s online Self Assessment service (sufficient for most sole traders).</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 Commercial software if you want more features (e.g. auto-upload of expenses).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can also upload and pay via the </a:t>
            </a:r>
            <a:r>
              <a:rPr lang="en-GB" sz="1200" b="1" i="0" u="none" strike="noStrike" kern="1200" dirty="0">
                <a:solidFill>
                  <a:schemeClr val="tx1"/>
                </a:solidFill>
                <a:effectLst/>
                <a:latin typeface="+mn-lt"/>
                <a:ea typeface="+mn-ea"/>
                <a:cs typeface="+mn-cs"/>
              </a:rPr>
              <a:t>HMRC app</a:t>
            </a:r>
            <a:r>
              <a:rPr lang="en-GB" sz="1200" b="0" i="0" u="none" strike="noStrike" kern="1200" dirty="0">
                <a:solidFill>
                  <a:schemeClr val="tx1"/>
                </a:solidFill>
                <a:effectLst/>
                <a:latin typeface="+mn-lt"/>
                <a:ea typeface="+mn-ea"/>
                <a:cs typeface="+mn-cs"/>
              </a:rPr>
              <a:t>, which makes the process quicker.</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Learning resources</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HMRC runs an official </a:t>
            </a:r>
            <a:r>
              <a:rPr lang="en-GB" sz="1200" b="1" i="0" u="none" strike="noStrike" kern="1200" dirty="0">
                <a:solidFill>
                  <a:schemeClr val="tx1"/>
                </a:solidFill>
                <a:effectLst/>
                <a:latin typeface="+mn-lt"/>
                <a:ea typeface="+mn-ea"/>
                <a:cs typeface="+mn-cs"/>
              </a:rPr>
              <a:t>YouTube channel</a:t>
            </a:r>
            <a:r>
              <a:rPr lang="en-GB" sz="1200" b="0" i="0" u="none" strike="noStrike" kern="1200" dirty="0">
                <a:solidFill>
                  <a:schemeClr val="tx1"/>
                </a:solidFill>
                <a:effectLst/>
                <a:latin typeface="+mn-lt"/>
                <a:ea typeface="+mn-ea"/>
                <a:cs typeface="+mn-cs"/>
              </a:rPr>
              <a:t> with short “How to” videos on completing returns, registering, and using the online system.</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GOV.UK has detailed step-by-step guides.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There’s also the </a:t>
            </a:r>
            <a:r>
              <a:rPr lang="en-GB" sz="1200" b="1" i="0" u="none" strike="noStrike" kern="1200" dirty="0">
                <a:solidFill>
                  <a:schemeClr val="tx1"/>
                </a:solidFill>
                <a:effectLst/>
                <a:latin typeface="+mn-lt"/>
                <a:ea typeface="+mn-ea"/>
                <a:cs typeface="+mn-cs"/>
              </a:rPr>
              <a:t>Self Assessment helpline</a:t>
            </a:r>
            <a:r>
              <a:rPr lang="en-GB" sz="1200" b="0" i="0" u="none" strike="noStrike" kern="1200" dirty="0">
                <a:solidFill>
                  <a:schemeClr val="tx1"/>
                </a:solidFill>
                <a:effectLst/>
                <a:latin typeface="+mn-lt"/>
                <a:ea typeface="+mn-ea"/>
                <a:cs typeface="+mn-cs"/>
              </a:rPr>
              <a:t> for queries (best to call outside peak January times).</a:t>
            </a:r>
            <a:endParaRPr lang="en-US" sz="1200" b="0" i="0" kern="1200" dirty="0">
              <a:solidFill>
                <a:schemeClr val="tx1"/>
              </a:solidFill>
              <a:effectLst/>
              <a:latin typeface="+mn-lt"/>
              <a:ea typeface="+mn-ea"/>
              <a:cs typeface="+mn-cs"/>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68060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This final slide is about action. Knowledge is useful, but only if you put it into practice. These steps are designed to be realistic and practical — things you can start doing today, not six months from now.</a:t>
            </a:r>
          </a:p>
          <a:p>
            <a:r>
              <a:rPr lang="en-GB" b="1" dirty="0"/>
              <a:t>Choose a method you’ll actually use</a:t>
            </a:r>
            <a:endParaRPr lang="en-GB" dirty="0"/>
          </a:p>
          <a:p>
            <a:r>
              <a:rPr lang="en-GB" dirty="0"/>
              <a:t>Don’t worry about the “best” system — the best one is the one you’ll actually keep up with.</a:t>
            </a:r>
          </a:p>
          <a:p>
            <a:r>
              <a:rPr lang="en-GB" dirty="0"/>
              <a:t>If you’re comfortable with pen and paper, use it. If you like spreadsheets, set one up. If you want automation, pick an app.</a:t>
            </a:r>
          </a:p>
          <a:p>
            <a:r>
              <a:rPr lang="en-GB" dirty="0"/>
              <a:t>Consistency is more important than technology.</a:t>
            </a:r>
          </a:p>
          <a:p>
            <a:r>
              <a:rPr lang="en-GB" b="1" dirty="0"/>
              <a:t>Commit to a weekly routine</a:t>
            </a:r>
            <a:endParaRPr lang="en-GB" dirty="0"/>
          </a:p>
          <a:p>
            <a:r>
              <a:rPr lang="en-GB" dirty="0"/>
              <a:t>Block out 30–60 minutes once a week for your books. Treat it like an appointment with yourself.</a:t>
            </a:r>
          </a:p>
          <a:p>
            <a:r>
              <a:rPr lang="en-GB" dirty="0"/>
              <a:t>Use this time to log income, capture expenses, and check bank reconciliation.</a:t>
            </a:r>
          </a:p>
          <a:p>
            <a:r>
              <a:rPr lang="en-GB" dirty="0"/>
              <a:t>Doing it weekly means you’ll never face a mountain of admin.</a:t>
            </a:r>
          </a:p>
          <a:p>
            <a:r>
              <a:rPr lang="en-GB" b="1" dirty="0"/>
              <a:t>Use the HMRC Ready Reckoner</a:t>
            </a:r>
            <a:endParaRPr lang="en-GB" dirty="0"/>
          </a:p>
          <a:p>
            <a:r>
              <a:rPr lang="en-GB" dirty="0"/>
              <a:t>Go online, enter your estimated profit, and see how much tax and NI to set aside.</a:t>
            </a:r>
          </a:p>
          <a:p>
            <a:r>
              <a:rPr lang="en-GB" dirty="0"/>
              <a:t>Use this figure to move money into a separate “tax pot” each month.</a:t>
            </a:r>
          </a:p>
          <a:p>
            <a:r>
              <a:rPr lang="en-GB" dirty="0"/>
              <a:t>Example: If it says £270/month, transfer that as soon as you pay yourself.</a:t>
            </a:r>
          </a:p>
          <a:p>
            <a:r>
              <a:rPr lang="en-GB" b="1" dirty="0"/>
              <a:t>Ask for help early</a:t>
            </a:r>
            <a:endParaRPr lang="en-GB" dirty="0"/>
          </a:p>
          <a:p>
            <a:r>
              <a:rPr lang="en-GB" dirty="0"/>
              <a:t>If you’re unsure, don’t wait until January. Call HMRC, speak to an accountant, or tap into local business support.</a:t>
            </a:r>
          </a:p>
          <a:p>
            <a:r>
              <a:rPr lang="en-GB" dirty="0"/>
              <a:t>Problems grow when ignored — but HMRC is more flexible if you contact them early.</a:t>
            </a:r>
          </a:p>
          <a:p>
            <a:r>
              <a:rPr lang="en-GB" b="1" dirty="0"/>
              <a:t>Remember the bigger picture</a:t>
            </a:r>
            <a:endParaRPr lang="en-GB" dirty="0"/>
          </a:p>
          <a:p>
            <a:r>
              <a:rPr lang="en-GB" dirty="0"/>
              <a:t>Staying on top of admin frees you up to focus on running and growing your business.</a:t>
            </a:r>
          </a:p>
          <a:p>
            <a:r>
              <a:rPr lang="en-GB" dirty="0"/>
              <a:t>Admin is a foundation — it’s not the exciting part, but it enables everything else to work.</a:t>
            </a:r>
          </a:p>
          <a:p>
            <a:r>
              <a:rPr lang="en-GB" b="1" dirty="0"/>
              <a:t>Closing reflection</a:t>
            </a:r>
            <a:br>
              <a:rPr lang="en-GB" dirty="0"/>
            </a:br>
            <a:r>
              <a:rPr lang="en-GB" dirty="0"/>
              <a:t>“Think about one step you can commit to today. Is it choosing your record keeping method? Setting up a weekly slot? Opening a separate tax savings account? Small steps make big changes over time.”</a:t>
            </a:r>
          </a:p>
          <a:p>
            <a:r>
              <a:rPr lang="en-GB" b="1" dirty="0"/>
              <a:t>Summary of Slide 20b</a:t>
            </a:r>
            <a:br>
              <a:rPr lang="en-GB" dirty="0"/>
            </a:br>
            <a:r>
              <a:rPr lang="en-GB" dirty="0"/>
              <a:t>Next steps are simple: pick a method, build a weekly routine, use the Ready Reckoner, and ask for help early. By staying on top of admin, you give yourself the freedom to grow your business with confidence.</a:t>
            </a:r>
          </a:p>
          <a:p>
            <a:endParaRPr lang="en-GB" dirty="0"/>
          </a:p>
          <a:p>
            <a:endParaRPr lang="en-GB" dirty="0"/>
          </a:p>
          <a:p>
            <a:r>
              <a:rPr lang="en-GB" dirty="0"/>
              <a:t>“Running a business can feel overwhelming, especially when it comes to tax and bookkeeping. But what we’ve seen today is that it doesn’t have to be complicated.</a:t>
            </a:r>
          </a:p>
          <a:p>
            <a:r>
              <a:rPr lang="en-GB" dirty="0"/>
              <a:t>If you register properly, keep on top of deadlines, and build a simple weekly routine for your records, you’ll stay in control. HMRC stops being something to fear, and bookkeeping becomes a tool to help you run your business smarter.</a:t>
            </a:r>
          </a:p>
          <a:p>
            <a:r>
              <a:rPr lang="en-GB" dirty="0"/>
              <a:t>Remember — you don’t need to be perfect. You just need to be consistent. Do the little things regularly, ask for help early, and your admin will never get the better of you. That gives you the freedom to focus on what really matters — growing your business and enjoying the rewards.”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dirty="0"/>
              <a:t>Running a Limited Company brings a heavier administrative burden than being a sole trader. HMRC and Companies House treat the company as a separate legal entity, which means double reporting and stricter rules. As a director, you are responsible for ensuring the company meets these obligations — even if you use an accountant.</a:t>
            </a:r>
          </a:p>
          <a:p>
            <a:r>
              <a:rPr lang="en-GB" b="1" dirty="0"/>
              <a:t>Registering the company</a:t>
            </a:r>
            <a:endParaRPr lang="en-GB" dirty="0"/>
          </a:p>
          <a:p>
            <a:r>
              <a:rPr lang="en-GB" dirty="0"/>
              <a:t>When you set up, you must register the company with </a:t>
            </a:r>
            <a:r>
              <a:rPr lang="en-GB" b="1" dirty="0"/>
              <a:t>Companies House</a:t>
            </a:r>
            <a:r>
              <a:rPr lang="en-GB" dirty="0"/>
              <a:t>. This includes providing company name, registered office, directors, and shareholdings.</a:t>
            </a:r>
          </a:p>
          <a:p>
            <a:r>
              <a:rPr lang="en-GB" dirty="0"/>
              <a:t>HMRC is automatically notified, but you must still register for </a:t>
            </a:r>
            <a:r>
              <a:rPr lang="en-GB" b="1" dirty="0"/>
              <a:t>Corporation Tax</a:t>
            </a:r>
            <a:r>
              <a:rPr lang="en-GB" dirty="0"/>
              <a:t> within 3 months of starting to trade.</a:t>
            </a:r>
          </a:p>
          <a:p>
            <a:r>
              <a:rPr lang="en-GB" dirty="0"/>
              <a:t>Failing to register can mean penalties and interest later.</a:t>
            </a:r>
          </a:p>
          <a:p>
            <a:r>
              <a:rPr lang="en-GB" b="1" dirty="0"/>
              <a:t>Annual accounts to Companies House</a:t>
            </a:r>
            <a:endParaRPr lang="en-GB" dirty="0"/>
          </a:p>
          <a:p>
            <a:r>
              <a:rPr lang="en-GB" dirty="0"/>
              <a:t>Each year, a company must file </a:t>
            </a:r>
            <a:r>
              <a:rPr lang="en-GB" b="1" dirty="0"/>
              <a:t>statutory accounts</a:t>
            </a:r>
            <a:r>
              <a:rPr lang="en-GB" dirty="0"/>
              <a:t> with Companies House.</a:t>
            </a:r>
          </a:p>
          <a:p>
            <a:r>
              <a:rPr lang="en-GB" dirty="0"/>
              <a:t>For micro and small companies, these can be simplified versions, but they are still a legal requirement.</a:t>
            </a:r>
          </a:p>
          <a:p>
            <a:r>
              <a:rPr lang="en-GB" dirty="0"/>
              <a:t>These accounts are publicly available, which means clients, competitors, and lenders can look them up.</a:t>
            </a:r>
          </a:p>
          <a:p>
            <a:r>
              <a:rPr lang="en-GB" dirty="0"/>
              <a:t>Example: A local café runs as a Ltd company. Anyone can search Companies House and see their accounts, which shows turnover and profits.</a:t>
            </a:r>
          </a:p>
          <a:p>
            <a:r>
              <a:rPr lang="en-GB" b="1" dirty="0"/>
              <a:t>Company Tax Return (CT600) to HMRC</a:t>
            </a:r>
            <a:endParaRPr lang="en-GB" dirty="0"/>
          </a:p>
          <a:p>
            <a:r>
              <a:rPr lang="en-GB" dirty="0"/>
              <a:t>Separately from Companies House, you must file a </a:t>
            </a:r>
            <a:r>
              <a:rPr lang="en-GB" b="1" dirty="0"/>
              <a:t>Company Tax Return</a:t>
            </a:r>
            <a:r>
              <a:rPr lang="en-GB" dirty="0"/>
              <a:t> with HMRC.</a:t>
            </a:r>
          </a:p>
          <a:p>
            <a:r>
              <a:rPr lang="en-GB" dirty="0"/>
              <a:t>This includes full accounts, detailed profit calculations, and the Corporation Tax owed.</a:t>
            </a:r>
          </a:p>
          <a:p>
            <a:r>
              <a:rPr lang="en-GB" dirty="0"/>
              <a:t>This return is usually due 12 months after the end of your accounting period.</a:t>
            </a:r>
          </a:p>
          <a:p>
            <a:r>
              <a:rPr lang="en-GB" b="1" dirty="0"/>
              <a:t>Record keeping (6 years)</a:t>
            </a:r>
            <a:endParaRPr lang="en-GB" dirty="0"/>
          </a:p>
          <a:p>
            <a:r>
              <a:rPr lang="en-GB" dirty="0"/>
              <a:t>Companies must keep accounting records for 6 years: invoices, receipts, payroll, bank statements, contracts, and statutory records (register of directors, shareholders, board minutes).</a:t>
            </a:r>
          </a:p>
          <a:p>
            <a:r>
              <a:rPr lang="en-GB" dirty="0"/>
              <a:t>HMRC or Companies House can request these for inspection.</a:t>
            </a:r>
          </a:p>
          <a:p>
            <a:r>
              <a:rPr lang="en-GB" dirty="0"/>
              <a:t>Pitfall: many small companies forget to keep dividend vouchers or board minutes, but these are legally required.</a:t>
            </a:r>
          </a:p>
          <a:p>
            <a:r>
              <a:rPr lang="en-GB" b="1" dirty="0"/>
              <a:t>PAYE if paying salaries</a:t>
            </a:r>
            <a:endParaRPr lang="en-GB" dirty="0"/>
          </a:p>
          <a:p>
            <a:r>
              <a:rPr lang="en-GB" dirty="0"/>
              <a:t>If the company pays staff or directors a salary, it must register as an </a:t>
            </a:r>
            <a:r>
              <a:rPr lang="en-GB" b="1" dirty="0"/>
              <a:t>employer</a:t>
            </a:r>
            <a:r>
              <a:rPr lang="en-GB" dirty="0"/>
              <a:t> with HMRC.</a:t>
            </a:r>
          </a:p>
          <a:p>
            <a:r>
              <a:rPr lang="en-GB" dirty="0"/>
              <a:t>You then run payroll under the PAYE system, deducting Income Tax and NI, and reporting via Real Time Information (RTI) every pay cycle.</a:t>
            </a:r>
          </a:p>
          <a:p>
            <a:r>
              <a:rPr lang="en-GB" dirty="0"/>
              <a:t>Even if you’re the only person in the company, PAYE applies if you pay yourself a salary.</a:t>
            </a:r>
          </a:p>
          <a:p>
            <a:r>
              <a:rPr lang="en-GB" b="1" dirty="0"/>
              <a:t>Pitfalls and penalties</a:t>
            </a:r>
            <a:endParaRPr lang="en-GB" dirty="0"/>
          </a:p>
          <a:p>
            <a:r>
              <a:rPr lang="en-GB" dirty="0"/>
              <a:t>Missing deadlines = automatic penalties (late filing at Companies House, or late returns with HMRC).</a:t>
            </a:r>
          </a:p>
          <a:p>
            <a:r>
              <a:rPr lang="en-GB" dirty="0"/>
              <a:t>Not registering as an employer when paying salaries leads to fines.</a:t>
            </a:r>
          </a:p>
          <a:p>
            <a:r>
              <a:rPr lang="en-GB" dirty="0"/>
              <a:t>Forgetting statutory records (e.g. directors’ decisions) can cause compliance issues if HMRC investigates.</a:t>
            </a:r>
          </a:p>
          <a:p>
            <a:r>
              <a:rPr lang="en-GB" b="1" dirty="0"/>
              <a:t>Summary</a:t>
            </a:r>
            <a:br>
              <a:rPr lang="en-GB" dirty="0"/>
            </a:br>
            <a:r>
              <a:rPr lang="en-GB" dirty="0"/>
              <a:t>Administrative duties for Limited Companies include dual registration, filing accounts and tax returns, keeping records for 6 years, and complying with PAYE. Unlike a sole trader, you cannot separate yourself from the company’s paperwork. The company has obligations of its own, and as a director, you’re legally responsible for meeting them.</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sz="1200" b="0" i="0" kern="1200" dirty="0">
                <a:solidFill>
                  <a:schemeClr val="tx1"/>
                </a:solidFill>
                <a:effectLst/>
                <a:latin typeface="+mn-lt"/>
                <a:ea typeface="+mn-ea"/>
                <a:cs typeface="+mn-cs"/>
              </a:rPr>
              <a:t>Marginal Relief provides a gradual increase in Corporation Tax rate between the </a:t>
            </a:r>
            <a:r>
              <a:rPr lang="en-GB" sz="1200" b="0" i="0" kern="1200" dirty="0">
                <a:solidFill>
                  <a:schemeClr val="tx1"/>
                </a:solidFill>
                <a:effectLst/>
                <a:latin typeface="+mn-lt"/>
                <a:ea typeface="+mn-ea"/>
                <a:cs typeface="+mn-cs"/>
                <a:hlinkClick r:id="rId3"/>
              </a:rPr>
              <a:t>small profits rate and the main rate</a:t>
            </a:r>
            <a:r>
              <a:rPr lang="en-GB" sz="1200" b="0" i="0" kern="1200" dirty="0">
                <a:solidFill>
                  <a:schemeClr val="tx1"/>
                </a:solidFill>
                <a:effectLst/>
                <a:latin typeface="+mn-lt"/>
                <a:ea typeface="+mn-ea"/>
                <a:cs typeface="+mn-cs"/>
              </a:rPr>
              <a:t> — this allows you to reduce your rate from the 25% main rate.</a:t>
            </a:r>
          </a:p>
          <a:p>
            <a:endParaRPr lang="en-GB" sz="1200" b="0" i="0" kern="1200" dirty="0">
              <a:solidFill>
                <a:schemeClr val="tx1"/>
              </a:solidFill>
              <a:effectLst/>
              <a:latin typeface="+mn-lt"/>
              <a:ea typeface="+mn-ea"/>
              <a:cs typeface="+mn-cs"/>
            </a:endParaRPr>
          </a:p>
          <a:p>
            <a:r>
              <a:rPr lang="en-GB" b="1" dirty="0"/>
              <a:t>Overview / Snapshot</a:t>
            </a:r>
            <a:br>
              <a:rPr lang="en-GB" dirty="0"/>
            </a:br>
            <a:r>
              <a:rPr lang="en-GB" dirty="0"/>
              <a:t>Unlike sole traders, who pay Income Tax and NI directly on their profits, Limited Companies pay </a:t>
            </a:r>
            <a:r>
              <a:rPr lang="en-GB" b="1" dirty="0"/>
              <a:t>Corporation Tax</a:t>
            </a:r>
            <a:r>
              <a:rPr lang="en-GB" dirty="0"/>
              <a:t> first, then directors/shareholders are taxed again when they take money out. This “double layer” is the key difference between a sole trader and a Ltd company.</a:t>
            </a:r>
          </a:p>
          <a:p>
            <a:r>
              <a:rPr lang="en-GB" b="1" dirty="0"/>
              <a:t>Corporation Tax</a:t>
            </a:r>
            <a:endParaRPr lang="en-GB" dirty="0"/>
          </a:p>
          <a:p>
            <a:r>
              <a:rPr lang="en-GB" dirty="0"/>
              <a:t>Corporation Tax applies to company profits after allowable business expenses.</a:t>
            </a:r>
          </a:p>
          <a:p>
            <a:r>
              <a:rPr lang="en-GB" dirty="0"/>
              <a:t>Rates from April 2023 (still current for 2024/25):</a:t>
            </a:r>
            <a:br>
              <a:rPr lang="en-GB" dirty="0"/>
            </a:br>
            <a:r>
              <a:rPr lang="en-GB" dirty="0"/>
              <a:t>• 19% if profits are £50,000 or less (small profits rate).</a:t>
            </a:r>
            <a:br>
              <a:rPr lang="en-GB" dirty="0"/>
            </a:br>
            <a:r>
              <a:rPr lang="en-GB" dirty="0"/>
              <a:t>• 25% if profits are £250,000 or more (main rate).</a:t>
            </a:r>
            <a:br>
              <a:rPr lang="en-GB" dirty="0"/>
            </a:br>
            <a:r>
              <a:rPr lang="en-GB" dirty="0"/>
              <a:t>• Between these, </a:t>
            </a:r>
            <a:r>
              <a:rPr lang="en-GB" b="1" dirty="0"/>
              <a:t>marginal relief</a:t>
            </a:r>
            <a:r>
              <a:rPr lang="en-GB" dirty="0"/>
              <a:t> gives a tapered effective rate.</a:t>
            </a:r>
          </a:p>
          <a:p>
            <a:r>
              <a:rPr lang="en-GB" dirty="0"/>
              <a:t>Example: A company makes £40,000 profit. Corporation Tax at 19% = £7,600.</a:t>
            </a:r>
          </a:p>
          <a:p>
            <a:r>
              <a:rPr lang="en-GB" b="1" dirty="0"/>
              <a:t>Payment deadlines</a:t>
            </a:r>
            <a:endParaRPr lang="en-GB" dirty="0"/>
          </a:p>
          <a:p>
            <a:r>
              <a:rPr lang="en-GB" dirty="0"/>
              <a:t>Corporation Tax is due </a:t>
            </a:r>
            <a:r>
              <a:rPr lang="en-GB" b="1" dirty="0"/>
              <a:t>9 months and 1 day</a:t>
            </a:r>
            <a:r>
              <a:rPr lang="en-GB" dirty="0"/>
              <a:t> after the end of the accounting period.</a:t>
            </a:r>
          </a:p>
          <a:p>
            <a:r>
              <a:rPr lang="en-GB" dirty="0"/>
              <a:t>Example: If your year ends 31 March, payment is due by 1 January.</a:t>
            </a:r>
          </a:p>
          <a:p>
            <a:r>
              <a:rPr lang="en-GB" dirty="0"/>
              <a:t>Late payment leads to interest charges and potential penalties.</a:t>
            </a:r>
          </a:p>
          <a:p>
            <a:r>
              <a:rPr lang="en-GB" b="1" dirty="0"/>
              <a:t>Separating company money and personal money</a:t>
            </a:r>
            <a:endParaRPr lang="en-GB" dirty="0"/>
          </a:p>
          <a:p>
            <a:r>
              <a:rPr lang="en-GB" dirty="0"/>
              <a:t>One of the most common mistakes is thinking “company money is my money.”</a:t>
            </a:r>
          </a:p>
          <a:p>
            <a:r>
              <a:rPr lang="en-GB" dirty="0"/>
              <a:t>In reality, company funds belong to the company.</a:t>
            </a:r>
          </a:p>
          <a:p>
            <a:r>
              <a:rPr lang="en-GB" dirty="0"/>
              <a:t>Money can only leave as:</a:t>
            </a:r>
            <a:br>
              <a:rPr lang="en-GB" dirty="0"/>
            </a:br>
            <a:r>
              <a:rPr lang="en-GB" dirty="0"/>
              <a:t>• </a:t>
            </a:r>
            <a:r>
              <a:rPr lang="en-GB" b="1" dirty="0"/>
              <a:t>Salary</a:t>
            </a:r>
            <a:r>
              <a:rPr lang="en-GB" dirty="0"/>
              <a:t> – through PAYE (subject to Income Tax and NI).</a:t>
            </a:r>
            <a:br>
              <a:rPr lang="en-GB" dirty="0"/>
            </a:br>
            <a:r>
              <a:rPr lang="en-GB" dirty="0"/>
              <a:t>• </a:t>
            </a:r>
            <a:r>
              <a:rPr lang="en-GB" b="1" dirty="0"/>
              <a:t>Dividends</a:t>
            </a:r>
            <a:r>
              <a:rPr lang="en-GB" dirty="0"/>
              <a:t> – declared from post-tax profits (subject to dividend tax).</a:t>
            </a:r>
            <a:br>
              <a:rPr lang="en-GB" dirty="0"/>
            </a:br>
            <a:r>
              <a:rPr lang="en-GB" dirty="0"/>
              <a:t>• </a:t>
            </a:r>
            <a:r>
              <a:rPr lang="en-GB" b="1" dirty="0"/>
              <a:t>Director’s loan</a:t>
            </a:r>
            <a:r>
              <a:rPr lang="en-GB" dirty="0"/>
              <a:t> – repayable and subject to special tax rules if not repaid.</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8F3CE-C9D1-D4BA-614B-71D985EFB79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430403-B8AB-7121-D4D8-B7B4F57A710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a:extLst>
              <a:ext uri="{FF2B5EF4-FFF2-40B4-BE49-F238E27FC236}">
                <a16:creationId xmlns:a16="http://schemas.microsoft.com/office/drawing/2014/main" id="{DAEE1E83-D83A-D5C4-88C2-FE612519A90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F1F58CB-E266-3477-6CCC-CB5D3A7CBF1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717D7555-85B5-E3F9-1E13-86C869A9869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dirty="0"/>
              <a:t>Overview / Snapshot</a:t>
            </a:r>
            <a:br>
              <a:rPr lang="en-GB" dirty="0"/>
            </a:br>
            <a:r>
              <a:rPr lang="en-GB" dirty="0"/>
              <a:t>Directors wear two hats: they manage the company’s obligations, but they also have personal HMRC obligations. It’s easy to forget that money you take home has its own tax rules, separate from Corporation Tax.</a:t>
            </a:r>
          </a:p>
          <a:p>
            <a:r>
              <a:rPr lang="en-GB" b="1" dirty="0"/>
              <a:t>Self Assessment</a:t>
            </a:r>
            <a:endParaRPr lang="en-GB" dirty="0"/>
          </a:p>
          <a:p>
            <a:r>
              <a:rPr lang="en-GB" dirty="0"/>
              <a:t>Directors must file a </a:t>
            </a:r>
            <a:r>
              <a:rPr lang="en-GB" b="1" dirty="0"/>
              <a:t>Self Assessment tax return</a:t>
            </a:r>
            <a:r>
              <a:rPr lang="en-GB" dirty="0"/>
              <a:t> if they receive dividends, expense benefits, or any untaxed income.</a:t>
            </a:r>
          </a:p>
          <a:p>
            <a:r>
              <a:rPr lang="en-GB" dirty="0"/>
              <a:t>Even if salary is processed under PAYE, Self Assessment is usually required to declare dividends.</a:t>
            </a:r>
          </a:p>
          <a:p>
            <a:r>
              <a:rPr lang="en-GB" dirty="0"/>
              <a:t>Example: Director pays themselves £9,000 salary (PAYE, no tax due), plus £15,000 in dividends. The dividends must be reported in Self Assessment and dividend tax is due.</a:t>
            </a:r>
          </a:p>
          <a:p>
            <a:r>
              <a:rPr lang="en-GB" b="1" dirty="0"/>
              <a:t>Salary via PAYE</a:t>
            </a:r>
            <a:endParaRPr lang="en-GB" dirty="0"/>
          </a:p>
          <a:p>
            <a:r>
              <a:rPr lang="en-GB" dirty="0"/>
              <a:t>Directors are office holders and if paid a salary, this is processed under PAYE.</a:t>
            </a:r>
          </a:p>
          <a:p>
            <a:r>
              <a:rPr lang="en-GB" dirty="0"/>
              <a:t>The company deducts Income Tax and NIC each pay cycle and reports via RTI.</a:t>
            </a:r>
          </a:p>
          <a:p>
            <a:r>
              <a:rPr lang="en-GB" dirty="0"/>
              <a:t>At year end, the director receives a P60 like any employee.</a:t>
            </a:r>
          </a:p>
          <a:p>
            <a:r>
              <a:rPr lang="en-GB" b="1" dirty="0"/>
              <a:t>Dividends</a:t>
            </a:r>
            <a:endParaRPr lang="en-GB" dirty="0"/>
          </a:p>
          <a:p>
            <a:r>
              <a:rPr lang="en-GB" dirty="0"/>
              <a:t>Dividends are taxed separately from salary. For 2024/25:</a:t>
            </a:r>
            <a:br>
              <a:rPr lang="en-GB" dirty="0"/>
            </a:br>
            <a:r>
              <a:rPr lang="en-GB" dirty="0"/>
              <a:t>• First £500 is covered by the </a:t>
            </a:r>
            <a:r>
              <a:rPr lang="en-GB" b="1" dirty="0"/>
              <a:t>Dividend Allowance</a:t>
            </a:r>
            <a:r>
              <a:rPr lang="en-GB" dirty="0"/>
              <a:t> (tax-free).</a:t>
            </a:r>
            <a:br>
              <a:rPr lang="en-GB" dirty="0"/>
            </a:br>
            <a:r>
              <a:rPr lang="en-GB" dirty="0"/>
              <a:t>• Anything above this is taxed at 8.75% (basic rate), 33.75% (higher rate), or 39.35% (additional rate).</a:t>
            </a:r>
          </a:p>
          <a:p>
            <a:r>
              <a:rPr lang="en-GB" dirty="0"/>
              <a:t>Dividends must be paid only from post-tax profits and must be supported by paperwork (board minutes + dividend vouchers).</a:t>
            </a:r>
          </a:p>
          <a:p>
            <a:r>
              <a:rPr lang="en-GB" dirty="0"/>
              <a:t>Example: £20,000 in dividends. First £500 is tax-free, remaining £19,500 taxed at dividend rates.</a:t>
            </a:r>
          </a:p>
          <a:p>
            <a:r>
              <a:rPr lang="en-GB" b="1" dirty="0"/>
              <a:t>Director’s loans</a:t>
            </a:r>
            <a:endParaRPr lang="en-GB" dirty="0"/>
          </a:p>
          <a:p>
            <a:r>
              <a:rPr lang="en-GB" dirty="0"/>
              <a:t>If you take money out of the company that isn’t salary or dividends, it’s a </a:t>
            </a:r>
            <a:r>
              <a:rPr lang="en-GB" b="1" dirty="0"/>
              <a:t>Director’s loan</a:t>
            </a:r>
            <a:r>
              <a:rPr lang="en-GB" dirty="0"/>
              <a:t>.</a:t>
            </a:r>
          </a:p>
          <a:p>
            <a:r>
              <a:rPr lang="en-GB" dirty="0"/>
              <a:t>If the loan is not repaid within 9 months after year end, the company pays tax at 33.75% under section 455.</a:t>
            </a:r>
          </a:p>
          <a:p>
            <a:r>
              <a:rPr lang="en-GB" dirty="0"/>
              <a:t>When repaid, this tax can be reclaimed, but it creates cash flow issues.</a:t>
            </a:r>
          </a:p>
          <a:p>
            <a:r>
              <a:rPr lang="en-GB" b="1" dirty="0"/>
              <a:t>Personal responsibility</a:t>
            </a:r>
            <a:endParaRPr lang="en-GB" dirty="0"/>
          </a:p>
          <a:p>
            <a:r>
              <a:rPr lang="en-GB" dirty="0"/>
              <a:t>Directors are personally responsible for ensuring the company complies with tax laws, even if they use an accountant.</a:t>
            </a:r>
          </a:p>
          <a:p>
            <a:r>
              <a:rPr lang="en-GB" dirty="0"/>
              <a:t>Failing to file or pay Corporation Tax can lead to penalties, and directors can face disqualification in serious cases.</a:t>
            </a:r>
          </a:p>
          <a:p>
            <a:r>
              <a:rPr lang="en-GB" b="1" dirty="0"/>
              <a:t>Pitfalls</a:t>
            </a:r>
            <a:endParaRPr lang="en-GB" dirty="0"/>
          </a:p>
          <a:p>
            <a:r>
              <a:rPr lang="en-GB" dirty="0"/>
              <a:t>Forgetting to file Self Assessment for dividends.</a:t>
            </a:r>
          </a:p>
          <a:p>
            <a:r>
              <a:rPr lang="en-GB" dirty="0"/>
              <a:t>Treating dividends as salary (they are different and have different tax treatments).</a:t>
            </a:r>
          </a:p>
          <a:p>
            <a:r>
              <a:rPr lang="en-GB" dirty="0"/>
              <a:t>Taking money as a “loan” without recording or repaying it.</a:t>
            </a:r>
          </a:p>
          <a:p>
            <a:r>
              <a:rPr lang="en-GB" dirty="0"/>
              <a:t>Assuming “my accountant will deal with it” — HMRC holds directors accountable.</a:t>
            </a:r>
          </a:p>
          <a:p>
            <a:r>
              <a:rPr lang="en-GB" b="1" dirty="0"/>
              <a:t>Summary</a:t>
            </a:r>
            <a:br>
              <a:rPr lang="en-GB" dirty="0"/>
            </a:br>
            <a:r>
              <a:rPr lang="en-GB" dirty="0"/>
              <a:t>Directors must manage their own tax affairs alongside the company’s. Salary goes through PAYE, dividends are declared via Self Assessment, and loans must be tracked. Paperwork matters — minutes, vouchers, and accurate records protect you. Ultimately, directors are personally responsible for ensuring the company pays the right taxes.</a:t>
            </a:r>
          </a:p>
          <a:p>
            <a:endParaRPr lang="en-GB" b="1" dirty="0"/>
          </a:p>
          <a:p>
            <a:endParaRPr lang="en-GB" b="1" dirty="0"/>
          </a:p>
          <a:p>
            <a:r>
              <a:rPr lang="en-GB" b="1" dirty="0"/>
              <a:t>Personal taxation for directors/shareholders</a:t>
            </a:r>
            <a:endParaRPr lang="en-GB" dirty="0"/>
          </a:p>
          <a:p>
            <a:r>
              <a:rPr lang="en-GB" dirty="0"/>
              <a:t>Dividends are taxed at:</a:t>
            </a:r>
            <a:br>
              <a:rPr lang="en-GB" dirty="0"/>
            </a:br>
            <a:r>
              <a:rPr lang="en-GB" dirty="0"/>
              <a:t>• 8.75% (basic rate)</a:t>
            </a:r>
            <a:br>
              <a:rPr lang="en-GB" dirty="0"/>
            </a:br>
            <a:r>
              <a:rPr lang="en-GB" dirty="0"/>
              <a:t>• 33.75% (higher rate)</a:t>
            </a:r>
            <a:br>
              <a:rPr lang="en-GB" dirty="0"/>
            </a:br>
            <a:r>
              <a:rPr lang="en-GB" dirty="0"/>
              <a:t>• 39.35% (additional rate)</a:t>
            </a:r>
          </a:p>
          <a:p>
            <a:r>
              <a:rPr lang="en-GB" dirty="0"/>
              <a:t>There is a </a:t>
            </a:r>
            <a:r>
              <a:rPr lang="en-GB" b="1" dirty="0"/>
              <a:t>Dividend Allowance</a:t>
            </a:r>
            <a:r>
              <a:rPr lang="en-GB" dirty="0"/>
              <a:t> (£500 for 2024/25), after which tax applies.</a:t>
            </a:r>
          </a:p>
          <a:p>
            <a:r>
              <a:rPr lang="en-GB" dirty="0"/>
              <a:t>Example: A director takes £9,000 salary and £20,000 dividends. Salary is below the personal allowance, so no Income Tax or NIC. But dividends above the allowance are taxed via Self Assessment.</a:t>
            </a:r>
          </a:p>
          <a:p>
            <a:r>
              <a:rPr lang="en-GB" b="1" dirty="0"/>
              <a:t>Pitfalls</a:t>
            </a:r>
            <a:endParaRPr lang="en-GB" dirty="0"/>
          </a:p>
          <a:p>
            <a:r>
              <a:rPr lang="en-GB" dirty="0"/>
              <a:t>Paying dividends illegally (without post-tax profits available).</a:t>
            </a:r>
          </a:p>
          <a:p>
            <a:r>
              <a:rPr lang="en-GB" dirty="0"/>
              <a:t>Forgetting to save for Corporation Tax — treating it like personal money.</a:t>
            </a:r>
          </a:p>
          <a:p>
            <a:r>
              <a:rPr lang="en-GB" dirty="0"/>
              <a:t>Ignoring director’s loans (if left unpaid 9 months after year-end, s.455 tax applies at 33.75%).</a:t>
            </a:r>
          </a:p>
          <a:p>
            <a:r>
              <a:rPr lang="en-GB" b="1" dirty="0"/>
              <a:t>Summary</a:t>
            </a:r>
            <a:br>
              <a:rPr lang="en-GB" dirty="0"/>
            </a:br>
            <a:r>
              <a:rPr lang="en-GB" dirty="0"/>
              <a:t>Finance obligations for Ltd companies include paying Corporation Tax on profits at 19–25%, then managing personal tax when extracting funds. This creates more flexibility than a sole trader but adds complexity. Understanding the separation between company and personal money is critical.</a:t>
            </a:r>
          </a:p>
          <a:p>
            <a:endParaRPr lang="en-US" dirty="0"/>
          </a:p>
          <a:p>
            <a:endParaRPr lang="en-US" dirty="0"/>
          </a:p>
        </p:txBody>
      </p:sp>
      <p:sp>
        <p:nvSpPr>
          <p:cNvPr id="6" name="Footer Placeholder 5">
            <a:extLst>
              <a:ext uri="{FF2B5EF4-FFF2-40B4-BE49-F238E27FC236}">
                <a16:creationId xmlns:a16="http://schemas.microsoft.com/office/drawing/2014/main" id="{0DB86FF3-BC55-70B1-E16E-81A7A7F42D4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8333D4A2-03C4-6FD5-FEDD-44A20C0FC62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059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gov.uk/tax-on-dividends"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37.sv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gov.uk/guidance/corporation-tax-marginal-relief"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GB" noProof="0" dirty="0"/>
          </a:p>
        </p:txBody>
      </p:sp>
      <p:sp>
        <p:nvSpPr>
          <p:cNvPr id="3" name="Freeform 3"/>
          <p:cNvSpPr/>
          <p:nvPr/>
        </p:nvSpPr>
        <p:spPr>
          <a:xfrm>
            <a:off x="-121610" y="-1066297"/>
            <a:ext cx="18568676" cy="12394591"/>
          </a:xfrm>
          <a:custGeom>
            <a:avLst/>
            <a:gdLst/>
            <a:ahLst/>
            <a:cxnLst/>
            <a:rect l="l" t="t" r="r" b="b"/>
            <a:pathLst>
              <a:path w="18568676" h="12394591">
                <a:moveTo>
                  <a:pt x="0" y="0"/>
                </a:moveTo>
                <a:lnTo>
                  <a:pt x="18568676" y="0"/>
                </a:lnTo>
                <a:lnTo>
                  <a:pt x="18568676" y="12394592"/>
                </a:lnTo>
                <a:lnTo>
                  <a:pt x="0" y="12394592"/>
                </a:lnTo>
                <a:lnTo>
                  <a:pt x="0" y="0"/>
                </a:lnTo>
                <a:close/>
              </a:path>
            </a:pathLst>
          </a:custGeom>
          <a:blipFill>
            <a:blip r:embed="rId2"/>
            <a:stretch>
              <a:fillRect/>
            </a:stretch>
          </a:blipFill>
        </p:spPr>
        <p:txBody>
          <a:bodyPr/>
          <a:lstStyle/>
          <a:p>
            <a:endParaRPr lang="en-GB" noProof="0" dirty="0"/>
          </a:p>
        </p:txBody>
      </p:sp>
      <p:sp>
        <p:nvSpPr>
          <p:cNvPr id="4" name="Freeform 4"/>
          <p:cNvSpPr/>
          <p:nvPr/>
        </p:nvSpPr>
        <p:spPr>
          <a:xfrm>
            <a:off x="12390120" y="678180"/>
            <a:ext cx="5215672" cy="1143788"/>
          </a:xfrm>
          <a:custGeom>
            <a:avLst/>
            <a:gdLst/>
            <a:ahLst/>
            <a:cxnLst/>
            <a:rect l="l" t="t" r="r" b="b"/>
            <a:pathLst>
              <a:path w="5215672" h="1143788">
                <a:moveTo>
                  <a:pt x="0" y="0"/>
                </a:moveTo>
                <a:lnTo>
                  <a:pt x="5215672" y="0"/>
                </a:lnTo>
                <a:lnTo>
                  <a:pt x="5215672" y="1143788"/>
                </a:lnTo>
                <a:lnTo>
                  <a:pt x="0" y="1143788"/>
                </a:lnTo>
                <a:lnTo>
                  <a:pt x="0" y="0"/>
                </a:lnTo>
                <a:close/>
              </a:path>
            </a:pathLst>
          </a:custGeom>
          <a:blipFill>
            <a:blip r:embed="rId3"/>
            <a:stretch>
              <a:fillRect/>
            </a:stretch>
          </a:blipFill>
        </p:spPr>
        <p:txBody>
          <a:bodyPr/>
          <a:lstStyle/>
          <a:p>
            <a:endParaRPr lang="en-GB" noProof="0" dirty="0"/>
          </a:p>
        </p:txBody>
      </p:sp>
      <p:sp>
        <p:nvSpPr>
          <p:cNvPr id="5" name="TextBox 5"/>
          <p:cNvSpPr txBox="1"/>
          <p:nvPr/>
        </p:nvSpPr>
        <p:spPr>
          <a:xfrm>
            <a:off x="271341" y="8981362"/>
            <a:ext cx="17745318" cy="1062315"/>
          </a:xfrm>
          <a:prstGeom prst="rect">
            <a:avLst/>
          </a:prstGeom>
        </p:spPr>
        <p:txBody>
          <a:bodyPr lIns="0" tIns="0" rIns="0" bIns="0" rtlCol="0" anchor="t">
            <a:spAutoFit/>
          </a:bodyPr>
          <a:lstStyle/>
          <a:p>
            <a:pPr algn="ctr">
              <a:lnSpc>
                <a:spcPts val="8647"/>
              </a:lnSpc>
              <a:spcBef>
                <a:spcPct val="0"/>
              </a:spcBef>
            </a:pPr>
            <a:r>
              <a:rPr lang="en-GB" sz="6176" b="1" noProof="0" dirty="0">
                <a:solidFill>
                  <a:srgbClr val="004AAD"/>
                </a:solidFill>
                <a:latin typeface="Century Gothic Paneuropean Bold"/>
                <a:ea typeface="Century Gothic Paneuropean Bold"/>
                <a:cs typeface="Century Gothic Paneuropean Bold"/>
                <a:sym typeface="Century Gothic Paneuropean Bold"/>
              </a:rPr>
              <a:t>HMRC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126A215A-67B6-0EF4-DD91-9CD717A07EE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FE1AA31-8490-F1D1-AB3B-97AF7BA53F56}"/>
              </a:ext>
            </a:extLst>
          </p:cNvPr>
          <p:cNvGrpSpPr/>
          <p:nvPr/>
        </p:nvGrpSpPr>
        <p:grpSpPr>
          <a:xfrm>
            <a:off x="8953260" y="3062427"/>
            <a:ext cx="9592568" cy="7129762"/>
            <a:chOff x="0" y="0"/>
            <a:chExt cx="2526438" cy="1877797"/>
          </a:xfrm>
        </p:grpSpPr>
        <p:sp>
          <p:nvSpPr>
            <p:cNvPr id="3" name="Freeform 3">
              <a:extLst>
                <a:ext uri="{FF2B5EF4-FFF2-40B4-BE49-F238E27FC236}">
                  <a16:creationId xmlns:a16="http://schemas.microsoft.com/office/drawing/2014/main" id="{6BEC98A5-D446-4959-92A9-8023D9868F79}"/>
                </a:ext>
              </a:extLst>
            </p:cNvPr>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a:extLst>
                <a:ext uri="{FF2B5EF4-FFF2-40B4-BE49-F238E27FC236}">
                  <a16:creationId xmlns:a16="http://schemas.microsoft.com/office/drawing/2014/main" id="{936EB46D-3EDB-8F88-CC53-8136E6F8EB30}"/>
                </a:ext>
              </a:extLst>
            </p:cNvPr>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a:extLst>
              <a:ext uri="{FF2B5EF4-FFF2-40B4-BE49-F238E27FC236}">
                <a16:creationId xmlns:a16="http://schemas.microsoft.com/office/drawing/2014/main" id="{4C6D62ED-8387-3CF7-B08B-AFD199FB5828}"/>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a:extLst>
              <a:ext uri="{FF2B5EF4-FFF2-40B4-BE49-F238E27FC236}">
                <a16:creationId xmlns:a16="http://schemas.microsoft.com/office/drawing/2014/main" id="{80F70E13-D92C-DE12-83B3-6EB49E145CC0}"/>
              </a:ext>
            </a:extLst>
          </p:cNvPr>
          <p:cNvSpPr/>
          <p:nvPr/>
        </p:nvSpPr>
        <p:spPr>
          <a:xfrm>
            <a:off x="1331854" y="1563674"/>
            <a:ext cx="5942321" cy="3052868"/>
          </a:xfrm>
          <a:custGeom>
            <a:avLst/>
            <a:gdLst/>
            <a:ahLst/>
            <a:cxnLst/>
            <a:rect l="l" t="t" r="r" b="b"/>
            <a:pathLst>
              <a:path w="5942321" h="3052868">
                <a:moveTo>
                  <a:pt x="0" y="0"/>
                </a:moveTo>
                <a:lnTo>
                  <a:pt x="5942322" y="0"/>
                </a:lnTo>
                <a:lnTo>
                  <a:pt x="5942322" y="3052867"/>
                </a:lnTo>
                <a:lnTo>
                  <a:pt x="0" y="3052867"/>
                </a:lnTo>
                <a:lnTo>
                  <a:pt x="0" y="0"/>
                </a:lnTo>
                <a:close/>
              </a:path>
            </a:pathLst>
          </a:custGeom>
          <a:blipFill>
            <a:blip r:embed="rId4"/>
            <a:stretch>
              <a:fillRect/>
            </a:stretch>
          </a:blipFill>
        </p:spPr>
        <p:txBody>
          <a:bodyPr/>
          <a:lstStyle/>
          <a:p>
            <a:endParaRPr lang="en-GB" noProof="0" dirty="0"/>
          </a:p>
        </p:txBody>
      </p:sp>
      <p:sp>
        <p:nvSpPr>
          <p:cNvPr id="7" name="TextBox 7">
            <a:extLst>
              <a:ext uri="{FF2B5EF4-FFF2-40B4-BE49-F238E27FC236}">
                <a16:creationId xmlns:a16="http://schemas.microsoft.com/office/drawing/2014/main" id="{131DBA19-C83F-45DD-642B-065E91BD985C}"/>
              </a:ext>
            </a:extLst>
          </p:cNvPr>
          <p:cNvSpPr txBox="1"/>
          <p:nvPr/>
        </p:nvSpPr>
        <p:spPr>
          <a:xfrm>
            <a:off x="9048630" y="336495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HMRC Obligations for a Limited Company- Directors </a:t>
            </a:r>
          </a:p>
        </p:txBody>
      </p:sp>
      <p:sp>
        <p:nvSpPr>
          <p:cNvPr id="8" name="TextBox 8">
            <a:extLst>
              <a:ext uri="{FF2B5EF4-FFF2-40B4-BE49-F238E27FC236}">
                <a16:creationId xmlns:a16="http://schemas.microsoft.com/office/drawing/2014/main" id="{A95FF44F-62BC-A373-0192-1960E292CDD6}"/>
              </a:ext>
            </a:extLst>
          </p:cNvPr>
          <p:cNvSpPr txBox="1"/>
          <p:nvPr/>
        </p:nvSpPr>
        <p:spPr>
          <a:xfrm>
            <a:off x="9048630" y="5095875"/>
            <a:ext cx="9124289" cy="2730812"/>
          </a:xfrm>
          <a:prstGeom prst="rect">
            <a:avLst/>
          </a:prstGeom>
        </p:spPr>
        <p:txBody>
          <a:bodyPr lIns="0" tIns="0" rIns="0" bIns="0" rtlCol="0" anchor="t">
            <a:spAutoFit/>
          </a:bodyPr>
          <a:lstStyle/>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 Must file Self Assessment if paid via dividends or benefits​</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Salary taxed through PAYE like any employee​</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a:t>
            </a:r>
            <a:r>
              <a:rPr lang="en-GB" sz="2500" b="1" noProof="0" dirty="0">
                <a:solidFill>
                  <a:schemeClr val="bg1"/>
                </a:solidFill>
                <a:latin typeface="Century Gothic Paneuropean Bold"/>
                <a:ea typeface="Century Gothic Paneuropean Bold"/>
                <a:cs typeface="Century Gothic Paneuropean Bold"/>
                <a:sym typeface="Century Gothic Paneuropean Bold"/>
                <a:hlinkClick r:id="rId5">
                  <a:extLst>
                    <a:ext uri="{A12FA001-AC4F-418D-AE19-62706E023703}">
                      <ahyp:hlinkClr xmlns:ahyp="http://schemas.microsoft.com/office/drawing/2018/hyperlinkcolor" val="tx"/>
                    </a:ext>
                  </a:extLst>
                </a:hlinkClick>
              </a:rPr>
              <a:t>Dividends taxed </a:t>
            </a:r>
            <a:r>
              <a:rPr lang="en-GB" sz="2500" b="1" noProof="0" dirty="0">
                <a:solidFill>
                  <a:srgbClr val="FFFFFF"/>
                </a:solidFill>
                <a:latin typeface="Century Gothic Paneuropean Bold"/>
                <a:ea typeface="Century Gothic Paneuropean Bold"/>
                <a:cs typeface="Century Gothic Paneuropean Bold"/>
                <a:sym typeface="Century Gothic Paneuropean Bold"/>
              </a:rPr>
              <a:t>separately at 8.75% / 33.75% / 39.35%​</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Keep records of dividends and directors’ loans​</a:t>
            </a:r>
          </a:p>
          <a:p>
            <a:pPr algn="l">
              <a:lnSpc>
                <a:spcPts val="3500"/>
              </a:lnSpc>
              <a:spcBef>
                <a:spcPct val="0"/>
              </a:spcBef>
            </a:pPr>
            <a:r>
              <a:rPr lang="en-GB" sz="2500" b="1" noProof="0" dirty="0">
                <a:solidFill>
                  <a:srgbClr val="FFFFFF"/>
                </a:solidFill>
                <a:latin typeface="Century Gothic Paneuropean Bold"/>
                <a:ea typeface="Century Gothic Paneuropean Bold"/>
                <a:cs typeface="Century Gothic Paneuropean Bold"/>
                <a:sym typeface="Century Gothic Paneuropean Bold"/>
              </a:rPr>
              <a:t>• Responsible for ensuring the company meets obligations</a:t>
            </a:r>
          </a:p>
          <a:p>
            <a:pPr algn="l">
              <a:lnSpc>
                <a:spcPts val="4200"/>
              </a:lnSpc>
              <a:spcBef>
                <a:spcPct val="0"/>
              </a:spcBef>
            </a:pPr>
            <a:endParaRPr lang="en-GB" sz="2500" b="1" noProof="0" dirty="0">
              <a:solidFill>
                <a:srgbClr val="FFFFFF"/>
              </a:solidFill>
              <a:latin typeface="Century Gothic Paneuropean Bold"/>
              <a:ea typeface="Century Gothic Paneuropean Bold"/>
              <a:cs typeface="Century Gothic Paneuropean Bold"/>
              <a:sym typeface="Century Gothic Paneuropean Bold"/>
            </a:endParaRPr>
          </a:p>
        </p:txBody>
      </p:sp>
    </p:spTree>
    <p:extLst>
      <p:ext uri="{BB962C8B-B14F-4D97-AF65-F5344CB8AC3E}">
        <p14:creationId xmlns:p14="http://schemas.microsoft.com/office/powerpoint/2010/main" val="3989585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990600" y="571500"/>
            <a:ext cx="11482068" cy="7239000"/>
          </a:xfrm>
          <a:custGeom>
            <a:avLst/>
            <a:gdLst/>
            <a:ahLst/>
            <a:cxnLst/>
            <a:rect l="l" t="t" r="r" b="b"/>
            <a:pathLst>
              <a:path w="8796150" h="5816454">
                <a:moveTo>
                  <a:pt x="0" y="0"/>
                </a:moveTo>
                <a:lnTo>
                  <a:pt x="8796150" y="0"/>
                </a:lnTo>
                <a:lnTo>
                  <a:pt x="8796150" y="5816454"/>
                </a:lnTo>
                <a:lnTo>
                  <a:pt x="0" y="5816454"/>
                </a:lnTo>
                <a:lnTo>
                  <a:pt x="0" y="0"/>
                </a:lnTo>
                <a:close/>
              </a:path>
            </a:pathLst>
          </a:custGeom>
          <a:blipFill>
            <a:blip r:embed="rId4"/>
            <a:stretch>
              <a:fillRect/>
            </a:stretch>
          </a:blipFill>
        </p:spPr>
        <p:txBody>
          <a:bodyPr/>
          <a:lstStyle/>
          <a:p>
            <a:endParaRPr lang="en-GB" noProof="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224406" y="1156959"/>
            <a:ext cx="6422959" cy="4271268"/>
          </a:xfrm>
          <a:custGeom>
            <a:avLst/>
            <a:gdLst/>
            <a:ahLst/>
            <a:cxnLst/>
            <a:rect l="l" t="t" r="r" b="b"/>
            <a:pathLst>
              <a:path w="6422959" h="4271268">
                <a:moveTo>
                  <a:pt x="0" y="0"/>
                </a:moveTo>
                <a:lnTo>
                  <a:pt x="6422959" y="0"/>
                </a:lnTo>
                <a:lnTo>
                  <a:pt x="6422959" y="4271268"/>
                </a:lnTo>
                <a:lnTo>
                  <a:pt x="0" y="42712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144000" y="336495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Paying Income Tax and National Insurance</a:t>
            </a:r>
          </a:p>
        </p:txBody>
      </p:sp>
      <p:sp>
        <p:nvSpPr>
          <p:cNvPr id="8" name="TextBox 8"/>
          <p:cNvSpPr txBox="1"/>
          <p:nvPr/>
        </p:nvSpPr>
        <p:spPr>
          <a:xfrm>
            <a:off x="8953260" y="4756184"/>
            <a:ext cx="9124289" cy="58483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 Sole Trader:​</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 Payments on account (Jan &amp; July)​</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 Deadline for payment: 31 January​</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 You = Even if you didn’t have to financially, always worth considering voluntarily paying your NIC (National Insurance Contributions)​</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890" y="-1042558"/>
            <a:ext cx="18526947" cy="12343579"/>
          </a:xfrm>
          <a:custGeom>
            <a:avLst/>
            <a:gdLst/>
            <a:ahLst/>
            <a:cxnLst/>
            <a:rect l="l" t="t" r="r" b="b"/>
            <a:pathLst>
              <a:path w="18526947" h="12343579">
                <a:moveTo>
                  <a:pt x="0" y="0"/>
                </a:moveTo>
                <a:lnTo>
                  <a:pt x="18526948" y="0"/>
                </a:lnTo>
                <a:lnTo>
                  <a:pt x="18526948" y="12343579"/>
                </a:lnTo>
                <a:lnTo>
                  <a:pt x="0" y="12343579"/>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271341" y="173537"/>
            <a:ext cx="5443720" cy="1193798"/>
          </a:xfrm>
          <a:custGeom>
            <a:avLst/>
            <a:gdLst/>
            <a:ahLst/>
            <a:cxnLst/>
            <a:rect l="l" t="t" r="r" b="b"/>
            <a:pathLst>
              <a:path w="5443720" h="1193798">
                <a:moveTo>
                  <a:pt x="0" y="0"/>
                </a:moveTo>
                <a:lnTo>
                  <a:pt x="5443720" y="0"/>
                </a:lnTo>
                <a:lnTo>
                  <a:pt x="5443720" y="1193799"/>
                </a:lnTo>
                <a:lnTo>
                  <a:pt x="0" y="1193799"/>
                </a:lnTo>
                <a:lnTo>
                  <a:pt x="0" y="0"/>
                </a:lnTo>
                <a:close/>
              </a:path>
            </a:pathLst>
          </a:custGeom>
          <a:blipFill>
            <a:blip r:embed="rId4"/>
            <a:stretch>
              <a:fillRect/>
            </a:stretch>
          </a:blipFill>
        </p:spPr>
        <p:txBody>
          <a:bodyPr/>
          <a:lstStyle/>
          <a:p>
            <a:endParaRPr lang="en-GB" noProof="0" dirty="0"/>
          </a:p>
        </p:txBody>
      </p:sp>
      <p:sp>
        <p:nvSpPr>
          <p:cNvPr id="4" name="TextBox 4"/>
          <p:cNvSpPr txBox="1"/>
          <p:nvPr/>
        </p:nvSpPr>
        <p:spPr>
          <a:xfrm>
            <a:off x="271341" y="1821127"/>
            <a:ext cx="17745318" cy="2157690"/>
          </a:xfrm>
          <a:prstGeom prst="rect">
            <a:avLst/>
          </a:prstGeom>
        </p:spPr>
        <p:txBody>
          <a:bodyPr lIns="0" tIns="0" rIns="0" bIns="0" rtlCol="0" anchor="t">
            <a:spAutoFit/>
          </a:bodyPr>
          <a:lstStyle/>
          <a:p>
            <a:pPr algn="ctr">
              <a:lnSpc>
                <a:spcPts val="8647"/>
              </a:lnSpc>
              <a:spcBef>
                <a:spcPct val="0"/>
              </a:spcBef>
            </a:pPr>
            <a:r>
              <a:rPr lang="en-GB" sz="6176" b="1" noProof="0" dirty="0">
                <a:solidFill>
                  <a:srgbClr val="383E48"/>
                </a:solidFill>
                <a:latin typeface="Century Gothic Paneuropean Bold"/>
                <a:ea typeface="Century Gothic Paneuropean Bold"/>
                <a:cs typeface="Century Gothic Paneuropean Bold"/>
                <a:sym typeface="Century Gothic Paneuropean Bold"/>
              </a:rPr>
              <a:t>Income Tax - What Are My Administrative and Financial Obligations?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19120"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224406" y="1156959"/>
            <a:ext cx="6422959" cy="4271268"/>
          </a:xfrm>
          <a:custGeom>
            <a:avLst/>
            <a:gdLst/>
            <a:ahLst/>
            <a:cxnLst/>
            <a:rect l="l" t="t" r="r" b="b"/>
            <a:pathLst>
              <a:path w="6422959" h="4271268">
                <a:moveTo>
                  <a:pt x="0" y="0"/>
                </a:moveTo>
                <a:lnTo>
                  <a:pt x="6422959" y="0"/>
                </a:lnTo>
                <a:lnTo>
                  <a:pt x="6422959" y="4271268"/>
                </a:lnTo>
                <a:lnTo>
                  <a:pt x="0" y="42712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3364956"/>
            <a:ext cx="9334740" cy="599908"/>
          </a:xfrm>
          <a:prstGeom prst="rect">
            <a:avLst/>
          </a:prstGeom>
        </p:spPr>
        <p:txBody>
          <a:bodyPr wrap="square" lIns="0" tIns="0" rIns="0" bIns="0" rtlCol="0" anchor="t">
            <a:spAutoFit/>
          </a:bodyPr>
          <a:lstStyle/>
          <a:p>
            <a:pPr algn="ctr">
              <a:lnSpc>
                <a:spcPts val="5039"/>
              </a:lnSpc>
            </a:pPr>
            <a:r>
              <a:rPr lang="en-GB" sz="3599" b="1" u="sng" noProof="0" dirty="0">
                <a:solidFill>
                  <a:srgbClr val="FFFFFF"/>
                </a:solidFill>
                <a:latin typeface="Century Gothic Paneuropean Bold"/>
                <a:ea typeface="Century Gothic Paneuropean Bold"/>
                <a:cs typeface="Century Gothic Paneuropean Bold"/>
                <a:sym typeface="Century Gothic Paneuropean Bold"/>
              </a:rPr>
              <a:t>Income Tax -The Red Tape</a:t>
            </a:r>
          </a:p>
        </p:txBody>
      </p:sp>
      <p:sp>
        <p:nvSpPr>
          <p:cNvPr id="8" name="TextBox 8"/>
          <p:cNvSpPr txBox="1"/>
          <p:nvPr/>
        </p:nvSpPr>
        <p:spPr>
          <a:xfrm>
            <a:off x="8953260" y="4756184"/>
            <a:ext cx="9124289" cy="5350632"/>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Register with HMRC by 5 October if you need to file​</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File a Self Assessment tax return each year​</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Deadlines 31 Oct paper, 31 Jan online​</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Keep business records for 5 years after filing deadline​</a:t>
            </a: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You can file early and still pay by 31 January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305800" y="2933700"/>
            <a:ext cx="9982200" cy="7258489"/>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224406" y="1156959"/>
            <a:ext cx="6422959" cy="4271268"/>
          </a:xfrm>
          <a:custGeom>
            <a:avLst/>
            <a:gdLst/>
            <a:ahLst/>
            <a:cxnLst/>
            <a:rect l="l" t="t" r="r" b="b"/>
            <a:pathLst>
              <a:path w="6422959" h="4271268">
                <a:moveTo>
                  <a:pt x="0" y="0"/>
                </a:moveTo>
                <a:lnTo>
                  <a:pt x="6422959" y="0"/>
                </a:lnTo>
                <a:lnTo>
                  <a:pt x="6422959" y="4271268"/>
                </a:lnTo>
                <a:lnTo>
                  <a:pt x="0" y="4271268"/>
                </a:lnTo>
                <a:lnTo>
                  <a:pt x="0" y="0"/>
                </a:lnTo>
                <a:close/>
              </a:path>
            </a:pathLst>
          </a:custGeom>
          <a:blipFill>
            <a:blip r:embed="rId4"/>
            <a:stretch>
              <a:fillRect/>
            </a:stretch>
          </a:blipFill>
        </p:spPr>
        <p:txBody>
          <a:bodyPr/>
          <a:lstStyle/>
          <a:p>
            <a:endParaRPr lang="en-GB" noProof="0" dirty="0"/>
          </a:p>
        </p:txBody>
      </p:sp>
      <p:sp>
        <p:nvSpPr>
          <p:cNvPr id="7" name="Freeform 7"/>
          <p:cNvSpPr/>
          <p:nvPr/>
        </p:nvSpPr>
        <p:spPr>
          <a:xfrm>
            <a:off x="1408880" y="5586175"/>
            <a:ext cx="6422959" cy="4606014"/>
          </a:xfrm>
          <a:custGeom>
            <a:avLst/>
            <a:gdLst/>
            <a:ahLst/>
            <a:cxnLst/>
            <a:rect l="l" t="t" r="r" b="b"/>
            <a:pathLst>
              <a:path w="6422959" h="4606014">
                <a:moveTo>
                  <a:pt x="0" y="0"/>
                </a:moveTo>
                <a:lnTo>
                  <a:pt x="6422959" y="0"/>
                </a:lnTo>
                <a:lnTo>
                  <a:pt x="6422959" y="4606014"/>
                </a:lnTo>
                <a:lnTo>
                  <a:pt x="0" y="4606014"/>
                </a:lnTo>
                <a:lnTo>
                  <a:pt x="0" y="0"/>
                </a:lnTo>
                <a:close/>
              </a:path>
            </a:pathLst>
          </a:custGeom>
          <a:blipFill>
            <a:blip r:embed="rId5"/>
            <a:stretch>
              <a:fillRect/>
            </a:stretch>
          </a:blipFill>
        </p:spPr>
        <p:txBody>
          <a:bodyPr/>
          <a:lstStyle/>
          <a:p>
            <a:endParaRPr lang="en-GB" noProof="0" dirty="0"/>
          </a:p>
        </p:txBody>
      </p:sp>
      <p:sp>
        <p:nvSpPr>
          <p:cNvPr id="8" name="TextBox 8"/>
          <p:cNvSpPr txBox="1"/>
          <p:nvPr/>
        </p:nvSpPr>
        <p:spPr>
          <a:xfrm>
            <a:off x="9813171" y="3102974"/>
            <a:ext cx="8933550" cy="613410"/>
          </a:xfrm>
          <a:prstGeom prst="rect">
            <a:avLst/>
          </a:prstGeom>
        </p:spPr>
        <p:txBody>
          <a:bodyPr lIns="0" tIns="0" rIns="0" bIns="0" rtlCol="0" anchor="t">
            <a:spAutoFit/>
          </a:bodyPr>
          <a:lstStyle/>
          <a:p>
            <a:pPr algn="l">
              <a:lnSpc>
                <a:spcPts val="5039"/>
              </a:lnSpc>
            </a:pPr>
            <a:r>
              <a:rPr lang="en-GB" sz="3599" b="1" u="sng" noProof="0" dirty="0">
                <a:solidFill>
                  <a:srgbClr val="FFFFFF"/>
                </a:solidFill>
                <a:latin typeface="Century Gothic Paneuropean Bold"/>
                <a:ea typeface="Century Gothic Paneuropean Bold"/>
                <a:cs typeface="Century Gothic Paneuropean Bold"/>
                <a:sym typeface="Century Gothic Paneuropean Bold"/>
              </a:rPr>
              <a:t>Income Tax -The Numbers</a:t>
            </a:r>
          </a:p>
        </p:txBody>
      </p:sp>
      <p:sp>
        <p:nvSpPr>
          <p:cNvPr id="9" name="TextBox 9"/>
          <p:cNvSpPr txBox="1"/>
          <p:nvPr/>
        </p:nvSpPr>
        <p:spPr>
          <a:xfrm>
            <a:off x="8490274" y="4156932"/>
            <a:ext cx="9334740" cy="4812023"/>
          </a:xfrm>
          <a:prstGeom prst="rect">
            <a:avLst/>
          </a:prstGeom>
        </p:spPr>
        <p:txBody>
          <a:bodyPr wrap="square"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Tax is on profit, not sales​</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First £12,570 profit is tax free in 2024 to 2025​</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Tax bands 20%, 40%, 45% percent apply above thresholds​</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Payments on account may apply if tax over £1,000​</a:t>
            </a: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Use reliefs and allowances to reduce tax liabilities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012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271341" y="173537"/>
            <a:ext cx="5443720" cy="1193798"/>
          </a:xfrm>
          <a:custGeom>
            <a:avLst/>
            <a:gdLst/>
            <a:ahLst/>
            <a:cxnLst/>
            <a:rect l="l" t="t" r="r" b="b"/>
            <a:pathLst>
              <a:path w="5443720" h="1193798">
                <a:moveTo>
                  <a:pt x="0" y="0"/>
                </a:moveTo>
                <a:lnTo>
                  <a:pt x="5443720" y="0"/>
                </a:lnTo>
                <a:lnTo>
                  <a:pt x="5443720" y="1193799"/>
                </a:lnTo>
                <a:lnTo>
                  <a:pt x="0" y="1193799"/>
                </a:lnTo>
                <a:lnTo>
                  <a:pt x="0" y="0"/>
                </a:lnTo>
                <a:close/>
              </a:path>
            </a:pathLst>
          </a:custGeom>
          <a:blipFill>
            <a:blip r:embed="rId4"/>
            <a:stretch>
              <a:fillRect/>
            </a:stretch>
          </a:blipFill>
        </p:spPr>
        <p:txBody>
          <a:bodyPr/>
          <a:lstStyle/>
          <a:p>
            <a:endParaRPr lang="en-GB" noProof="0" dirty="0"/>
          </a:p>
        </p:txBody>
      </p:sp>
      <p:sp>
        <p:nvSpPr>
          <p:cNvPr id="4" name="TextBox 4"/>
          <p:cNvSpPr txBox="1"/>
          <p:nvPr/>
        </p:nvSpPr>
        <p:spPr>
          <a:xfrm>
            <a:off x="533400" y="2725048"/>
            <a:ext cx="10058400" cy="5442772"/>
          </a:xfrm>
          <a:prstGeom prst="rect">
            <a:avLst/>
          </a:prstGeom>
        </p:spPr>
        <p:txBody>
          <a:bodyPr wrap="square" lIns="0" tIns="0" rIns="0" bIns="0" rtlCol="0" anchor="t">
            <a:spAutoFit/>
          </a:bodyPr>
          <a:lstStyle/>
          <a:p>
            <a:pPr algn="ctr">
              <a:lnSpc>
                <a:spcPts val="8647"/>
              </a:lnSpc>
              <a:spcBef>
                <a:spcPct val="0"/>
              </a:spcBef>
            </a:pPr>
            <a:r>
              <a:rPr lang="en-GB" sz="6176" b="1" u="sng" noProof="0" dirty="0">
                <a:solidFill>
                  <a:srgbClr val="383E48"/>
                </a:solidFill>
                <a:latin typeface="Century Gothic Paneuropean Bold"/>
                <a:ea typeface="Century Gothic Paneuropean Bold"/>
                <a:cs typeface="Century Gothic Paneuropean Bold"/>
                <a:sym typeface="Century Gothic Paneuropean Bold"/>
              </a:rPr>
              <a:t>National Insurance </a:t>
            </a:r>
          </a:p>
          <a:p>
            <a:pPr algn="ctr">
              <a:lnSpc>
                <a:spcPts val="8647"/>
              </a:lnSpc>
              <a:spcBef>
                <a:spcPct val="0"/>
              </a:spcBef>
            </a:pPr>
            <a:endParaRPr lang="en-GB" sz="6176" b="1" u="sng" noProof="0" dirty="0">
              <a:solidFill>
                <a:srgbClr val="383E48"/>
              </a:solidFill>
              <a:latin typeface="Century Gothic Paneuropean Bold"/>
              <a:ea typeface="Century Gothic Paneuropean Bold"/>
              <a:cs typeface="Century Gothic Paneuropean Bold"/>
              <a:sym typeface="Century Gothic Paneuropean Bold"/>
            </a:endParaRPr>
          </a:p>
          <a:p>
            <a:pPr algn="ctr">
              <a:lnSpc>
                <a:spcPts val="8647"/>
              </a:lnSpc>
              <a:spcBef>
                <a:spcPct val="0"/>
              </a:spcBef>
            </a:pPr>
            <a:r>
              <a:rPr lang="en-GB" sz="6176" b="1" noProof="0" dirty="0">
                <a:solidFill>
                  <a:srgbClr val="383E48"/>
                </a:solidFill>
                <a:latin typeface="Century Gothic Paneuropean Bold"/>
                <a:ea typeface="Century Gothic Paneuropean Bold"/>
                <a:cs typeface="Century Gothic Paneuropean Bold"/>
                <a:sym typeface="Century Gothic Paneuropean Bold"/>
              </a:rPr>
              <a:t>What Are My Administrative and Financial Obligations?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001000" y="2628900"/>
            <a:ext cx="10312400" cy="7640320"/>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226233" y="966775"/>
            <a:ext cx="5391356" cy="4043517"/>
          </a:xfrm>
          <a:custGeom>
            <a:avLst/>
            <a:gdLst/>
            <a:ahLst/>
            <a:cxnLst/>
            <a:rect l="l" t="t" r="r" b="b"/>
            <a:pathLst>
              <a:path w="5391356" h="4043517">
                <a:moveTo>
                  <a:pt x="0" y="0"/>
                </a:moveTo>
                <a:lnTo>
                  <a:pt x="5391356" y="0"/>
                </a:lnTo>
                <a:lnTo>
                  <a:pt x="5391356" y="4043516"/>
                </a:lnTo>
                <a:lnTo>
                  <a:pt x="0" y="4043516"/>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005893" y="2726676"/>
            <a:ext cx="10307507" cy="586699"/>
          </a:xfrm>
          <a:prstGeom prst="rect">
            <a:avLst/>
          </a:prstGeom>
        </p:spPr>
        <p:txBody>
          <a:bodyPr wrap="square" lIns="0" tIns="0" rIns="0" bIns="0" rtlCol="0" anchor="t">
            <a:spAutoFit/>
          </a:bodyPr>
          <a:lstStyle/>
          <a:p>
            <a:pPr algn="ctr">
              <a:lnSpc>
                <a:spcPts val="5039"/>
              </a:lnSpc>
            </a:pPr>
            <a:r>
              <a:rPr lang="en-GB" sz="3200" b="1" u="sng" noProof="0" dirty="0">
                <a:solidFill>
                  <a:srgbClr val="FFFFFF"/>
                </a:solidFill>
                <a:latin typeface="Century Gothic Paneuropean Bold"/>
                <a:ea typeface="Century Gothic Paneuropean Bold"/>
                <a:cs typeface="Century Gothic Paneuropean Bold"/>
                <a:sym typeface="Century Gothic Paneuropean Bold"/>
              </a:rPr>
              <a:t>National Insurance Contributions &gt; The Red Tape</a:t>
            </a:r>
          </a:p>
        </p:txBody>
      </p:sp>
      <p:sp>
        <p:nvSpPr>
          <p:cNvPr id="8" name="TextBox 8"/>
          <p:cNvSpPr txBox="1"/>
          <p:nvPr/>
        </p:nvSpPr>
        <p:spPr>
          <a:xfrm>
            <a:off x="8229600" y="3688809"/>
            <a:ext cx="9124289" cy="64278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Sole traders pay Class 2 and Class 4 NI​</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Class 2 abolished from April 2024 (credits still apply)​</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Class 4 paid through Self Assessment with tax​</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Voluntary Class 2 keeps State Pension record if profits are low​</a:t>
            </a: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Records must show profits to calculate NI correctly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1205354" y="1563674"/>
            <a:ext cx="15292813" cy="1060568"/>
            <a:chOff x="0" y="0"/>
            <a:chExt cx="4027737" cy="279327"/>
          </a:xfrm>
        </p:grpSpPr>
        <p:sp>
          <p:nvSpPr>
            <p:cNvPr id="3" name="Freeform 3"/>
            <p:cNvSpPr/>
            <p:nvPr/>
          </p:nvSpPr>
          <p:spPr>
            <a:xfrm>
              <a:off x="0" y="0"/>
              <a:ext cx="4027737" cy="279327"/>
            </a:xfrm>
            <a:custGeom>
              <a:avLst/>
              <a:gdLst/>
              <a:ahLst/>
              <a:cxnLst/>
              <a:rect l="l" t="t" r="r" b="b"/>
              <a:pathLst>
                <a:path w="4027737" h="279327">
                  <a:moveTo>
                    <a:pt x="0" y="0"/>
                  </a:moveTo>
                  <a:lnTo>
                    <a:pt x="4027737" y="0"/>
                  </a:lnTo>
                  <a:lnTo>
                    <a:pt x="4027737" y="279327"/>
                  </a:lnTo>
                  <a:lnTo>
                    <a:pt x="0" y="279327"/>
                  </a:lnTo>
                  <a:close/>
                </a:path>
              </a:pathLst>
            </a:custGeom>
            <a:solidFill>
              <a:srgbClr val="004AAD"/>
            </a:solidFill>
          </p:spPr>
          <p:txBody>
            <a:bodyPr/>
            <a:lstStyle/>
            <a:p>
              <a:endParaRPr lang="en-GB" noProof="0" dirty="0"/>
            </a:p>
          </p:txBody>
        </p:sp>
        <p:sp>
          <p:nvSpPr>
            <p:cNvPr id="4" name="TextBox 4"/>
            <p:cNvSpPr txBox="1"/>
            <p:nvPr/>
          </p:nvSpPr>
          <p:spPr>
            <a:xfrm>
              <a:off x="0" y="-38100"/>
              <a:ext cx="4027737" cy="31742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TextBox 6"/>
          <p:cNvSpPr txBox="1"/>
          <p:nvPr/>
        </p:nvSpPr>
        <p:spPr>
          <a:xfrm>
            <a:off x="3960281" y="1794552"/>
            <a:ext cx="1205116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National Insurance Contributions -The Numbers</a:t>
            </a:r>
          </a:p>
        </p:txBody>
      </p:sp>
      <p:sp>
        <p:nvSpPr>
          <p:cNvPr id="8" name="Content Placeholder 2">
            <a:extLst>
              <a:ext uri="{FF2B5EF4-FFF2-40B4-BE49-F238E27FC236}">
                <a16:creationId xmlns:a16="http://schemas.microsoft.com/office/drawing/2014/main" id="{C7A81E8B-58C8-828C-FFC1-91992C85F113}"/>
              </a:ext>
            </a:extLst>
          </p:cNvPr>
          <p:cNvSpPr txBox="1">
            <a:spLocks/>
          </p:cNvSpPr>
          <p:nvPr/>
        </p:nvSpPr>
        <p:spPr>
          <a:xfrm>
            <a:off x="1205354" y="2855120"/>
            <a:ext cx="10605646" cy="701278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b="1" noProof="0" dirty="0">
                <a:solidFill>
                  <a:schemeClr val="bg1"/>
                </a:solidFill>
              </a:rPr>
              <a:t>Self-employed National Insurance rates</a:t>
            </a:r>
          </a:p>
          <a:p>
            <a:pPr marL="0" indent="0">
              <a:buFont typeface="Arial" pitchFamily="34" charset="0"/>
              <a:buNone/>
            </a:pPr>
            <a:r>
              <a:rPr lang="en-GB" sz="1800" noProof="0" dirty="0">
                <a:solidFill>
                  <a:schemeClr val="bg1"/>
                </a:solidFill>
              </a:rPr>
              <a:t>The class you pay depends on your profits.</a:t>
            </a:r>
          </a:p>
          <a:p>
            <a:pPr marL="0" indent="0">
              <a:buFont typeface="Arial" pitchFamily="34" charset="0"/>
              <a:buNone/>
            </a:pPr>
            <a:r>
              <a:rPr lang="en-GB" sz="1800" noProof="0" dirty="0">
                <a:solidFill>
                  <a:schemeClr val="bg1"/>
                </a:solidFill>
              </a:rPr>
              <a:t>You work out your profits by deducting your expenses from your self-employed income.</a:t>
            </a:r>
            <a:br>
              <a:rPr lang="en-GB" sz="1800" noProof="0" dirty="0">
                <a:solidFill>
                  <a:schemeClr val="bg1"/>
                </a:solidFill>
              </a:rPr>
            </a:br>
            <a:endParaRPr lang="en-GB" sz="1800" noProof="0" dirty="0">
              <a:solidFill>
                <a:schemeClr val="bg1"/>
              </a:solidFill>
            </a:endParaRPr>
          </a:p>
          <a:p>
            <a:pPr marL="0" indent="0">
              <a:buFont typeface="Arial" pitchFamily="34" charset="0"/>
              <a:buNone/>
            </a:pPr>
            <a:r>
              <a:rPr lang="en-GB" sz="1800" noProof="0" dirty="0">
                <a:solidFill>
                  <a:schemeClr val="bg1"/>
                </a:solidFill>
              </a:rPr>
              <a:t>If your </a:t>
            </a:r>
            <a:r>
              <a:rPr lang="en-GB" sz="1800" b="1" u="sng" noProof="0" dirty="0">
                <a:solidFill>
                  <a:schemeClr val="bg1"/>
                </a:solidFill>
              </a:rPr>
              <a:t>profits</a:t>
            </a:r>
            <a:r>
              <a:rPr lang="en-GB" sz="1800" noProof="0" dirty="0">
                <a:solidFill>
                  <a:schemeClr val="bg1"/>
                </a:solidFill>
              </a:rPr>
              <a:t> are £6,845 or more a year</a:t>
            </a:r>
          </a:p>
          <a:p>
            <a:pPr marL="0" indent="0">
              <a:buFont typeface="Arial" pitchFamily="34" charset="0"/>
              <a:buNone/>
            </a:pPr>
            <a:r>
              <a:rPr lang="en-GB" sz="1800" noProof="0" dirty="0">
                <a:solidFill>
                  <a:schemeClr val="bg1"/>
                </a:solidFill>
              </a:rPr>
              <a:t>Class 2 contributions are treated as having been paid to protect your National Insurance record. This means you do not have to pay Class 2 contributions.</a:t>
            </a:r>
          </a:p>
          <a:p>
            <a:pPr marL="0" indent="0">
              <a:buFont typeface="Arial" pitchFamily="34" charset="0"/>
              <a:buNone/>
            </a:pPr>
            <a:endParaRPr lang="en-GB" sz="1800" noProof="0" dirty="0">
              <a:solidFill>
                <a:schemeClr val="bg1"/>
              </a:solidFill>
            </a:endParaRPr>
          </a:p>
          <a:p>
            <a:pPr marL="0" indent="0">
              <a:buFont typeface="Arial" pitchFamily="34" charset="0"/>
              <a:buNone/>
            </a:pPr>
            <a:r>
              <a:rPr lang="en-GB" sz="1800" noProof="0" dirty="0">
                <a:solidFill>
                  <a:schemeClr val="bg1"/>
                </a:solidFill>
              </a:rPr>
              <a:t>If your profits are more than £12,570 a year, you must pay Class 4 contributions.</a:t>
            </a:r>
          </a:p>
          <a:p>
            <a:pPr marL="0" indent="0">
              <a:buFont typeface="Arial" pitchFamily="34" charset="0"/>
              <a:buNone/>
            </a:pPr>
            <a:endParaRPr lang="en-GB" sz="1800" noProof="0" dirty="0">
              <a:solidFill>
                <a:schemeClr val="bg1"/>
              </a:solidFill>
            </a:endParaRPr>
          </a:p>
          <a:p>
            <a:pPr marL="0" indent="0">
              <a:buFont typeface="Arial" pitchFamily="34" charset="0"/>
              <a:buNone/>
            </a:pPr>
            <a:r>
              <a:rPr lang="en-GB" b="1" noProof="0" dirty="0">
                <a:solidFill>
                  <a:schemeClr val="bg1"/>
                </a:solidFill>
              </a:rPr>
              <a:t>If your profits are less than £6,845 a year</a:t>
            </a:r>
          </a:p>
          <a:p>
            <a:pPr marL="0" indent="0">
              <a:buFont typeface="Arial" pitchFamily="34" charset="0"/>
              <a:buNone/>
            </a:pPr>
            <a:r>
              <a:rPr lang="en-GB" sz="1800" noProof="0" dirty="0">
                <a:solidFill>
                  <a:schemeClr val="bg1"/>
                </a:solidFill>
              </a:rPr>
              <a:t>You do not have to pay anything but you can choose to pay voluntary Class 2 contributions.</a:t>
            </a:r>
          </a:p>
          <a:p>
            <a:pPr marL="0" indent="0">
              <a:buFont typeface="Arial" pitchFamily="34" charset="0"/>
              <a:buNone/>
            </a:pPr>
            <a:endParaRPr lang="en-GB" sz="1800" noProof="0" dirty="0">
              <a:solidFill>
                <a:schemeClr val="bg1"/>
              </a:solidFill>
            </a:endParaRPr>
          </a:p>
          <a:p>
            <a:pPr marL="0" indent="0">
              <a:buFont typeface="Arial" pitchFamily="34" charset="0"/>
              <a:buNone/>
            </a:pPr>
            <a:r>
              <a:rPr lang="en-GB" sz="1800" noProof="0" dirty="0">
                <a:solidFill>
                  <a:schemeClr val="bg1"/>
                </a:solidFill>
              </a:rPr>
              <a:t>The Class 2 rate for tax year 2025 to 2026 is £3.50 a week.</a:t>
            </a:r>
          </a:p>
          <a:p>
            <a:pPr marL="0" indent="0">
              <a:buFont typeface="Arial" pitchFamily="34" charset="0"/>
              <a:buNone/>
            </a:pPr>
            <a:endParaRPr lang="en-GB" sz="1800" noProof="0" dirty="0">
              <a:solidFill>
                <a:schemeClr val="bg1"/>
              </a:solidFill>
            </a:endParaRPr>
          </a:p>
          <a:p>
            <a:pPr marL="0" indent="0">
              <a:buFont typeface="Arial" pitchFamily="34" charset="0"/>
              <a:buNone/>
            </a:pPr>
            <a:r>
              <a:rPr lang="en-GB" sz="1800" b="1" u="sng" noProof="0" dirty="0">
                <a:solidFill>
                  <a:schemeClr val="bg1"/>
                </a:solidFill>
              </a:rPr>
              <a:t>How to pay?</a:t>
            </a:r>
          </a:p>
          <a:p>
            <a:pPr marL="0" indent="0">
              <a:buFont typeface="Arial" pitchFamily="34" charset="0"/>
              <a:buNone/>
            </a:pPr>
            <a:r>
              <a:rPr lang="en-GB" sz="1800" noProof="0" dirty="0">
                <a:solidFill>
                  <a:schemeClr val="bg1"/>
                </a:solidFill>
              </a:rPr>
              <a:t>Most people pay Class 2 and Class 4 National Insurance through Self Assessment.</a:t>
            </a:r>
          </a:p>
          <a:p>
            <a:pPr marL="0" indent="0">
              <a:buFont typeface="Arial" pitchFamily="34" charset="0"/>
              <a:buNone/>
            </a:pPr>
            <a:endParaRPr lang="en-GB" sz="1800" noProof="0" dirty="0">
              <a:solidFill>
                <a:schemeClr val="bg1"/>
              </a:solidFill>
            </a:endParaRPr>
          </a:p>
          <a:p>
            <a:pPr marL="0" indent="0">
              <a:buFont typeface="Arial" pitchFamily="34" charset="0"/>
              <a:buNone/>
            </a:pPr>
            <a:r>
              <a:rPr lang="en-GB" sz="1800" b="1" u="sng" noProof="0" dirty="0">
                <a:solidFill>
                  <a:schemeClr val="bg1"/>
                </a:solidFill>
              </a:rPr>
              <a:t>Special rules for specific jobs</a:t>
            </a:r>
          </a:p>
          <a:p>
            <a:pPr marL="0" indent="0">
              <a:buFont typeface="Arial" pitchFamily="34" charset="0"/>
              <a:buNone/>
            </a:pPr>
            <a:r>
              <a:rPr lang="en-GB" sz="1800" noProof="0" dirty="0">
                <a:solidFill>
                  <a:schemeClr val="bg1"/>
                </a:solidFill>
              </a:rPr>
              <a:t>Some self-employed people do not pay National Insurance through Self Assessment, but may want to pay voluntary contributions. These are:</a:t>
            </a:r>
          </a:p>
          <a:p>
            <a:pPr marL="0" indent="0">
              <a:buFont typeface="Arial" pitchFamily="34" charset="0"/>
              <a:buNone/>
            </a:pPr>
            <a:endParaRPr lang="en-GB" sz="1800" noProof="0" dirty="0">
              <a:solidFill>
                <a:schemeClr val="bg1"/>
              </a:solidFill>
            </a:endParaRPr>
          </a:p>
          <a:p>
            <a:pPr marL="0" indent="0">
              <a:buFont typeface="Arial" pitchFamily="34" charset="0"/>
              <a:buNone/>
            </a:pPr>
            <a:r>
              <a:rPr lang="en-GB" sz="1800" noProof="0" dirty="0">
                <a:solidFill>
                  <a:schemeClr val="bg1"/>
                </a:solidFill>
              </a:rPr>
              <a:t>examiners, moderators, invigilators and people who set exam questions</a:t>
            </a:r>
          </a:p>
          <a:p>
            <a:pPr marL="0" indent="0">
              <a:buFont typeface="Arial" pitchFamily="34" charset="0"/>
              <a:buNone/>
            </a:pPr>
            <a:r>
              <a:rPr lang="en-GB" sz="1800" noProof="0" dirty="0">
                <a:solidFill>
                  <a:schemeClr val="bg1"/>
                </a:solidFill>
              </a:rPr>
              <a:t>ministers of religion who do not receive a salary or stipend</a:t>
            </a:r>
          </a:p>
          <a:p>
            <a:pPr marL="0" indent="0">
              <a:buFont typeface="Arial" pitchFamily="34" charset="0"/>
              <a:buNone/>
            </a:pPr>
            <a:r>
              <a:rPr lang="en-GB" sz="1800" noProof="0" dirty="0">
                <a:solidFill>
                  <a:schemeClr val="bg1"/>
                </a:solidFill>
              </a:rPr>
              <a:t>people who make investments for themselves or others - but not as a business and without getting a fee or commission</a:t>
            </a:r>
          </a:p>
        </p:txBody>
      </p:sp>
      <p:sp>
        <p:nvSpPr>
          <p:cNvPr id="9" name="Content Placeholder 2">
            <a:extLst>
              <a:ext uri="{FF2B5EF4-FFF2-40B4-BE49-F238E27FC236}">
                <a16:creationId xmlns:a16="http://schemas.microsoft.com/office/drawing/2014/main" id="{E307DED6-8C7B-2770-3D33-95DD33C06FC1}"/>
              </a:ext>
            </a:extLst>
          </p:cNvPr>
          <p:cNvSpPr txBox="1">
            <a:spLocks/>
          </p:cNvSpPr>
          <p:nvPr/>
        </p:nvSpPr>
        <p:spPr>
          <a:xfrm>
            <a:off x="12140147" y="9592791"/>
            <a:ext cx="4358020" cy="324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000" b="1" u="sng" noProof="0" dirty="0">
                <a:solidFill>
                  <a:schemeClr val="bg1"/>
                </a:solidFill>
              </a:rPr>
              <a:t>Source:</a:t>
            </a:r>
            <a:r>
              <a:rPr lang="en-GB" sz="1000" noProof="0" dirty="0">
                <a:solidFill>
                  <a:schemeClr val="bg1"/>
                </a:solidFill>
              </a:rPr>
              <a:t> https://www.gov.uk/self-employed-national-insurance-rates</a:t>
            </a:r>
            <a:endParaRPr lang="en-GB" sz="1000" b="1" u="sng" noProof="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45E96CAC-F475-E680-8C17-0B7C1380D072}"/>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E6C13CFA-C893-1ADC-387D-569C0650C82A}"/>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a:extLst>
              <a:ext uri="{FF2B5EF4-FFF2-40B4-BE49-F238E27FC236}">
                <a16:creationId xmlns:a16="http://schemas.microsoft.com/office/drawing/2014/main" id="{79E8470F-C649-3A73-9CE2-D2EF4E63004D}"/>
              </a:ext>
            </a:extLst>
          </p:cNvPr>
          <p:cNvSpPr/>
          <p:nvPr/>
        </p:nvSpPr>
        <p:spPr>
          <a:xfrm>
            <a:off x="1000646" y="495300"/>
            <a:ext cx="6422959" cy="4271268"/>
          </a:xfrm>
          <a:custGeom>
            <a:avLst/>
            <a:gdLst/>
            <a:ahLst/>
            <a:cxnLst/>
            <a:rect l="l" t="t" r="r" b="b"/>
            <a:pathLst>
              <a:path w="6422959" h="4271268">
                <a:moveTo>
                  <a:pt x="0" y="0"/>
                </a:moveTo>
                <a:lnTo>
                  <a:pt x="6422959" y="0"/>
                </a:lnTo>
                <a:lnTo>
                  <a:pt x="6422959" y="4271268"/>
                </a:lnTo>
                <a:lnTo>
                  <a:pt x="0" y="4271268"/>
                </a:lnTo>
                <a:lnTo>
                  <a:pt x="0" y="0"/>
                </a:lnTo>
                <a:close/>
              </a:path>
            </a:pathLst>
          </a:custGeom>
          <a:blipFill>
            <a:blip r:embed="rId4"/>
            <a:stretch>
              <a:fillRect/>
            </a:stretch>
          </a:blipFill>
        </p:spPr>
        <p:txBody>
          <a:bodyPr/>
          <a:lstStyle/>
          <a:p>
            <a:endParaRPr lang="en-GB" noProof="0" dirty="0"/>
          </a:p>
        </p:txBody>
      </p:sp>
      <p:sp>
        <p:nvSpPr>
          <p:cNvPr id="7" name="Freeform 7">
            <a:extLst>
              <a:ext uri="{FF2B5EF4-FFF2-40B4-BE49-F238E27FC236}">
                <a16:creationId xmlns:a16="http://schemas.microsoft.com/office/drawing/2014/main" id="{DD1A9154-92A3-6E94-5CAA-BDE1DF9EA6EF}"/>
              </a:ext>
            </a:extLst>
          </p:cNvPr>
          <p:cNvSpPr/>
          <p:nvPr/>
        </p:nvSpPr>
        <p:spPr>
          <a:xfrm>
            <a:off x="372405" y="3716384"/>
            <a:ext cx="7679439" cy="5849166"/>
          </a:xfrm>
          <a:custGeom>
            <a:avLst/>
            <a:gdLst/>
            <a:ahLst/>
            <a:cxnLst/>
            <a:rect l="l" t="t" r="r" b="b"/>
            <a:pathLst>
              <a:path w="6422959" h="4606014">
                <a:moveTo>
                  <a:pt x="0" y="0"/>
                </a:moveTo>
                <a:lnTo>
                  <a:pt x="6422959" y="0"/>
                </a:lnTo>
                <a:lnTo>
                  <a:pt x="6422959" y="4606014"/>
                </a:lnTo>
                <a:lnTo>
                  <a:pt x="0" y="4606014"/>
                </a:lnTo>
                <a:lnTo>
                  <a:pt x="0" y="0"/>
                </a:lnTo>
                <a:close/>
              </a:path>
            </a:pathLst>
          </a:custGeom>
          <a:blipFill>
            <a:blip r:embed="rId5"/>
            <a:stretch>
              <a:fillRect/>
            </a:stretch>
          </a:blipFill>
        </p:spPr>
        <p:txBody>
          <a:bodyPr/>
          <a:lstStyle/>
          <a:p>
            <a:endParaRPr lang="en-GB" noProof="0" dirty="0"/>
          </a:p>
        </p:txBody>
      </p:sp>
      <p:sp>
        <p:nvSpPr>
          <p:cNvPr id="8" name="TextBox 8">
            <a:extLst>
              <a:ext uri="{FF2B5EF4-FFF2-40B4-BE49-F238E27FC236}">
                <a16:creationId xmlns:a16="http://schemas.microsoft.com/office/drawing/2014/main" id="{338B499C-28E0-2811-91FF-19209217E812}"/>
              </a:ext>
            </a:extLst>
          </p:cNvPr>
          <p:cNvSpPr txBox="1"/>
          <p:nvPr/>
        </p:nvSpPr>
        <p:spPr>
          <a:xfrm>
            <a:off x="9813171" y="3102974"/>
            <a:ext cx="8933550" cy="613410"/>
          </a:xfrm>
          <a:prstGeom prst="rect">
            <a:avLst/>
          </a:prstGeom>
        </p:spPr>
        <p:txBody>
          <a:bodyPr lIns="0" tIns="0" rIns="0" bIns="0" rtlCol="0" anchor="t">
            <a:spAutoFit/>
          </a:bodyPr>
          <a:lstStyle/>
          <a:p>
            <a:pPr algn="l">
              <a:lnSpc>
                <a:spcPts val="5039"/>
              </a:lnSpc>
            </a:pPr>
            <a:r>
              <a:rPr lang="en-GB" sz="3599" b="1" u="sng" noProof="0" dirty="0">
                <a:solidFill>
                  <a:srgbClr val="FFFFFF"/>
                </a:solidFill>
                <a:latin typeface="Century Gothic Paneuropean Bold"/>
                <a:ea typeface="Century Gothic Paneuropean Bold"/>
                <a:cs typeface="Century Gothic Paneuropean Bold"/>
                <a:sym typeface="Century Gothic Paneuropean Bold"/>
              </a:rPr>
              <a:t>Income Tax &amp; NIC - The Numbers</a:t>
            </a:r>
          </a:p>
        </p:txBody>
      </p:sp>
      <p:pic>
        <p:nvPicPr>
          <p:cNvPr id="11" name="Picture 10">
            <a:extLst>
              <a:ext uri="{FF2B5EF4-FFF2-40B4-BE49-F238E27FC236}">
                <a16:creationId xmlns:a16="http://schemas.microsoft.com/office/drawing/2014/main" id="{B789C581-D04D-4ACF-C2E2-9B0AD52D85D6}"/>
              </a:ext>
            </a:extLst>
          </p:cNvPr>
          <p:cNvPicPr>
            <a:picLocks noChangeAspect="1"/>
          </p:cNvPicPr>
          <p:nvPr/>
        </p:nvPicPr>
        <p:blipFill>
          <a:blip r:embed="rId6"/>
          <a:stretch>
            <a:fillRect/>
          </a:stretch>
        </p:blipFill>
        <p:spPr>
          <a:xfrm>
            <a:off x="8220127" y="3746017"/>
            <a:ext cx="10526594" cy="5849166"/>
          </a:xfrm>
          <a:prstGeom prst="rect">
            <a:avLst/>
          </a:prstGeom>
        </p:spPr>
      </p:pic>
    </p:spTree>
    <p:extLst>
      <p:ext uri="{BB962C8B-B14F-4D97-AF65-F5344CB8AC3E}">
        <p14:creationId xmlns:p14="http://schemas.microsoft.com/office/powerpoint/2010/main" val="65281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noProof="0" dirty="0"/>
          </a:p>
        </p:txBody>
      </p:sp>
      <p:grpSp>
        <p:nvGrpSpPr>
          <p:cNvPr id="3" name="Group 3"/>
          <p:cNvGrpSpPr/>
          <p:nvPr/>
        </p:nvGrpSpPr>
        <p:grpSpPr>
          <a:xfrm>
            <a:off x="32598" y="0"/>
            <a:ext cx="15856012" cy="10493663"/>
            <a:chOff x="0" y="0"/>
            <a:chExt cx="21141350" cy="13991551"/>
          </a:xfrm>
        </p:grpSpPr>
        <p:pic>
          <p:nvPicPr>
            <p:cNvPr id="4" name="Picture 4"/>
            <p:cNvPicPr>
              <a:picLocks noChangeAspect="1"/>
            </p:cNvPicPr>
            <p:nvPr/>
          </p:nvPicPr>
          <p:blipFill>
            <a:blip r:embed="rId4"/>
            <a:srcRect l="20557" r="20557"/>
            <a:stretch>
              <a:fillRect/>
            </a:stretch>
          </p:blipFill>
          <p:spPr>
            <a:xfrm>
              <a:off x="0" y="0"/>
              <a:ext cx="21141350" cy="13991551"/>
            </a:xfrm>
            <a:prstGeom prst="rect">
              <a:avLst/>
            </a:prstGeom>
          </p:spPr>
        </p:pic>
      </p:grpSp>
      <p:grpSp>
        <p:nvGrpSpPr>
          <p:cNvPr id="5" name="Group 5"/>
          <p:cNvGrpSpPr/>
          <p:nvPr/>
        </p:nvGrpSpPr>
        <p:grpSpPr>
          <a:xfrm>
            <a:off x="2626577" y="0"/>
            <a:ext cx="6298623" cy="10287000"/>
            <a:chOff x="0" y="0"/>
            <a:chExt cx="1658897" cy="2709333"/>
          </a:xfrm>
        </p:grpSpPr>
        <p:sp>
          <p:nvSpPr>
            <p:cNvPr id="6" name="Freeform 6"/>
            <p:cNvSpPr/>
            <p:nvPr/>
          </p:nvSpPr>
          <p:spPr>
            <a:xfrm>
              <a:off x="0" y="0"/>
              <a:ext cx="1658897" cy="2709333"/>
            </a:xfrm>
            <a:custGeom>
              <a:avLst/>
              <a:gdLst/>
              <a:ahLst/>
              <a:cxnLst/>
              <a:rect l="l" t="t" r="r" b="b"/>
              <a:pathLst>
                <a:path w="1658897" h="2709333">
                  <a:moveTo>
                    <a:pt x="0" y="0"/>
                  </a:moveTo>
                  <a:lnTo>
                    <a:pt x="1658897" y="0"/>
                  </a:lnTo>
                  <a:lnTo>
                    <a:pt x="1658897" y="2709333"/>
                  </a:lnTo>
                  <a:lnTo>
                    <a:pt x="0" y="2709333"/>
                  </a:lnTo>
                  <a:close/>
                </a:path>
              </a:pathLst>
            </a:custGeom>
            <a:solidFill>
              <a:srgbClr val="3294D0"/>
            </a:solidFill>
          </p:spPr>
          <p:txBody>
            <a:bodyPr/>
            <a:lstStyle/>
            <a:p>
              <a:endParaRPr lang="en-GB" noProof="0" dirty="0"/>
            </a:p>
          </p:txBody>
        </p:sp>
        <p:sp>
          <p:nvSpPr>
            <p:cNvPr id="7" name="TextBox 7"/>
            <p:cNvSpPr txBox="1"/>
            <p:nvPr/>
          </p:nvSpPr>
          <p:spPr>
            <a:xfrm>
              <a:off x="0" y="-38100"/>
              <a:ext cx="1658897" cy="2747433"/>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8" name="Freeform 8"/>
          <p:cNvSpPr/>
          <p:nvPr/>
        </p:nvSpPr>
        <p:spPr>
          <a:xfrm>
            <a:off x="207090" y="9258300"/>
            <a:ext cx="2266356" cy="548630"/>
          </a:xfrm>
          <a:custGeom>
            <a:avLst/>
            <a:gdLst/>
            <a:ahLst/>
            <a:cxnLst/>
            <a:rect l="l" t="t" r="r" b="b"/>
            <a:pathLst>
              <a:path w="2266356" h="548630">
                <a:moveTo>
                  <a:pt x="0" y="0"/>
                </a:moveTo>
                <a:lnTo>
                  <a:pt x="2266356" y="0"/>
                </a:lnTo>
                <a:lnTo>
                  <a:pt x="2266356" y="548630"/>
                </a:lnTo>
                <a:lnTo>
                  <a:pt x="0" y="548630"/>
                </a:lnTo>
                <a:lnTo>
                  <a:pt x="0" y="0"/>
                </a:lnTo>
                <a:close/>
              </a:path>
            </a:pathLst>
          </a:custGeom>
          <a:blipFill>
            <a:blip r:embed="rId5"/>
            <a:stretch>
              <a:fillRect l="-5193" r="-5193"/>
            </a:stretch>
          </a:blipFill>
        </p:spPr>
        <p:txBody>
          <a:bodyPr/>
          <a:lstStyle/>
          <a:p>
            <a:endParaRPr lang="en-GB" noProof="0" dirty="0"/>
          </a:p>
        </p:txBody>
      </p:sp>
      <p:sp>
        <p:nvSpPr>
          <p:cNvPr id="9" name="Freeform 9"/>
          <p:cNvSpPr/>
          <p:nvPr/>
        </p:nvSpPr>
        <p:spPr>
          <a:xfrm>
            <a:off x="32598" y="18336"/>
            <a:ext cx="18255402" cy="10268664"/>
          </a:xfrm>
          <a:custGeom>
            <a:avLst/>
            <a:gdLst/>
            <a:ahLst/>
            <a:cxnLst/>
            <a:rect l="l" t="t" r="r" b="b"/>
            <a:pathLst>
              <a:path w="18255402" h="10268664">
                <a:moveTo>
                  <a:pt x="0" y="0"/>
                </a:moveTo>
                <a:lnTo>
                  <a:pt x="18255402" y="0"/>
                </a:lnTo>
                <a:lnTo>
                  <a:pt x="18255402" y="10268664"/>
                </a:lnTo>
                <a:lnTo>
                  <a:pt x="0" y="10268664"/>
                </a:lnTo>
                <a:lnTo>
                  <a:pt x="0" y="0"/>
                </a:lnTo>
                <a:close/>
              </a:path>
            </a:pathLst>
          </a:custGeom>
          <a:blipFill>
            <a:blip r:embed="rId6"/>
            <a:stretch>
              <a:fillRect/>
            </a:stretch>
          </a:blipFill>
        </p:spPr>
        <p:txBody>
          <a:bodyPr/>
          <a:lstStyle/>
          <a:p>
            <a:endParaRPr lang="en-GB" noProof="0" dirty="0"/>
          </a:p>
        </p:txBody>
      </p:sp>
      <p:sp>
        <p:nvSpPr>
          <p:cNvPr id="10" name="Freeform 10"/>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sp>
        <p:nvSpPr>
          <p:cNvPr id="11" name="Freeform 11"/>
          <p:cNvSpPr/>
          <p:nvPr/>
        </p:nvSpPr>
        <p:spPr>
          <a:xfrm>
            <a:off x="11967342" y="4232384"/>
            <a:ext cx="6124149" cy="5574546"/>
          </a:xfrm>
          <a:custGeom>
            <a:avLst/>
            <a:gdLst/>
            <a:ahLst/>
            <a:cxnLst/>
            <a:rect l="l" t="t" r="r" b="b"/>
            <a:pathLst>
              <a:path w="6124149" h="5574546">
                <a:moveTo>
                  <a:pt x="0" y="0"/>
                </a:moveTo>
                <a:lnTo>
                  <a:pt x="6124149" y="0"/>
                </a:lnTo>
                <a:lnTo>
                  <a:pt x="6124149" y="5574546"/>
                </a:lnTo>
                <a:lnTo>
                  <a:pt x="0" y="5574546"/>
                </a:lnTo>
                <a:lnTo>
                  <a:pt x="0" y="0"/>
                </a:lnTo>
                <a:close/>
              </a:path>
            </a:pathLst>
          </a:custGeom>
          <a:blipFill>
            <a:blip r:embed="rId7"/>
            <a:stretch>
              <a:fillRect/>
            </a:stretch>
          </a:blipFill>
        </p:spPr>
        <p:txBody>
          <a:bodyPr/>
          <a:lstStyle/>
          <a:p>
            <a:endParaRPr lang="en-GB" noProof="0" dirty="0"/>
          </a:p>
        </p:txBody>
      </p:sp>
      <p:sp>
        <p:nvSpPr>
          <p:cNvPr id="12" name="TextBox 12"/>
          <p:cNvSpPr txBox="1"/>
          <p:nvPr/>
        </p:nvSpPr>
        <p:spPr>
          <a:xfrm>
            <a:off x="1028700" y="456398"/>
            <a:ext cx="9853258" cy="1078972"/>
          </a:xfrm>
          <a:prstGeom prst="rect">
            <a:avLst/>
          </a:prstGeom>
        </p:spPr>
        <p:txBody>
          <a:bodyPr lIns="0" tIns="0" rIns="0" bIns="0" rtlCol="0" anchor="t">
            <a:spAutoFit/>
          </a:bodyPr>
          <a:lstStyle/>
          <a:p>
            <a:pPr algn="l">
              <a:lnSpc>
                <a:spcPts val="8864"/>
              </a:lnSpc>
            </a:pPr>
            <a:r>
              <a:rPr lang="en-GB" sz="6331" noProof="0" dirty="0">
                <a:solidFill>
                  <a:srgbClr val="FFFFFF"/>
                </a:solidFill>
                <a:latin typeface="Century Gothic Paneuropean Light"/>
                <a:ea typeface="Century Gothic Paneuropean Light"/>
                <a:cs typeface="Century Gothic Paneuropean Light"/>
                <a:sym typeface="Century Gothic Paneuropean Light"/>
              </a:rPr>
              <a:t>Ways of Working</a:t>
            </a:r>
          </a:p>
        </p:txBody>
      </p:sp>
      <p:sp>
        <p:nvSpPr>
          <p:cNvPr id="13" name="TextBox 13"/>
          <p:cNvSpPr txBox="1"/>
          <p:nvPr/>
        </p:nvSpPr>
        <p:spPr>
          <a:xfrm>
            <a:off x="1028700" y="1516049"/>
            <a:ext cx="10938642" cy="9120830"/>
          </a:xfrm>
          <a:prstGeom prst="rect">
            <a:avLst/>
          </a:prstGeom>
        </p:spPr>
        <p:txBody>
          <a:bodyPr lIns="0" tIns="0" rIns="0" bIns="0" rtlCol="0" anchor="t">
            <a:spAutoFit/>
          </a:bodyPr>
          <a:lstStyle/>
          <a:p>
            <a:pPr algn="l">
              <a:lnSpc>
                <a:spcPts val="4199"/>
              </a:lnSpc>
            </a:pPr>
            <a:r>
              <a:rPr lang="en-GB" sz="2999" i="1" noProof="0" dirty="0">
                <a:solidFill>
                  <a:srgbClr val="FFFFFF"/>
                </a:solidFill>
                <a:latin typeface="Century Gothic Paneuropean Italics"/>
                <a:ea typeface="Century Gothic Paneuropean Italics"/>
                <a:cs typeface="Century Gothic Paneuropean Italics"/>
                <a:sym typeface="Century Gothic Paneuropean Italics"/>
              </a:rPr>
              <a:t> </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100% confidentiality</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No multi-tasking – be fully present</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Arrive on time and stay for the whole meeting</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Commit to asking questions, listening &amp; being non-judgmental</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Sharing the air space</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Implement agreed actions (Do what you say you will do)</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Feedback at the following session</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Complete all participant surveys at the end of each session</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Philosophy – </a:t>
            </a:r>
          </a:p>
          <a:p>
            <a:pPr algn="l">
              <a:lnSpc>
                <a:spcPts val="4199"/>
              </a:lnSpc>
            </a:pPr>
            <a:r>
              <a:rPr lang="en-GB" sz="2999" noProof="0" dirty="0">
                <a:solidFill>
                  <a:srgbClr val="FFFFFF"/>
                </a:solidFill>
                <a:latin typeface="Century Gothic Paneuropean"/>
                <a:ea typeface="Century Gothic Paneuropean"/>
                <a:cs typeface="Century Gothic Paneuropean"/>
                <a:sym typeface="Century Gothic Paneuropean"/>
              </a:rPr>
              <a:t>“The knowledge is in the room, let’s learn from others and share” </a:t>
            </a:r>
          </a:p>
          <a:p>
            <a:pPr algn="l">
              <a:lnSpc>
                <a:spcPts val="4199"/>
              </a:lnSpc>
            </a:pPr>
            <a:endParaRPr lang="en-GB" sz="2999" noProof="0" dirty="0">
              <a:solidFill>
                <a:srgbClr val="FFFFFF"/>
              </a:solidFill>
              <a:latin typeface="Century Gothic Paneuropean"/>
              <a:ea typeface="Century Gothic Paneuropean"/>
              <a:cs typeface="Century Gothic Paneuropean"/>
              <a:sym typeface="Century Gothic Paneuropean"/>
            </a:endParaRPr>
          </a:p>
          <a:p>
            <a:pPr algn="l">
              <a:lnSpc>
                <a:spcPts val="4199"/>
              </a:lnSpc>
            </a:pPr>
            <a:endParaRPr lang="en-GB" sz="2999" noProof="0" dirty="0">
              <a:solidFill>
                <a:srgbClr val="FFFFFF"/>
              </a:solidFill>
              <a:latin typeface="Century Gothic Paneuropean"/>
              <a:ea typeface="Century Gothic Paneuropean"/>
              <a:cs typeface="Century Gothic Paneuropean"/>
              <a:sym typeface="Century Gothic Paneuropean"/>
            </a:endParaRPr>
          </a:p>
          <a:p>
            <a:pPr algn="l">
              <a:lnSpc>
                <a:spcPts val="4199"/>
              </a:lnSpc>
            </a:pPr>
            <a:endParaRPr lang="en-GB" sz="2999"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1" y="1347394"/>
            <a:ext cx="18252440" cy="1060568"/>
            <a:chOff x="0" y="0"/>
            <a:chExt cx="4027737" cy="279327"/>
          </a:xfrm>
        </p:grpSpPr>
        <p:sp>
          <p:nvSpPr>
            <p:cNvPr id="3" name="Freeform 3"/>
            <p:cNvSpPr/>
            <p:nvPr/>
          </p:nvSpPr>
          <p:spPr>
            <a:xfrm>
              <a:off x="0" y="0"/>
              <a:ext cx="4027737" cy="279327"/>
            </a:xfrm>
            <a:custGeom>
              <a:avLst/>
              <a:gdLst/>
              <a:ahLst/>
              <a:cxnLst/>
              <a:rect l="l" t="t" r="r" b="b"/>
              <a:pathLst>
                <a:path w="4027737" h="279327">
                  <a:moveTo>
                    <a:pt x="0" y="0"/>
                  </a:moveTo>
                  <a:lnTo>
                    <a:pt x="4027737" y="0"/>
                  </a:lnTo>
                  <a:lnTo>
                    <a:pt x="4027737" y="279327"/>
                  </a:lnTo>
                  <a:lnTo>
                    <a:pt x="0" y="279327"/>
                  </a:lnTo>
                  <a:close/>
                </a:path>
              </a:pathLst>
            </a:custGeom>
            <a:solidFill>
              <a:srgbClr val="004AAD"/>
            </a:solidFill>
          </p:spPr>
          <p:txBody>
            <a:bodyPr/>
            <a:lstStyle/>
            <a:p>
              <a:endParaRPr lang="en-GB" noProof="0" dirty="0"/>
            </a:p>
          </p:txBody>
        </p:sp>
        <p:sp>
          <p:nvSpPr>
            <p:cNvPr id="4" name="TextBox 4"/>
            <p:cNvSpPr txBox="1"/>
            <p:nvPr/>
          </p:nvSpPr>
          <p:spPr>
            <a:xfrm>
              <a:off x="0" y="-38100"/>
              <a:ext cx="4027737" cy="31742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782601" y="1097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TextBox 6"/>
          <p:cNvSpPr txBox="1"/>
          <p:nvPr/>
        </p:nvSpPr>
        <p:spPr>
          <a:xfrm>
            <a:off x="-87798" y="1642425"/>
            <a:ext cx="18314119" cy="659411"/>
          </a:xfrm>
          <a:prstGeom prst="rect">
            <a:avLst/>
          </a:prstGeom>
        </p:spPr>
        <p:txBody>
          <a:bodyPr wrap="square" lIns="0" tIns="0" rIns="0" bIns="0" rtlCol="0" anchor="t">
            <a:spAutoFit/>
          </a:bodyPr>
          <a:lstStyle/>
          <a:p>
            <a:pPr algn="ctr">
              <a:lnSpc>
                <a:spcPts val="5039"/>
              </a:lnSpc>
            </a:pPr>
            <a:r>
              <a:rPr lang="en-GB" sz="5400" b="1" noProof="0" dirty="0">
                <a:solidFill>
                  <a:srgbClr val="FFFFFF"/>
                </a:solidFill>
                <a:latin typeface="Century Gothic Paneuropean Bold"/>
                <a:ea typeface="Century Gothic Paneuropean Bold"/>
                <a:cs typeface="Century Gothic Paneuropean Bold"/>
                <a:sym typeface="Century Gothic Paneuropean Bold"/>
              </a:rPr>
              <a:t>Income Tax and NIC</a:t>
            </a:r>
          </a:p>
        </p:txBody>
      </p:sp>
      <p:sp>
        <p:nvSpPr>
          <p:cNvPr id="7" name="TextBox 7"/>
          <p:cNvSpPr txBox="1"/>
          <p:nvPr/>
        </p:nvSpPr>
        <p:spPr>
          <a:xfrm>
            <a:off x="8932042" y="2855120"/>
            <a:ext cx="8698869" cy="3456524"/>
          </a:xfrm>
          <a:prstGeom prst="rect">
            <a:avLst/>
          </a:prstGeom>
        </p:spPr>
        <p:txBody>
          <a:bodyPr wrap="square" lIns="0" tIns="0" rIns="0" bIns="0" rtlCol="0" anchor="t">
            <a:spAutoFit/>
          </a:bodyPr>
          <a:lstStyle/>
          <a:p>
            <a:pPr algn="l">
              <a:lnSpc>
                <a:spcPts val="3360"/>
              </a:lnSpc>
              <a:spcBef>
                <a:spcPct val="0"/>
              </a:spcBef>
            </a:pPr>
            <a:r>
              <a:rPr lang="en-GB" sz="2400" b="1" noProof="0" dirty="0">
                <a:solidFill>
                  <a:srgbClr val="FFFFFF"/>
                </a:solidFill>
                <a:latin typeface="Century Gothic Paneuropean Bold"/>
                <a:ea typeface="Century Gothic Paneuropean Bold"/>
                <a:cs typeface="Century Gothic Paneuropean Bold"/>
                <a:sym typeface="Century Gothic Paneuropean Bold"/>
              </a:rPr>
              <a:t>It’s easy to talk about tax and National Insurance separately, but in reality, they hit your pocket at the same time.</a:t>
            </a:r>
          </a:p>
          <a:p>
            <a:pPr algn="l">
              <a:lnSpc>
                <a:spcPts val="3360"/>
              </a:lnSpc>
              <a:spcBef>
                <a:spcPct val="0"/>
              </a:spcBef>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360"/>
              </a:lnSpc>
              <a:spcBef>
                <a:spcPct val="0"/>
              </a:spcBef>
            </a:pPr>
            <a:r>
              <a:rPr lang="en-GB" sz="2400" b="1" noProof="0" dirty="0">
                <a:solidFill>
                  <a:srgbClr val="FFFFFF"/>
                </a:solidFill>
                <a:latin typeface="Century Gothic Paneuropean Bold"/>
                <a:ea typeface="Century Gothic Paneuropean Bold"/>
                <a:cs typeface="Century Gothic Paneuropean Bold"/>
                <a:sym typeface="Century Gothic Paneuropean Bold"/>
              </a:rPr>
              <a:t>Let’s bring them together to see what a sole trader’s real bill might look like at different profit levels in 2024/25. </a:t>
            </a:r>
          </a:p>
          <a:p>
            <a:pPr algn="l">
              <a:lnSpc>
                <a:spcPts val="3360"/>
              </a:lnSpc>
              <a:spcBef>
                <a:spcPct val="0"/>
              </a:spcBef>
            </a:pPr>
            <a:r>
              <a:rPr lang="en-GB" sz="2400" b="1" noProof="0" dirty="0">
                <a:solidFill>
                  <a:srgbClr val="FFFFFF"/>
                </a:solidFill>
                <a:latin typeface="Century Gothic Paneuropean Bold"/>
                <a:ea typeface="Century Gothic Paneuropean Bold"/>
                <a:cs typeface="Century Gothic Paneuropean Bold"/>
                <a:sym typeface="Century Gothic Paneuropean Bold"/>
              </a:rPr>
              <a:t>These examples assume no other income, standard Personal Allowance of £12,570, and only basic reliefs.​</a:t>
            </a:r>
          </a:p>
        </p:txBody>
      </p:sp>
      <p:sp>
        <p:nvSpPr>
          <p:cNvPr id="8" name="TextBox 8"/>
          <p:cNvSpPr txBox="1"/>
          <p:nvPr/>
        </p:nvSpPr>
        <p:spPr>
          <a:xfrm>
            <a:off x="457200" y="2462102"/>
            <a:ext cx="7848003" cy="7325082"/>
          </a:xfrm>
          <a:prstGeom prst="rect">
            <a:avLst/>
          </a:prstGeom>
        </p:spPr>
        <p:txBody>
          <a:bodyPr wrap="square" lIns="0" tIns="0" rIns="0" bIns="0" rtlCol="0" anchor="t">
            <a:spAutoFit/>
          </a:bodyPr>
          <a:lstStyle/>
          <a:p>
            <a:pPr algn="l">
              <a:spcBef>
                <a:spcPct val="0"/>
              </a:spcBef>
            </a:pPr>
            <a:r>
              <a:rPr lang="en-GB" sz="2800" b="1" u="sng" noProof="0" dirty="0">
                <a:solidFill>
                  <a:srgbClr val="FFFFFF"/>
                </a:solidFill>
                <a:latin typeface="Century Gothic Paneuropean Bold"/>
                <a:ea typeface="Century Gothic Paneuropean Bold"/>
                <a:cs typeface="Century Gothic Paneuropean Bold"/>
                <a:sym typeface="Century Gothic Paneuropean Bold"/>
              </a:rPr>
              <a:t>Case 1:</a:t>
            </a:r>
            <a:r>
              <a:rPr lang="en-GB" sz="2800" b="1" noProof="0" dirty="0">
                <a:solidFill>
                  <a:srgbClr val="FFFFFF"/>
                </a:solidFill>
                <a:latin typeface="Century Gothic Paneuropean Bold"/>
                <a:ea typeface="Century Gothic Paneuropean Bold"/>
                <a:cs typeface="Century Gothic Paneuropean Bold"/>
                <a:sym typeface="Century Gothic Paneuropean Bold"/>
              </a:rPr>
              <a:t> </a:t>
            </a:r>
          </a:p>
          <a:p>
            <a:pPr algn="l">
              <a:spcBef>
                <a:spcPct val="0"/>
              </a:spcBef>
            </a:pPr>
            <a:r>
              <a:rPr lang="en-GB" sz="2800" b="1" u="sng" noProof="0" dirty="0">
                <a:solidFill>
                  <a:srgbClr val="FFFFFF"/>
                </a:solidFill>
                <a:latin typeface="Century Gothic Paneuropean Bold"/>
                <a:ea typeface="Century Gothic Paneuropean Bold"/>
                <a:cs typeface="Century Gothic Paneuropean Bold"/>
                <a:sym typeface="Century Gothic Paneuropean Bold"/>
              </a:rPr>
              <a:t>Profit</a:t>
            </a:r>
            <a:r>
              <a:rPr lang="en-GB" sz="2800" b="1" noProof="0" dirty="0">
                <a:solidFill>
                  <a:srgbClr val="FFFFFF"/>
                </a:solidFill>
                <a:latin typeface="Century Gothic Paneuropean Bold"/>
                <a:ea typeface="Century Gothic Paneuropean Bold"/>
                <a:cs typeface="Century Gothic Paneuropean Bold"/>
                <a:sym typeface="Century Gothic Paneuropean Bold"/>
              </a:rPr>
              <a:t> = £20,000​</a:t>
            </a:r>
          </a:p>
          <a:p>
            <a:pPr algn="l">
              <a:spcBef>
                <a:spcPct val="0"/>
              </a:spcBef>
            </a:pPr>
            <a:r>
              <a:rPr lang="en-GB" sz="2800" b="1" u="sng" noProof="0" dirty="0">
                <a:solidFill>
                  <a:srgbClr val="FFFFFF"/>
                </a:solidFill>
                <a:latin typeface="Century Gothic Paneuropean Bold"/>
                <a:ea typeface="Century Gothic Paneuropean Bold"/>
                <a:cs typeface="Century Gothic Paneuropean Bold"/>
                <a:sym typeface="Century Gothic Paneuropean Bold"/>
              </a:rPr>
              <a:t>Income Tax</a:t>
            </a:r>
            <a:r>
              <a:rPr lang="en-GB" sz="2800" b="1" noProof="0" dirty="0">
                <a:solidFill>
                  <a:srgbClr val="FFFFFF"/>
                </a:solidFill>
                <a:latin typeface="Century Gothic Paneuropean Bold"/>
                <a:ea typeface="Century Gothic Paneuropean Bold"/>
                <a:cs typeface="Century Gothic Paneuropean Bold"/>
                <a:sym typeface="Century Gothic Paneuropean Bold"/>
              </a:rPr>
              <a:t> = £12,570 </a:t>
            </a: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(tax-free Personal Allowance​)</a:t>
            </a:r>
          </a:p>
          <a:p>
            <a:pPr algn="l">
              <a:spcBef>
                <a:spcPct val="0"/>
              </a:spcBef>
            </a:pPr>
            <a:endParaRPr lang="en-GB" sz="2800" b="1" noProof="0" dirty="0">
              <a:solidFill>
                <a:srgbClr val="FFFFFF"/>
              </a:solidFill>
              <a:latin typeface="Century Gothic Paneuropean Bold"/>
              <a:ea typeface="Century Gothic Paneuropean Bold"/>
              <a:cs typeface="Century Gothic Paneuropean Bold"/>
              <a:sym typeface="Century Gothic Paneuropean Bold"/>
            </a:endParaRP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Remaining £7,430 falls entirely in the basic rate band (20%)​</a:t>
            </a:r>
          </a:p>
          <a:p>
            <a:pPr algn="l">
              <a:spcBef>
                <a:spcPct val="0"/>
              </a:spcBef>
            </a:pPr>
            <a:endParaRPr lang="en-GB" sz="2800" b="1" noProof="0" dirty="0">
              <a:solidFill>
                <a:srgbClr val="FFFFFF"/>
              </a:solidFill>
              <a:latin typeface="Century Gothic Paneuropean Bold"/>
              <a:ea typeface="Century Gothic Paneuropean Bold"/>
              <a:cs typeface="Century Gothic Paneuropean Bold"/>
              <a:sym typeface="Century Gothic Paneuropean Bold"/>
            </a:endParaRP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£7,430 × 20% = £1,486​</a:t>
            </a:r>
          </a:p>
          <a:p>
            <a:pPr algn="l">
              <a:spcBef>
                <a:spcPct val="0"/>
              </a:spcBef>
            </a:pPr>
            <a:endParaRPr lang="en-GB" sz="2800" b="1" noProof="0" dirty="0">
              <a:solidFill>
                <a:srgbClr val="FFFFFF"/>
              </a:solidFill>
              <a:latin typeface="Century Gothic Paneuropean Bold"/>
              <a:ea typeface="Century Gothic Paneuropean Bold"/>
              <a:cs typeface="Century Gothic Paneuropean Bold"/>
              <a:sym typeface="Century Gothic Paneuropean Bold"/>
            </a:endParaRPr>
          </a:p>
          <a:p>
            <a:pPr algn="l">
              <a:spcBef>
                <a:spcPct val="0"/>
              </a:spcBef>
            </a:pPr>
            <a:r>
              <a:rPr lang="en-GB" sz="2800" b="1" u="sng" noProof="0" dirty="0">
                <a:solidFill>
                  <a:srgbClr val="FFFFFF"/>
                </a:solidFill>
                <a:latin typeface="Century Gothic Paneuropean Bold"/>
                <a:ea typeface="Century Gothic Paneuropean Bold"/>
                <a:cs typeface="Century Gothic Paneuropean Bold"/>
                <a:sym typeface="Century Gothic Paneuropean Bold"/>
              </a:rPr>
              <a:t>Class 4 National Insurance</a:t>
            </a: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NI threshold starts at £12,570​</a:t>
            </a: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Profits between £12,570 and £20,000 = £7,430​</a:t>
            </a: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£7,430 × 6% = £446​</a:t>
            </a: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Total​</a:t>
            </a: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Income Tax £1,486 + NI £446 = £1,932​</a:t>
            </a:r>
          </a:p>
          <a:p>
            <a:pPr algn="l">
              <a:spcBef>
                <a:spcPct val="0"/>
              </a:spcBef>
            </a:pPr>
            <a:r>
              <a:rPr lang="en-GB" sz="2800" b="1" noProof="0" dirty="0">
                <a:solidFill>
                  <a:srgbClr val="FFFFFF"/>
                </a:solidFill>
                <a:latin typeface="Century Gothic Paneuropean Bold"/>
                <a:ea typeface="Century Gothic Paneuropean Bold"/>
                <a:cs typeface="Century Gothic Paneuropean Bold"/>
                <a:sym typeface="Century Gothic Paneuropean Bold"/>
              </a:rPr>
              <a:t>Effective rate ≈ 10% of profit</a:t>
            </a:r>
          </a:p>
        </p:txBody>
      </p:sp>
      <p:pic>
        <p:nvPicPr>
          <p:cNvPr id="10" name="Graphic 9" descr="Teacher outline">
            <a:extLst>
              <a:ext uri="{FF2B5EF4-FFF2-40B4-BE49-F238E27FC236}">
                <a16:creationId xmlns:a16="http://schemas.microsoft.com/office/drawing/2014/main" id="{627FD283-ADDF-3EF5-6A60-DC13E12812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25200" y="6029404"/>
            <a:ext cx="41148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653" y="-1038635"/>
            <a:ext cx="18595604" cy="12171410"/>
          </a:xfrm>
          <a:custGeom>
            <a:avLst/>
            <a:gdLst/>
            <a:ahLst/>
            <a:cxnLst/>
            <a:rect l="l" t="t" r="r" b="b"/>
            <a:pathLst>
              <a:path w="18595604" h="12171410">
                <a:moveTo>
                  <a:pt x="0" y="0"/>
                </a:moveTo>
                <a:lnTo>
                  <a:pt x="18595604" y="0"/>
                </a:lnTo>
                <a:lnTo>
                  <a:pt x="18595604" y="12171410"/>
                </a:lnTo>
                <a:lnTo>
                  <a:pt x="0" y="12171410"/>
                </a:lnTo>
                <a:lnTo>
                  <a:pt x="0" y="0"/>
                </a:lnTo>
                <a:close/>
              </a:path>
            </a:pathLst>
          </a:custGeom>
          <a:blipFill>
            <a:blip r:embed="rId3"/>
            <a:stretch>
              <a:fillRect t="-704" b="-704"/>
            </a:stretch>
          </a:blipFill>
        </p:spPr>
        <p:txBody>
          <a:bodyPr/>
          <a:lstStyle/>
          <a:p>
            <a:endParaRPr lang="en-GB" noProof="0" dirty="0"/>
          </a:p>
        </p:txBody>
      </p:sp>
      <p:sp>
        <p:nvSpPr>
          <p:cNvPr id="3" name="Freeform 3"/>
          <p:cNvSpPr/>
          <p:nvPr/>
        </p:nvSpPr>
        <p:spPr>
          <a:xfrm>
            <a:off x="6811981" y="8179708"/>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4"/>
            <a:stretch>
              <a:fillRect/>
            </a:stretch>
          </a:blipFill>
        </p:spPr>
        <p:txBody>
          <a:bodyPr/>
          <a:lstStyle/>
          <a:p>
            <a:endParaRPr lang="en-GB" noProof="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30992" y="314961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77868" y="966775"/>
            <a:ext cx="5347599" cy="3549469"/>
          </a:xfrm>
          <a:custGeom>
            <a:avLst/>
            <a:gdLst/>
            <a:ahLst/>
            <a:cxnLst/>
            <a:rect l="l" t="t" r="r" b="b"/>
            <a:pathLst>
              <a:path w="5347599" h="3549469">
                <a:moveTo>
                  <a:pt x="0" y="0"/>
                </a:moveTo>
                <a:lnTo>
                  <a:pt x="5347598" y="0"/>
                </a:lnTo>
                <a:lnTo>
                  <a:pt x="5347598" y="3549468"/>
                </a:lnTo>
                <a:lnTo>
                  <a:pt x="0" y="35494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797179" y="3231269"/>
            <a:ext cx="9124289" cy="6966459"/>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Must keep accurate records of income and expenses​</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Self Assessment: 5 years after 31 Jan filing deadline​</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VAT: at least 6 years if registered​</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Records may be paper or digital (cloud or local storage)​</a:t>
            </a: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Protect customer data – follow GDPR and ICO guidance</a:t>
            </a: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20832" y="315469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77868" y="966775"/>
            <a:ext cx="5347599" cy="3549469"/>
          </a:xfrm>
          <a:custGeom>
            <a:avLst/>
            <a:gdLst/>
            <a:ahLst/>
            <a:cxnLst/>
            <a:rect l="l" t="t" r="r" b="b"/>
            <a:pathLst>
              <a:path w="5347599" h="3549469">
                <a:moveTo>
                  <a:pt x="0" y="0"/>
                </a:moveTo>
                <a:lnTo>
                  <a:pt x="5347598" y="0"/>
                </a:lnTo>
                <a:lnTo>
                  <a:pt x="5347598" y="3549468"/>
                </a:lnTo>
                <a:lnTo>
                  <a:pt x="0" y="35494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4756184"/>
            <a:ext cx="9124289" cy="42481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Paper logbooks or diaries – simple and low cos</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Spreadsheets – flexible and familiar​</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Accounting apps – automate and link to bank​ </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Pick the method that works for you and use it regularly</a:t>
            </a:r>
          </a:p>
        </p:txBody>
      </p:sp>
      <p:sp>
        <p:nvSpPr>
          <p:cNvPr id="8" name="TextBox 8"/>
          <p:cNvSpPr txBox="1"/>
          <p:nvPr/>
        </p:nvSpPr>
        <p:spPr>
          <a:xfrm>
            <a:off x="8720832" y="3364956"/>
            <a:ext cx="9592568" cy="586699"/>
          </a:xfrm>
          <a:prstGeom prst="rect">
            <a:avLst/>
          </a:prstGeom>
        </p:spPr>
        <p:txBody>
          <a:bodyPr wrap="square" lIns="0" tIns="0" rIns="0" bIns="0" rtlCol="0" anchor="t">
            <a:spAutoFit/>
          </a:bodyPr>
          <a:lstStyle/>
          <a:p>
            <a:pPr algn="ctr">
              <a:lnSpc>
                <a:spcPts val="5039"/>
              </a:lnSpc>
            </a:pPr>
            <a:r>
              <a:rPr lang="en-GB" sz="3200" b="1" u="sng" noProof="0" dirty="0">
                <a:solidFill>
                  <a:srgbClr val="FFFFFF"/>
                </a:solidFill>
                <a:latin typeface="Century Gothic Paneuropean Bold"/>
                <a:ea typeface="Century Gothic Paneuropean Bold"/>
                <a:cs typeface="Century Gothic Paneuropean Bold"/>
                <a:sym typeface="Century Gothic Paneuropean Bold"/>
              </a:rPr>
              <a:t>Practical Record Keeping- Everyday Methods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695432"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77868" y="966775"/>
            <a:ext cx="5347599" cy="3549469"/>
          </a:xfrm>
          <a:custGeom>
            <a:avLst/>
            <a:gdLst/>
            <a:ahLst/>
            <a:cxnLst/>
            <a:rect l="l" t="t" r="r" b="b"/>
            <a:pathLst>
              <a:path w="5347599" h="3549469">
                <a:moveTo>
                  <a:pt x="0" y="0"/>
                </a:moveTo>
                <a:lnTo>
                  <a:pt x="5347598" y="0"/>
                </a:lnTo>
                <a:lnTo>
                  <a:pt x="5347598" y="3549468"/>
                </a:lnTo>
                <a:lnTo>
                  <a:pt x="0" y="35494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29571" y="5033055"/>
            <a:ext cx="9124289" cy="47815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Use diary, ledger, or cash book for daily notes​</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Store receipts in envelopes or folders by month</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 “Shoebox method” is common but risky if disorganised​</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Works for very small traders, but totals must be accurate</a:t>
            </a:r>
          </a:p>
        </p:txBody>
      </p:sp>
      <p:sp>
        <p:nvSpPr>
          <p:cNvPr id="8" name="TextBox 8"/>
          <p:cNvSpPr txBox="1"/>
          <p:nvPr/>
        </p:nvSpPr>
        <p:spPr>
          <a:xfrm>
            <a:off x="8695432" y="3364956"/>
            <a:ext cx="9592568" cy="1251585"/>
          </a:xfrm>
          <a:prstGeom prst="rect">
            <a:avLst/>
          </a:prstGeom>
        </p:spPr>
        <p:txBody>
          <a:bodyPr wrap="square" lIns="0" tIns="0" rIns="0" bIns="0" rtlCol="0" anchor="t">
            <a:spAutoFit/>
          </a:bodyPr>
          <a:lstStyle/>
          <a:p>
            <a:pPr algn="l">
              <a:lnSpc>
                <a:spcPts val="5039"/>
              </a:lnSpc>
            </a:pPr>
            <a:r>
              <a:rPr lang="en-GB" sz="3200" b="1" u="sng" noProof="0" dirty="0">
                <a:solidFill>
                  <a:srgbClr val="FFFFFF"/>
                </a:solidFill>
                <a:latin typeface="Century Gothic Paneuropean Bold"/>
                <a:ea typeface="Century Gothic Paneuropean Bold"/>
                <a:cs typeface="Century Gothic Paneuropean Bold"/>
                <a:sym typeface="Century Gothic Paneuropean Bold"/>
              </a:rPr>
              <a:t>Practical Record Keeping- Paper</a:t>
            </a:r>
          </a:p>
          <a:p>
            <a:pPr algn="l">
              <a:lnSpc>
                <a:spcPts val="5039"/>
              </a:lnSpc>
            </a:pPr>
            <a:r>
              <a:rPr lang="en-GB" sz="3200" b="1" u="sng" noProof="0" dirty="0">
                <a:solidFill>
                  <a:srgbClr val="FFFFFF"/>
                </a:solidFill>
                <a:latin typeface="Century Gothic Paneuropean Bold"/>
                <a:ea typeface="Century Gothic Paneuropean Bold"/>
                <a:cs typeface="Century Gothic Paneuropean Bold"/>
                <a:sym typeface="Century Gothic Paneuropean Bold"/>
              </a:rPr>
              <a:t>(Shoe Box Method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153400" y="2400300"/>
            <a:ext cx="10129520" cy="7886700"/>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77868" y="966775"/>
            <a:ext cx="5347599" cy="3549469"/>
          </a:xfrm>
          <a:custGeom>
            <a:avLst/>
            <a:gdLst/>
            <a:ahLst/>
            <a:cxnLst/>
            <a:rect l="l" t="t" r="r" b="b"/>
            <a:pathLst>
              <a:path w="5347599" h="3549469">
                <a:moveTo>
                  <a:pt x="0" y="0"/>
                </a:moveTo>
                <a:lnTo>
                  <a:pt x="5347598" y="0"/>
                </a:lnTo>
                <a:lnTo>
                  <a:pt x="5347598" y="3549468"/>
                </a:lnTo>
                <a:lnTo>
                  <a:pt x="0" y="35494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458200" y="3551223"/>
            <a:ext cx="9124289" cy="64278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Use free or budget-friendly apps (e.g. Zoho, QuickFile, Wave, GnuCash)​</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Automate bank feeds and receipt capture​</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Efficient and MTD-ready = minimal manual work​</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Some limitations on free plans, and setup learning required​ </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Best if you prefer speed, automation, and cloud backup</a:t>
            </a:r>
          </a:p>
        </p:txBody>
      </p:sp>
      <p:sp>
        <p:nvSpPr>
          <p:cNvPr id="8" name="TextBox 8"/>
          <p:cNvSpPr txBox="1"/>
          <p:nvPr/>
        </p:nvSpPr>
        <p:spPr>
          <a:xfrm>
            <a:off x="8117840" y="2595798"/>
            <a:ext cx="10322560" cy="599908"/>
          </a:xfrm>
          <a:prstGeom prst="rect">
            <a:avLst/>
          </a:prstGeom>
        </p:spPr>
        <p:txBody>
          <a:bodyPr wrap="square" lIns="0" tIns="0" rIns="0" bIns="0" rtlCol="0" anchor="t">
            <a:spAutoFit/>
          </a:bodyPr>
          <a:lstStyle/>
          <a:p>
            <a:pPr algn="ctr">
              <a:lnSpc>
                <a:spcPts val="5039"/>
              </a:lnSpc>
            </a:pPr>
            <a:r>
              <a:rPr lang="en-GB" sz="3599" b="1" u="sng" noProof="0" dirty="0">
                <a:solidFill>
                  <a:srgbClr val="FFFFFF"/>
                </a:solidFill>
                <a:latin typeface="Century Gothic Paneuropean Bold"/>
                <a:ea typeface="Century Gothic Paneuropean Bold"/>
                <a:cs typeface="Century Gothic Paneuropean Bold"/>
                <a:sym typeface="Century Gothic Paneuropean Bold"/>
              </a:rPr>
              <a:t>Practical Record Keeping- Apps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graphicFrame>
        <p:nvGraphicFramePr>
          <p:cNvPr id="5" name="Table 4">
            <a:extLst>
              <a:ext uri="{FF2B5EF4-FFF2-40B4-BE49-F238E27FC236}">
                <a16:creationId xmlns:a16="http://schemas.microsoft.com/office/drawing/2014/main" id="{C4102D57-F2DC-0DB3-C7D9-CE1C6E931C4E}"/>
              </a:ext>
            </a:extLst>
          </p:cNvPr>
          <p:cNvGraphicFramePr>
            <a:graphicFrameLocks noGrp="1"/>
          </p:cNvGraphicFramePr>
          <p:nvPr>
            <p:extLst>
              <p:ext uri="{D42A27DB-BD31-4B8C-83A1-F6EECF244321}">
                <p14:modId xmlns:p14="http://schemas.microsoft.com/office/powerpoint/2010/main" val="2782690432"/>
              </p:ext>
            </p:extLst>
          </p:nvPr>
        </p:nvGraphicFramePr>
        <p:xfrm>
          <a:off x="457200" y="1563674"/>
          <a:ext cx="17221199" cy="8170307"/>
        </p:xfrm>
        <a:graphic>
          <a:graphicData uri="http://schemas.openxmlformats.org/drawingml/2006/table">
            <a:tbl>
              <a:tblPr bandRow="1">
                <a:tableStyleId>{5C22544A-7EE6-4342-B048-85BDC9FD1C3A}</a:tableStyleId>
              </a:tblPr>
              <a:tblGrid>
                <a:gridCol w="2418379">
                  <a:extLst>
                    <a:ext uri="{9D8B030D-6E8A-4147-A177-3AD203B41FA5}">
                      <a16:colId xmlns:a16="http://schemas.microsoft.com/office/drawing/2014/main" val="2255819171"/>
                    </a:ext>
                  </a:extLst>
                </a:gridCol>
                <a:gridCol w="6182470">
                  <a:extLst>
                    <a:ext uri="{9D8B030D-6E8A-4147-A177-3AD203B41FA5}">
                      <a16:colId xmlns:a16="http://schemas.microsoft.com/office/drawing/2014/main" val="3184465317"/>
                    </a:ext>
                  </a:extLst>
                </a:gridCol>
                <a:gridCol w="4310175">
                  <a:extLst>
                    <a:ext uri="{9D8B030D-6E8A-4147-A177-3AD203B41FA5}">
                      <a16:colId xmlns:a16="http://schemas.microsoft.com/office/drawing/2014/main" val="2669765535"/>
                    </a:ext>
                  </a:extLst>
                </a:gridCol>
                <a:gridCol w="4310175">
                  <a:extLst>
                    <a:ext uri="{9D8B030D-6E8A-4147-A177-3AD203B41FA5}">
                      <a16:colId xmlns:a16="http://schemas.microsoft.com/office/drawing/2014/main" val="824698948"/>
                    </a:ext>
                  </a:extLst>
                </a:gridCol>
              </a:tblGrid>
              <a:tr h="291136">
                <a:tc>
                  <a:txBody>
                    <a:bodyPr/>
                    <a:lstStyle/>
                    <a:p>
                      <a:pPr algn="l" fontAlgn="base">
                        <a:lnSpc>
                          <a:spcPts val="1425"/>
                        </a:lnSpc>
                        <a:buNone/>
                      </a:pPr>
                      <a:r>
                        <a:rPr lang="en-GB" sz="1800" noProof="0" dirty="0">
                          <a:solidFill>
                            <a:schemeClr val="bg1"/>
                          </a:solidFill>
                          <a:effectLst/>
                          <a:latin typeface="Century Gothic Paneuropean"/>
                        </a:rPr>
                        <a:t>App</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ts val="1425"/>
                        </a:lnSpc>
                        <a:buNone/>
                      </a:pPr>
                      <a:r>
                        <a:rPr lang="en-GB" sz="1800" noProof="0" dirty="0">
                          <a:solidFill>
                            <a:schemeClr val="bg1"/>
                          </a:solidFill>
                          <a:effectLst/>
                          <a:latin typeface="Century Gothic Paneuropean"/>
                        </a:rPr>
                        <a:t>Pros (3)</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ts val="1425"/>
                        </a:lnSpc>
                        <a:buNone/>
                      </a:pPr>
                      <a:r>
                        <a:rPr lang="en-GB" sz="1800" noProof="0" dirty="0">
                          <a:solidFill>
                            <a:schemeClr val="bg1"/>
                          </a:solidFill>
                          <a:effectLst/>
                          <a:latin typeface="Century Gothic Paneuropean"/>
                        </a:rPr>
                        <a:t>Cons (3)</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ts val="1425"/>
                        </a:lnSpc>
                        <a:buNone/>
                      </a:pPr>
                      <a:r>
                        <a:rPr lang="en-GB" sz="1800" noProof="0" dirty="0">
                          <a:solidFill>
                            <a:schemeClr val="bg1"/>
                          </a:solidFill>
                          <a:effectLst/>
                          <a:latin typeface="Century Gothic Paneuropean"/>
                        </a:rPr>
                        <a:t>Best For</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0142991"/>
                  </a:ext>
                </a:extLst>
              </a:tr>
              <a:tr h="1358638">
                <a:tc>
                  <a:txBody>
                    <a:bodyPr/>
                    <a:lstStyle/>
                    <a:p>
                      <a:pPr algn="ctr" fontAlgn="base">
                        <a:lnSpc>
                          <a:spcPct val="100000"/>
                        </a:lnSpc>
                        <a:buNone/>
                      </a:pPr>
                      <a:r>
                        <a:rPr lang="en-GB" sz="1800" b="1" noProof="0" dirty="0">
                          <a:solidFill>
                            <a:schemeClr val="bg1"/>
                          </a:solidFill>
                          <a:effectLst/>
                          <a:latin typeface="Century Gothic Paneuropean"/>
                        </a:rPr>
                        <a:t>Xero</a:t>
                      </a:r>
                      <a:endParaRPr lang="en-GB" sz="1800" noProof="0" dirty="0">
                        <a:solidFill>
                          <a:schemeClr val="bg1"/>
                        </a:solidFill>
                        <a:effectLst/>
                        <a:latin typeface="Century Gothic Paneuropean"/>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Fully MTD-compliant for VAT &amp; Income Tax</a:t>
                      </a:r>
                    </a:p>
                    <a:p>
                      <a:pPr algn="l" fontAlgn="base">
                        <a:lnSpc>
                          <a:spcPct val="100000"/>
                        </a:lnSpc>
                        <a:buNone/>
                      </a:pPr>
                      <a:r>
                        <a:rPr lang="en-GB" sz="1800" noProof="0" dirty="0">
                          <a:solidFill>
                            <a:schemeClr val="bg1"/>
                          </a:solidFill>
                          <a:effectLst/>
                          <a:latin typeface="Century Gothic Paneuropean"/>
                        </a:rPr>
                        <a:t>• Excellent automation (bank feeds, receipt capture)</a:t>
                      </a:r>
                    </a:p>
                    <a:p>
                      <a:pPr algn="l" fontAlgn="base">
                        <a:lnSpc>
                          <a:spcPct val="100000"/>
                        </a:lnSpc>
                        <a:buNone/>
                      </a:pPr>
                      <a:r>
                        <a:rPr lang="en-GB" sz="1800" noProof="0" dirty="0">
                          <a:solidFill>
                            <a:schemeClr val="bg1"/>
                          </a:solidFill>
                          <a:effectLst/>
                          <a:latin typeface="Century Gothic Paneuropean"/>
                        </a:rPr>
                        <a:t>• Scales easily as your business grows</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Paid subscription after free trial</a:t>
                      </a:r>
                    </a:p>
                    <a:p>
                      <a:pPr algn="l" fontAlgn="base">
                        <a:lnSpc>
                          <a:spcPct val="100000"/>
                        </a:lnSpc>
                        <a:buNone/>
                      </a:pPr>
                      <a:r>
                        <a:rPr lang="en-GB" sz="1800" noProof="0" dirty="0">
                          <a:solidFill>
                            <a:schemeClr val="bg1"/>
                          </a:solidFill>
                          <a:effectLst/>
                          <a:latin typeface="Century Gothic Paneuropean"/>
                        </a:rPr>
                        <a:t>• Starter plan limits invoices/bills • Interface can overwhelm beginners</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Sole traders planning to grow and needing full-featured software</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4485398"/>
                  </a:ext>
                </a:extLst>
              </a:tr>
              <a:tr h="1358638">
                <a:tc>
                  <a:txBody>
                    <a:bodyPr/>
                    <a:lstStyle/>
                    <a:p>
                      <a:pPr algn="ctr" fontAlgn="base">
                        <a:lnSpc>
                          <a:spcPct val="100000"/>
                        </a:lnSpc>
                        <a:buNone/>
                      </a:pPr>
                      <a:r>
                        <a:rPr lang="en-GB" sz="1800" b="1" noProof="0" dirty="0">
                          <a:solidFill>
                            <a:schemeClr val="bg1"/>
                          </a:solidFill>
                          <a:effectLst/>
                          <a:latin typeface="Century Gothic Paneuropean"/>
                        </a:rPr>
                        <a:t>QuickBooks Self-Employed</a:t>
                      </a:r>
                      <a:endParaRPr lang="en-GB" sz="1800" noProof="0" dirty="0">
                        <a:solidFill>
                          <a:schemeClr val="bg1"/>
                        </a:solidFill>
                        <a:effectLst/>
                        <a:latin typeface="Century Gothic Paneuropean"/>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Very easy to use, beginner-friendly</a:t>
                      </a:r>
                    </a:p>
                    <a:p>
                      <a:pPr algn="l" fontAlgn="base">
                        <a:lnSpc>
                          <a:spcPct val="100000"/>
                        </a:lnSpc>
                        <a:buNone/>
                      </a:pPr>
                      <a:r>
                        <a:rPr lang="en-GB" sz="1800" noProof="0" dirty="0">
                          <a:solidFill>
                            <a:schemeClr val="bg1"/>
                          </a:solidFill>
                          <a:effectLst/>
                          <a:latin typeface="Century Gothic Paneuropean"/>
                        </a:rPr>
                        <a:t>• Mobile app with tax estimate tools</a:t>
                      </a:r>
                    </a:p>
                    <a:p>
                      <a:pPr algn="l" fontAlgn="base">
                        <a:lnSpc>
                          <a:spcPct val="100000"/>
                        </a:lnSpc>
                        <a:buNone/>
                      </a:pPr>
                      <a:r>
                        <a:rPr lang="en-GB" sz="1800" noProof="0" dirty="0">
                          <a:solidFill>
                            <a:schemeClr val="bg1"/>
                          </a:solidFill>
                          <a:effectLst/>
                          <a:latin typeface="Century Gothic Paneuropean"/>
                        </a:rPr>
                        <a:t>• Widely recognised, MTD-ready</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Subscription from ~£10/month • VAT and payroll often cost extra</a:t>
                      </a:r>
                    </a:p>
                    <a:p>
                      <a:pPr algn="l" fontAlgn="base">
                        <a:lnSpc>
                          <a:spcPct val="100000"/>
                        </a:lnSpc>
                        <a:buNone/>
                      </a:pPr>
                      <a:r>
                        <a:rPr lang="en-GB" sz="1800" noProof="0" dirty="0">
                          <a:solidFill>
                            <a:schemeClr val="bg1"/>
                          </a:solidFill>
                          <a:effectLst/>
                          <a:latin typeface="Century Gothic Paneuropean"/>
                        </a:rPr>
                        <a:t>• Customer support can be patchy</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Freelancers/sole traders wanting simple, HMRC-ready bookkeeping</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3299829"/>
                  </a:ext>
                </a:extLst>
              </a:tr>
              <a:tr h="1091763">
                <a:tc>
                  <a:txBody>
                    <a:bodyPr/>
                    <a:lstStyle/>
                    <a:p>
                      <a:pPr algn="ctr" fontAlgn="base">
                        <a:lnSpc>
                          <a:spcPct val="100000"/>
                        </a:lnSpc>
                        <a:buNone/>
                      </a:pPr>
                      <a:r>
                        <a:rPr lang="en-GB" sz="1800" b="1" noProof="0" dirty="0">
                          <a:solidFill>
                            <a:schemeClr val="bg1"/>
                          </a:solidFill>
                          <a:effectLst/>
                          <a:latin typeface="Century Gothic Paneuropean"/>
                        </a:rPr>
                        <a:t>Coconut</a:t>
                      </a:r>
                      <a:endParaRPr lang="en-GB" sz="1800" noProof="0" dirty="0">
                        <a:solidFill>
                          <a:schemeClr val="bg1"/>
                        </a:solidFill>
                        <a:effectLst/>
                        <a:latin typeface="Century Gothic Paneuropean"/>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Built specifically for UK sole traders</a:t>
                      </a:r>
                    </a:p>
                    <a:p>
                      <a:pPr algn="l" fontAlgn="base">
                        <a:lnSpc>
                          <a:spcPct val="100000"/>
                        </a:lnSpc>
                        <a:buNone/>
                      </a:pPr>
                      <a:r>
                        <a:rPr lang="en-GB" sz="1800" noProof="0" dirty="0">
                          <a:solidFill>
                            <a:schemeClr val="bg1"/>
                          </a:solidFill>
                          <a:effectLst/>
                          <a:latin typeface="Century Gothic Paneuropean"/>
                        </a:rPr>
                        <a:t>• Clear tax dashboard with real-time estimates • Links smoothly to UK bank accounts</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No free plan (from ~£9/month) • Limited advanced features vs bigger apps</a:t>
                      </a:r>
                    </a:p>
                    <a:p>
                      <a:pPr algn="l" fontAlgn="base">
                        <a:lnSpc>
                          <a:spcPct val="100000"/>
                        </a:lnSpc>
                        <a:buNone/>
                      </a:pPr>
                      <a:r>
                        <a:rPr lang="en-GB" sz="1800" noProof="0" dirty="0">
                          <a:solidFill>
                            <a:schemeClr val="bg1"/>
                          </a:solidFill>
                          <a:effectLst/>
                          <a:latin typeface="Century Gothic Paneuropean"/>
                        </a:rPr>
                        <a:t>• App-only, less desktop use</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Mobile-first freelancers who want tax-focused simplicity</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3817679"/>
                  </a:ext>
                </a:extLst>
              </a:tr>
              <a:tr h="1358638">
                <a:tc>
                  <a:txBody>
                    <a:bodyPr/>
                    <a:lstStyle/>
                    <a:p>
                      <a:pPr algn="ctr" fontAlgn="base">
                        <a:lnSpc>
                          <a:spcPct val="100000"/>
                        </a:lnSpc>
                        <a:buNone/>
                      </a:pPr>
                      <a:r>
                        <a:rPr lang="en-GB" sz="1800" b="1" noProof="0" dirty="0">
                          <a:solidFill>
                            <a:schemeClr val="bg1"/>
                          </a:solidFill>
                          <a:effectLst/>
                          <a:latin typeface="Century Gothic Paneuropean"/>
                        </a:rPr>
                        <a:t>Zoho Books (Free plan)</a:t>
                      </a:r>
                      <a:endParaRPr lang="en-GB" sz="1800" noProof="0" dirty="0">
                        <a:solidFill>
                          <a:schemeClr val="bg1"/>
                        </a:solidFill>
                        <a:effectLst/>
                        <a:latin typeface="Century Gothic Paneuropean"/>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Free tier available for small users</a:t>
                      </a:r>
                    </a:p>
                    <a:p>
                      <a:pPr algn="l" fontAlgn="base">
                        <a:lnSpc>
                          <a:spcPct val="100000"/>
                        </a:lnSpc>
                        <a:buNone/>
                      </a:pPr>
                      <a:r>
                        <a:rPr lang="en-GB" sz="1800" noProof="0" dirty="0">
                          <a:solidFill>
                            <a:schemeClr val="bg1"/>
                          </a:solidFill>
                          <a:effectLst/>
                          <a:latin typeface="Century Gothic Paneuropean"/>
                        </a:rPr>
                        <a:t>• MTD-compliant (Income Tax &amp; VAT)</a:t>
                      </a:r>
                    </a:p>
                    <a:p>
                      <a:pPr algn="l" fontAlgn="base">
                        <a:lnSpc>
                          <a:spcPct val="100000"/>
                        </a:lnSpc>
                        <a:buNone/>
                      </a:pPr>
                      <a:r>
                        <a:rPr lang="en-GB" sz="1800" noProof="0" dirty="0">
                          <a:solidFill>
                            <a:schemeClr val="bg1"/>
                          </a:solidFill>
                          <a:effectLst/>
                          <a:latin typeface="Century Gothic Paneuropean"/>
                        </a:rPr>
                        <a:t>• Includes automation and bank feeds</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Free plan capped at 1,000 invoices/year</a:t>
                      </a:r>
                    </a:p>
                    <a:p>
                      <a:pPr algn="l" fontAlgn="base">
                        <a:lnSpc>
                          <a:spcPct val="100000"/>
                        </a:lnSpc>
                        <a:buNone/>
                      </a:pPr>
                      <a:r>
                        <a:rPr lang="en-GB" sz="1800" noProof="0" dirty="0">
                          <a:solidFill>
                            <a:schemeClr val="bg1"/>
                          </a:solidFill>
                          <a:effectLst/>
                          <a:latin typeface="Century Gothic Paneuropean"/>
                        </a:rPr>
                        <a:t>• Advanced features require upgrade </a:t>
                      </a:r>
                    </a:p>
                    <a:p>
                      <a:pPr algn="l" fontAlgn="base">
                        <a:lnSpc>
                          <a:spcPct val="100000"/>
                        </a:lnSpc>
                        <a:buNone/>
                      </a:pPr>
                      <a:r>
                        <a:rPr lang="en-GB" sz="1800" noProof="0" dirty="0">
                          <a:solidFill>
                            <a:schemeClr val="bg1"/>
                          </a:solidFill>
                          <a:effectLst/>
                          <a:latin typeface="Century Gothic Paneuropean"/>
                        </a:rPr>
                        <a:t>• Slight learning curve initially</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Tech-savvy traders needing a free/low-cost MTD option</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457146"/>
                  </a:ext>
                </a:extLst>
              </a:tr>
              <a:tr h="1334377">
                <a:tc>
                  <a:txBody>
                    <a:bodyPr/>
                    <a:lstStyle/>
                    <a:p>
                      <a:pPr algn="ctr" fontAlgn="base">
                        <a:lnSpc>
                          <a:spcPct val="100000"/>
                        </a:lnSpc>
                        <a:buNone/>
                      </a:pPr>
                      <a:r>
                        <a:rPr lang="en-GB" sz="1800" b="1" noProof="0" dirty="0">
                          <a:solidFill>
                            <a:schemeClr val="bg1"/>
                          </a:solidFill>
                          <a:effectLst/>
                          <a:latin typeface="Century Gothic Paneuropean"/>
                        </a:rPr>
                        <a:t>Wave</a:t>
                      </a:r>
                      <a:endParaRPr lang="en-GB" sz="1800" noProof="0" dirty="0">
                        <a:solidFill>
                          <a:schemeClr val="bg1"/>
                        </a:solidFill>
                        <a:effectLst/>
                        <a:latin typeface="Century Gothic Paneuropean"/>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100% free for invoicing and expenses</a:t>
                      </a:r>
                    </a:p>
                    <a:p>
                      <a:pPr algn="l" fontAlgn="base">
                        <a:lnSpc>
                          <a:spcPct val="100000"/>
                        </a:lnSpc>
                        <a:buNone/>
                      </a:pPr>
                      <a:r>
                        <a:rPr lang="en-GB" sz="1800" noProof="0" dirty="0">
                          <a:solidFill>
                            <a:schemeClr val="bg1"/>
                          </a:solidFill>
                          <a:effectLst/>
                          <a:latin typeface="Century Gothic Paneuropean"/>
                        </a:rPr>
                        <a:t>• Double-entry accounting built-in</a:t>
                      </a:r>
                    </a:p>
                    <a:p>
                      <a:pPr algn="l" fontAlgn="base">
                        <a:lnSpc>
                          <a:spcPct val="100000"/>
                        </a:lnSpc>
                        <a:buNone/>
                      </a:pPr>
                      <a:r>
                        <a:rPr lang="en-GB" sz="1800" noProof="0" dirty="0">
                          <a:solidFill>
                            <a:schemeClr val="bg1"/>
                          </a:solidFill>
                          <a:effectLst/>
                          <a:latin typeface="Century Gothic Paneuropean"/>
                        </a:rPr>
                        <a:t>• Simple, clean interface</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Weak UK VAT/MTD support</a:t>
                      </a:r>
                    </a:p>
                    <a:p>
                      <a:pPr algn="l" fontAlgn="base">
                        <a:lnSpc>
                          <a:spcPct val="100000"/>
                        </a:lnSpc>
                        <a:buNone/>
                      </a:pPr>
                      <a:r>
                        <a:rPr lang="en-GB" sz="1800" noProof="0" dirty="0">
                          <a:solidFill>
                            <a:schemeClr val="bg1"/>
                          </a:solidFill>
                          <a:effectLst/>
                          <a:latin typeface="Century Gothic Paneuropean"/>
                        </a:rPr>
                        <a:t>• Bank feeds may need paid add-ons</a:t>
                      </a:r>
                    </a:p>
                    <a:p>
                      <a:pPr algn="l" fontAlgn="base">
                        <a:lnSpc>
                          <a:spcPct val="100000"/>
                        </a:lnSpc>
                        <a:buNone/>
                      </a:pPr>
                      <a:r>
                        <a:rPr lang="en-GB" sz="1800" noProof="0" dirty="0">
                          <a:solidFill>
                            <a:schemeClr val="bg1"/>
                          </a:solidFill>
                          <a:effectLst/>
                          <a:latin typeface="Century Gothic Paneuropean"/>
                        </a:rPr>
                        <a:t>• US-focused, limited UK support</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Sole traders on tight budgets who only need basic accounts</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1312405"/>
                  </a:ext>
                </a:extLst>
              </a:tr>
              <a:tr h="1358638">
                <a:tc>
                  <a:txBody>
                    <a:bodyPr/>
                    <a:lstStyle/>
                    <a:p>
                      <a:pPr algn="ctr" fontAlgn="base">
                        <a:lnSpc>
                          <a:spcPct val="100000"/>
                        </a:lnSpc>
                        <a:buNone/>
                      </a:pPr>
                      <a:r>
                        <a:rPr lang="en-GB" sz="1800" b="1" noProof="0" dirty="0">
                          <a:solidFill>
                            <a:schemeClr val="bg1"/>
                          </a:solidFill>
                          <a:effectLst/>
                          <a:latin typeface="Century Gothic Paneuropean"/>
                        </a:rPr>
                        <a:t>FreeAgent</a:t>
                      </a:r>
                      <a:endParaRPr lang="en-GB" sz="1800" noProof="0" dirty="0">
                        <a:solidFill>
                          <a:schemeClr val="bg1"/>
                        </a:solidFill>
                        <a:effectLst/>
                        <a:latin typeface="Century Gothic Paneuropean"/>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Free with NatWest, RBS or Mettle bank accounts</a:t>
                      </a:r>
                    </a:p>
                    <a:p>
                      <a:pPr algn="l" fontAlgn="base">
                        <a:lnSpc>
                          <a:spcPct val="100000"/>
                        </a:lnSpc>
                        <a:buNone/>
                      </a:pPr>
                      <a:r>
                        <a:rPr lang="en-GB" sz="1800" noProof="0" dirty="0">
                          <a:solidFill>
                            <a:schemeClr val="bg1"/>
                          </a:solidFill>
                          <a:effectLst/>
                          <a:latin typeface="Century Gothic Paneuropean"/>
                        </a:rPr>
                        <a:t>• Designed for UK freelancers/contractors</a:t>
                      </a:r>
                    </a:p>
                    <a:p>
                      <a:pPr algn="l" fontAlgn="base">
                        <a:lnSpc>
                          <a:spcPct val="100000"/>
                        </a:lnSpc>
                        <a:buNone/>
                      </a:pPr>
                      <a:r>
                        <a:rPr lang="en-GB" sz="1800" noProof="0" dirty="0">
                          <a:solidFill>
                            <a:schemeClr val="bg1"/>
                          </a:solidFill>
                          <a:effectLst/>
                          <a:latin typeface="Century Gothic Paneuropean"/>
                        </a:rPr>
                        <a:t>• Strong VAT &amp; Self Assessment support</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 Paid if not with partner bank</a:t>
                      </a:r>
                    </a:p>
                    <a:p>
                      <a:pPr algn="l" fontAlgn="base">
                        <a:lnSpc>
                          <a:spcPct val="100000"/>
                        </a:lnSpc>
                        <a:buNone/>
                      </a:pPr>
                      <a:r>
                        <a:rPr lang="en-GB" sz="1800" noProof="0" dirty="0">
                          <a:solidFill>
                            <a:schemeClr val="bg1"/>
                          </a:solidFill>
                          <a:effectLst/>
                          <a:latin typeface="Century Gothic Paneuropean"/>
                        </a:rPr>
                        <a:t>• Pricier than other starter options</a:t>
                      </a:r>
                    </a:p>
                    <a:p>
                      <a:pPr algn="l" fontAlgn="base">
                        <a:lnSpc>
                          <a:spcPct val="100000"/>
                        </a:lnSpc>
                        <a:buNone/>
                      </a:pPr>
                      <a:r>
                        <a:rPr lang="en-GB" sz="1800" noProof="0" dirty="0">
                          <a:solidFill>
                            <a:schemeClr val="bg1"/>
                          </a:solidFill>
                          <a:effectLst/>
                          <a:latin typeface="Century Gothic Paneuropean"/>
                        </a:rPr>
                        <a:t>• Interface can feel dated</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ct val="100000"/>
                        </a:lnSpc>
                        <a:buNone/>
                      </a:pPr>
                      <a:r>
                        <a:rPr lang="en-GB" sz="1800" noProof="0" dirty="0">
                          <a:solidFill>
                            <a:schemeClr val="bg1"/>
                          </a:solidFill>
                          <a:effectLst/>
                          <a:latin typeface="Century Gothic Paneuropean"/>
                        </a:rPr>
                        <a:t>Contractors/freelancers with linked UK accounts who want built-in tax tools</a:t>
                      </a: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59365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6871968" y="1563674"/>
            <a:ext cx="11416032" cy="8723326"/>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77868" y="966775"/>
            <a:ext cx="5347599" cy="3549469"/>
          </a:xfrm>
          <a:custGeom>
            <a:avLst/>
            <a:gdLst/>
            <a:ahLst/>
            <a:cxnLst/>
            <a:rect l="l" t="t" r="r" b="b"/>
            <a:pathLst>
              <a:path w="5347599" h="3549469">
                <a:moveTo>
                  <a:pt x="0" y="0"/>
                </a:moveTo>
                <a:lnTo>
                  <a:pt x="5347598" y="0"/>
                </a:lnTo>
                <a:lnTo>
                  <a:pt x="5347598" y="3549468"/>
                </a:lnTo>
                <a:lnTo>
                  <a:pt x="0" y="35494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6971654" y="2472359"/>
            <a:ext cx="11002028" cy="7325082"/>
          </a:xfrm>
          <a:prstGeom prst="rect">
            <a:avLst/>
          </a:prstGeom>
        </p:spPr>
        <p:txBody>
          <a:bodyPr wrap="square" lIns="0" tIns="0" rIns="0" bIns="0" rtlCol="0" anchor="t">
            <a:spAutoFit/>
          </a:bodyPr>
          <a:lstStyle/>
          <a:p>
            <a:pPr algn="l"/>
            <a:r>
              <a:rPr lang="en-GB" sz="3400" b="1" u="sng" noProof="0" dirty="0">
                <a:solidFill>
                  <a:srgbClr val="FFFFFF"/>
                </a:solidFill>
                <a:latin typeface="Century Gothic Paneuropean Bold"/>
                <a:ea typeface="Century Gothic Paneuropean Bold"/>
                <a:cs typeface="Century Gothic Paneuropean Bold"/>
                <a:sym typeface="Century Gothic Paneuropean Bold"/>
              </a:rPr>
              <a:t>Xero</a:t>
            </a:r>
            <a:r>
              <a:rPr lang="en-GB" sz="3400" b="1" noProof="0" dirty="0">
                <a:solidFill>
                  <a:srgbClr val="FFFFFF"/>
                </a:solidFill>
                <a:latin typeface="Century Gothic Paneuropean Bold"/>
                <a:ea typeface="Century Gothic Paneuropean Bold"/>
                <a:cs typeface="Century Gothic Paneuropean Bold"/>
                <a:sym typeface="Century Gothic Paneuropean Bold"/>
              </a:rPr>
              <a:t> – Best if you plan to grow and need advanced features​</a:t>
            </a:r>
          </a:p>
          <a:p>
            <a:pPr algn="l"/>
            <a:endParaRPr lang="en-GB" sz="3400" b="1" noProof="0" dirty="0">
              <a:solidFill>
                <a:srgbClr val="FFFFFF"/>
              </a:solidFill>
              <a:latin typeface="Century Gothic Paneuropean Bold"/>
              <a:ea typeface="Century Gothic Paneuropean Bold"/>
              <a:cs typeface="Century Gothic Paneuropean Bold"/>
              <a:sym typeface="Century Gothic Paneuropean Bold"/>
            </a:endParaRPr>
          </a:p>
          <a:p>
            <a:pPr algn="l"/>
            <a:r>
              <a:rPr lang="en-GB" sz="3400" b="1" u="sng" noProof="0" dirty="0">
                <a:solidFill>
                  <a:srgbClr val="FFFFFF"/>
                </a:solidFill>
                <a:latin typeface="Century Gothic Paneuropean Bold"/>
                <a:ea typeface="Century Gothic Paneuropean Bold"/>
                <a:cs typeface="Century Gothic Paneuropean Bold"/>
                <a:sym typeface="Century Gothic Paneuropean Bold"/>
              </a:rPr>
              <a:t>QuickBooks</a:t>
            </a:r>
            <a:r>
              <a:rPr lang="en-GB" sz="3400" b="1" noProof="0" dirty="0">
                <a:solidFill>
                  <a:srgbClr val="FFFFFF"/>
                </a:solidFill>
                <a:latin typeface="Century Gothic Paneuropean Bold"/>
                <a:ea typeface="Century Gothic Paneuropean Bold"/>
                <a:cs typeface="Century Gothic Paneuropean Bold"/>
                <a:sym typeface="Century Gothic Paneuropean Bold"/>
              </a:rPr>
              <a:t> Self-Employed – Best if you are new and want something simple​</a:t>
            </a:r>
          </a:p>
          <a:p>
            <a:pPr algn="l"/>
            <a:endParaRPr lang="en-GB" sz="3400" b="1" u="sng" noProof="0" dirty="0">
              <a:solidFill>
                <a:srgbClr val="FFFFFF"/>
              </a:solidFill>
              <a:latin typeface="Century Gothic Paneuropean Bold"/>
              <a:ea typeface="Century Gothic Paneuropean Bold"/>
              <a:cs typeface="Century Gothic Paneuropean Bold"/>
              <a:sym typeface="Century Gothic Paneuropean Bold"/>
            </a:endParaRPr>
          </a:p>
          <a:p>
            <a:pPr algn="l"/>
            <a:r>
              <a:rPr lang="en-GB" sz="3400" b="1" u="sng" noProof="0" dirty="0">
                <a:solidFill>
                  <a:srgbClr val="FFFFFF"/>
                </a:solidFill>
                <a:latin typeface="Century Gothic Paneuropean Bold"/>
                <a:ea typeface="Century Gothic Paneuropean Bold"/>
                <a:cs typeface="Century Gothic Paneuropean Bold"/>
                <a:sym typeface="Century Gothic Paneuropean Bold"/>
              </a:rPr>
              <a:t>Coconut</a:t>
            </a:r>
            <a:r>
              <a:rPr lang="en-GB" sz="3400" b="1" noProof="0" dirty="0">
                <a:solidFill>
                  <a:srgbClr val="FFFFFF"/>
                </a:solidFill>
                <a:latin typeface="Century Gothic Paneuropean Bold"/>
                <a:ea typeface="Century Gothic Paneuropean Bold"/>
                <a:cs typeface="Century Gothic Paneuropean Bold"/>
                <a:sym typeface="Century Gothic Paneuropean Bold"/>
              </a:rPr>
              <a:t> – Best if you are mobile-first and want quick tax estimates​</a:t>
            </a:r>
          </a:p>
          <a:p>
            <a:pPr algn="l"/>
            <a:endParaRPr lang="en-GB" sz="3400" b="1" u="sng" noProof="0" dirty="0">
              <a:solidFill>
                <a:srgbClr val="FFFFFF"/>
              </a:solidFill>
              <a:latin typeface="Century Gothic Paneuropean Bold"/>
              <a:ea typeface="Century Gothic Paneuropean Bold"/>
              <a:cs typeface="Century Gothic Paneuropean Bold"/>
              <a:sym typeface="Century Gothic Paneuropean Bold"/>
            </a:endParaRPr>
          </a:p>
          <a:p>
            <a:pPr algn="l"/>
            <a:r>
              <a:rPr lang="en-GB" sz="3400" b="1" u="sng" noProof="0" dirty="0">
                <a:solidFill>
                  <a:srgbClr val="FFFFFF"/>
                </a:solidFill>
                <a:latin typeface="Century Gothic Paneuropean Bold"/>
                <a:ea typeface="Century Gothic Paneuropean Bold"/>
                <a:cs typeface="Century Gothic Paneuropean Bold"/>
                <a:sym typeface="Century Gothic Paneuropean Bold"/>
              </a:rPr>
              <a:t>Zoho Books</a:t>
            </a:r>
            <a:r>
              <a:rPr lang="en-GB" sz="3400" b="1" noProof="0" dirty="0">
                <a:solidFill>
                  <a:srgbClr val="FFFFFF"/>
                </a:solidFill>
                <a:latin typeface="Century Gothic Paneuropean Bold"/>
                <a:ea typeface="Century Gothic Paneuropean Bold"/>
                <a:cs typeface="Century Gothic Paneuropean Bold"/>
                <a:sym typeface="Century Gothic Paneuropean Bold"/>
              </a:rPr>
              <a:t> (Free) – Best if you want a free, MTD-compliant option​</a:t>
            </a:r>
          </a:p>
          <a:p>
            <a:pPr algn="l"/>
            <a:endParaRPr lang="en-GB" sz="3400" b="1" u="sng" noProof="0" dirty="0">
              <a:solidFill>
                <a:srgbClr val="FFFFFF"/>
              </a:solidFill>
              <a:latin typeface="Century Gothic Paneuropean Bold"/>
              <a:ea typeface="Century Gothic Paneuropean Bold"/>
              <a:cs typeface="Century Gothic Paneuropean Bold"/>
              <a:sym typeface="Century Gothic Paneuropean Bold"/>
            </a:endParaRPr>
          </a:p>
          <a:p>
            <a:pPr algn="l"/>
            <a:r>
              <a:rPr lang="en-GB" sz="3400" b="1" u="sng" noProof="0" dirty="0">
                <a:solidFill>
                  <a:srgbClr val="FFFFFF"/>
                </a:solidFill>
                <a:latin typeface="Century Gothic Paneuropean Bold"/>
                <a:ea typeface="Century Gothic Paneuropean Bold"/>
                <a:cs typeface="Century Gothic Paneuropean Bold"/>
                <a:sym typeface="Century Gothic Paneuropean Bold"/>
              </a:rPr>
              <a:t>Wave</a:t>
            </a:r>
            <a:r>
              <a:rPr lang="en-GB" sz="3400" b="1" noProof="0" dirty="0">
                <a:solidFill>
                  <a:srgbClr val="FFFFFF"/>
                </a:solidFill>
                <a:latin typeface="Century Gothic Paneuropean Bold"/>
                <a:ea typeface="Century Gothic Paneuropean Bold"/>
                <a:cs typeface="Century Gothic Paneuropean Bold"/>
                <a:sym typeface="Century Gothic Paneuropean Bold"/>
              </a:rPr>
              <a:t> – Best if you want completely free basics and don’t need VAT/MTD​</a:t>
            </a:r>
          </a:p>
        </p:txBody>
      </p:sp>
      <p:sp>
        <p:nvSpPr>
          <p:cNvPr id="8" name="TextBox 8"/>
          <p:cNvSpPr txBox="1"/>
          <p:nvPr/>
        </p:nvSpPr>
        <p:spPr>
          <a:xfrm>
            <a:off x="6871968" y="1712728"/>
            <a:ext cx="11290946" cy="613117"/>
          </a:xfrm>
          <a:prstGeom prst="rect">
            <a:avLst/>
          </a:prstGeom>
        </p:spPr>
        <p:txBody>
          <a:bodyPr wrap="square" lIns="0" tIns="0" rIns="0" bIns="0" rtlCol="0" anchor="t">
            <a:spAutoFit/>
          </a:bodyPr>
          <a:lstStyle/>
          <a:p>
            <a:pPr algn="l">
              <a:lnSpc>
                <a:spcPts val="5039"/>
              </a:lnSpc>
            </a:pPr>
            <a:r>
              <a:rPr lang="en-GB" sz="4000" b="1" u="sng" noProof="0" dirty="0">
                <a:solidFill>
                  <a:srgbClr val="FFFFFF"/>
                </a:solidFill>
                <a:latin typeface="Century Gothic Paneuropean Bold"/>
                <a:ea typeface="Century Gothic Paneuropean Bold"/>
                <a:cs typeface="Century Gothic Paneuropean Bold"/>
                <a:sym typeface="Century Gothic Paneuropean Bold"/>
              </a:rPr>
              <a:t>Practical Record Keeping- Comparing Apps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458200" y="2764369"/>
            <a:ext cx="9829800" cy="74880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77868" y="966775"/>
            <a:ext cx="5347599" cy="3549469"/>
          </a:xfrm>
          <a:custGeom>
            <a:avLst/>
            <a:gdLst/>
            <a:ahLst/>
            <a:cxnLst/>
            <a:rect l="l" t="t" r="r" b="b"/>
            <a:pathLst>
              <a:path w="5347599" h="3549469">
                <a:moveTo>
                  <a:pt x="0" y="0"/>
                </a:moveTo>
                <a:lnTo>
                  <a:pt x="5347598" y="0"/>
                </a:lnTo>
                <a:lnTo>
                  <a:pt x="5347598" y="3549468"/>
                </a:lnTo>
                <a:lnTo>
                  <a:pt x="0" y="35494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766699" y="4516244"/>
            <a:ext cx="9124289" cy="5270738"/>
          </a:xfrm>
          <a:prstGeom prst="rect">
            <a:avLst/>
          </a:prstGeom>
        </p:spPr>
        <p:txBody>
          <a:bodyPr lIns="0" tIns="0" rIns="0" bIns="0" rtlCol="0" anchor="t">
            <a:spAutoFit/>
          </a:bodyPr>
          <a:lstStyle/>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Use Excel, Google Sheets, or Numbers​</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Income and expenses on separate tabs​</a:t>
            </a:r>
          </a:p>
          <a:p>
            <a:pPr algn="l">
              <a:lnSpc>
                <a:spcPts val="4619"/>
              </a:lnSpc>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Columns for date, description, category, amount​</a:t>
            </a:r>
          </a:p>
          <a:p>
            <a:pPr algn="l">
              <a:lnSpc>
                <a:spcPts val="4619"/>
              </a:lnSpc>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Totals update automatically with formulas​</a:t>
            </a:r>
          </a:p>
          <a:p>
            <a:pPr algn="l">
              <a:lnSpc>
                <a:spcPts val="4619"/>
              </a:lnSpc>
              <a:spcBef>
                <a:spcPct val="0"/>
              </a:spcBef>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spcBef>
                <a:spcPct val="0"/>
              </a:spcBef>
            </a:pPr>
            <a:r>
              <a:rPr lang="en-GB" sz="3299" b="1" noProof="0" dirty="0">
                <a:solidFill>
                  <a:srgbClr val="FFFFFF"/>
                </a:solidFill>
                <a:latin typeface="Century Gothic Paneuropean Bold"/>
                <a:ea typeface="Century Gothic Paneuropean Bold"/>
                <a:cs typeface="Century Gothic Paneuropean Bold"/>
                <a:sym typeface="Century Gothic Paneuropean Bold"/>
              </a:rPr>
              <a:t>Free, flexible, but manual entry needed</a:t>
            </a:r>
          </a:p>
        </p:txBody>
      </p:sp>
      <p:sp>
        <p:nvSpPr>
          <p:cNvPr id="8" name="TextBox 8"/>
          <p:cNvSpPr txBox="1"/>
          <p:nvPr/>
        </p:nvSpPr>
        <p:spPr>
          <a:xfrm>
            <a:off x="8458200" y="3238500"/>
            <a:ext cx="9829800" cy="599908"/>
          </a:xfrm>
          <a:prstGeom prst="rect">
            <a:avLst/>
          </a:prstGeom>
        </p:spPr>
        <p:txBody>
          <a:bodyPr wrap="square" lIns="0" tIns="0" rIns="0" bIns="0" rtlCol="0" anchor="t">
            <a:spAutoFit/>
          </a:bodyPr>
          <a:lstStyle/>
          <a:p>
            <a:pPr algn="ctr">
              <a:lnSpc>
                <a:spcPts val="5039"/>
              </a:lnSpc>
            </a:pPr>
            <a:r>
              <a:rPr lang="en-GB" sz="3600" b="1" u="sng" noProof="0" dirty="0">
                <a:solidFill>
                  <a:srgbClr val="FFFFFF"/>
                </a:solidFill>
                <a:latin typeface="Century Gothic Paneuropean Bold"/>
                <a:ea typeface="Century Gothic Paneuropean Bold"/>
                <a:cs typeface="Century Gothic Paneuropean Bold"/>
                <a:sym typeface="Century Gothic Paneuropean Bold"/>
              </a:rPr>
              <a:t>Practical Record Keeping- Spreadsheets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graphicFrame>
        <p:nvGraphicFramePr>
          <p:cNvPr id="5" name="Table 4">
            <a:extLst>
              <a:ext uri="{FF2B5EF4-FFF2-40B4-BE49-F238E27FC236}">
                <a16:creationId xmlns:a16="http://schemas.microsoft.com/office/drawing/2014/main" id="{A5B5B41E-3E85-9646-ECD8-916DE9B1FB4D}"/>
              </a:ext>
            </a:extLst>
          </p:cNvPr>
          <p:cNvGraphicFramePr>
            <a:graphicFrameLocks noGrp="1"/>
          </p:cNvGraphicFramePr>
          <p:nvPr>
            <p:extLst>
              <p:ext uri="{D42A27DB-BD31-4B8C-83A1-F6EECF244321}">
                <p14:modId xmlns:p14="http://schemas.microsoft.com/office/powerpoint/2010/main" val="4255132866"/>
              </p:ext>
            </p:extLst>
          </p:nvPr>
        </p:nvGraphicFramePr>
        <p:xfrm>
          <a:off x="990600" y="1762125"/>
          <a:ext cx="16002000" cy="8225837"/>
        </p:xfrm>
        <a:graphic>
          <a:graphicData uri="http://schemas.openxmlformats.org/drawingml/2006/table">
            <a:tbl>
              <a:tblPr bandRow="1">
                <a:tableStyleId>{D7AC3CCA-C797-4891-BE02-D94E43425B78}</a:tableStyleId>
              </a:tblPr>
              <a:tblGrid>
                <a:gridCol w="4191000">
                  <a:extLst>
                    <a:ext uri="{9D8B030D-6E8A-4147-A177-3AD203B41FA5}">
                      <a16:colId xmlns:a16="http://schemas.microsoft.com/office/drawing/2014/main" val="3438825170"/>
                    </a:ext>
                  </a:extLst>
                </a:gridCol>
                <a:gridCol w="6477000">
                  <a:extLst>
                    <a:ext uri="{9D8B030D-6E8A-4147-A177-3AD203B41FA5}">
                      <a16:colId xmlns:a16="http://schemas.microsoft.com/office/drawing/2014/main" val="2710512064"/>
                    </a:ext>
                  </a:extLst>
                </a:gridCol>
                <a:gridCol w="5334000">
                  <a:extLst>
                    <a:ext uri="{9D8B030D-6E8A-4147-A177-3AD203B41FA5}">
                      <a16:colId xmlns:a16="http://schemas.microsoft.com/office/drawing/2014/main" val="1713167597"/>
                    </a:ext>
                  </a:extLst>
                </a:gridCol>
              </a:tblGrid>
              <a:tr h="567642">
                <a:tc>
                  <a:txBody>
                    <a:bodyPr/>
                    <a:lstStyle/>
                    <a:p>
                      <a:pPr algn="ctr" fontAlgn="base">
                        <a:lnSpc>
                          <a:spcPct val="100000"/>
                        </a:lnSpc>
                        <a:buNone/>
                      </a:pPr>
                      <a:r>
                        <a:rPr lang="en-GB" sz="3600" b="1" noProof="0" dirty="0">
                          <a:solidFill>
                            <a:schemeClr val="tx1"/>
                          </a:solidFill>
                          <a:effectLst/>
                        </a:rPr>
                        <a:t>FEATURE</a:t>
                      </a:r>
                      <a:endParaRPr lang="en-GB" sz="3600" b="1" noProof="0" dirty="0">
                        <a:solidFill>
                          <a:schemeClr val="tx1"/>
                        </a:solidFill>
                        <a:effectLst/>
                        <a:latin typeface="Century Gothic Paneuropean Ital"/>
                      </a:endParaRPr>
                    </a:p>
                  </a:txBody>
                  <a:tcPr anchor="ctr"/>
                </a:tc>
                <a:tc>
                  <a:txBody>
                    <a:bodyPr/>
                    <a:lstStyle/>
                    <a:p>
                      <a:pPr algn="ctr" fontAlgn="base">
                        <a:lnSpc>
                          <a:spcPct val="100000"/>
                        </a:lnSpc>
                        <a:buNone/>
                      </a:pPr>
                      <a:r>
                        <a:rPr lang="en-GB" sz="3600" b="1" noProof="0" dirty="0">
                          <a:solidFill>
                            <a:schemeClr val="tx1"/>
                          </a:solidFill>
                          <a:effectLst/>
                        </a:rPr>
                        <a:t>MICROSOFT EXCEL</a:t>
                      </a:r>
                      <a:endParaRPr lang="en-GB" sz="3600" b="1" noProof="0" dirty="0">
                        <a:solidFill>
                          <a:schemeClr val="tx1"/>
                        </a:solidFill>
                        <a:effectLst/>
                        <a:latin typeface="Century Gothic Paneuropean Ital"/>
                      </a:endParaRPr>
                    </a:p>
                  </a:txBody>
                  <a:tcPr anchor="ctr"/>
                </a:tc>
                <a:tc>
                  <a:txBody>
                    <a:bodyPr/>
                    <a:lstStyle/>
                    <a:p>
                      <a:pPr algn="ctr" fontAlgn="base">
                        <a:lnSpc>
                          <a:spcPct val="100000"/>
                        </a:lnSpc>
                        <a:buNone/>
                      </a:pPr>
                      <a:r>
                        <a:rPr lang="en-GB" sz="3600" b="1" noProof="0" dirty="0">
                          <a:solidFill>
                            <a:schemeClr val="tx1"/>
                          </a:solidFill>
                          <a:effectLst/>
                        </a:rPr>
                        <a:t>GOOGLE SHEETS</a:t>
                      </a:r>
                      <a:endParaRPr lang="en-GB" sz="3600" b="1" noProof="0" dirty="0">
                        <a:solidFill>
                          <a:schemeClr val="tx1"/>
                        </a:solidFill>
                        <a:effectLst/>
                        <a:latin typeface="Century Gothic Paneuropean Ital"/>
                      </a:endParaRPr>
                    </a:p>
                  </a:txBody>
                  <a:tcPr anchor="ctr"/>
                </a:tc>
                <a:extLst>
                  <a:ext uri="{0D108BD9-81ED-4DB2-BD59-A6C34878D82A}">
                    <a16:rowId xmlns:a16="http://schemas.microsoft.com/office/drawing/2014/main" val="1361575879"/>
                  </a:ext>
                </a:extLst>
              </a:tr>
              <a:tr h="2683397">
                <a:tc>
                  <a:txBody>
                    <a:bodyPr/>
                    <a:lstStyle/>
                    <a:p>
                      <a:pPr algn="ctr" fontAlgn="base">
                        <a:lnSpc>
                          <a:spcPct val="100000"/>
                        </a:lnSpc>
                        <a:buNone/>
                      </a:pPr>
                      <a:r>
                        <a:rPr lang="en-GB" sz="2800" b="1" u="sng" noProof="0" dirty="0">
                          <a:solidFill>
                            <a:schemeClr val="tx1"/>
                          </a:solidFill>
                          <a:effectLst/>
                        </a:rPr>
                        <a:t>Cost</a:t>
                      </a:r>
                      <a:endParaRPr lang="en-GB" sz="2800" b="1" u="sng"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Free on web browser via email account [limited features]</a:t>
                      </a:r>
                    </a:p>
                    <a:p>
                      <a:pPr fontAlgn="base">
                        <a:lnSpc>
                          <a:spcPct val="100000"/>
                        </a:lnSpc>
                        <a:buNone/>
                      </a:pPr>
                      <a:r>
                        <a:rPr lang="en-GB" sz="2800" b="1" noProof="0" dirty="0">
                          <a:solidFill>
                            <a:schemeClr val="tx1"/>
                          </a:solidFill>
                          <a:effectLst/>
                        </a:rPr>
                        <a:t>Full access through paid version of Microsoft 365</a:t>
                      </a:r>
                      <a:endParaRPr lang="en-GB" sz="2800" b="1"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Free with a Google/Gmail account</a:t>
                      </a:r>
                      <a:endParaRPr lang="en-GB" sz="2800" b="1" noProof="0" dirty="0">
                        <a:solidFill>
                          <a:schemeClr val="tx1"/>
                        </a:solidFill>
                        <a:effectLst/>
                        <a:latin typeface="Century Gothic Paneuropean Ital"/>
                      </a:endParaRPr>
                    </a:p>
                  </a:txBody>
                  <a:tcPr anchor="ctr"/>
                </a:tc>
                <a:extLst>
                  <a:ext uri="{0D108BD9-81ED-4DB2-BD59-A6C34878D82A}">
                    <a16:rowId xmlns:a16="http://schemas.microsoft.com/office/drawing/2014/main" val="4107398095"/>
                  </a:ext>
                </a:extLst>
              </a:tr>
              <a:tr h="980472">
                <a:tc>
                  <a:txBody>
                    <a:bodyPr/>
                    <a:lstStyle/>
                    <a:p>
                      <a:pPr algn="ctr" fontAlgn="base">
                        <a:lnSpc>
                          <a:spcPct val="100000"/>
                        </a:lnSpc>
                        <a:buNone/>
                      </a:pPr>
                      <a:r>
                        <a:rPr lang="en-GB" sz="2800" b="1" u="sng" noProof="0" dirty="0">
                          <a:solidFill>
                            <a:schemeClr val="tx1"/>
                          </a:solidFill>
                          <a:effectLst/>
                        </a:rPr>
                        <a:t>Access</a:t>
                      </a:r>
                      <a:endParaRPr lang="en-GB" sz="2800" b="1" u="sng"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Desktop software, some online features</a:t>
                      </a:r>
                      <a:endParaRPr lang="en-GB" sz="2800" b="1"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100% cloud-based, works in browser/app</a:t>
                      </a:r>
                      <a:endParaRPr lang="en-GB" sz="2800" b="1" noProof="0" dirty="0">
                        <a:solidFill>
                          <a:schemeClr val="tx1"/>
                        </a:solidFill>
                        <a:effectLst/>
                        <a:latin typeface="Century Gothic Paneuropean Ital"/>
                      </a:endParaRPr>
                    </a:p>
                  </a:txBody>
                  <a:tcPr anchor="ctr"/>
                </a:tc>
                <a:extLst>
                  <a:ext uri="{0D108BD9-81ED-4DB2-BD59-A6C34878D82A}">
                    <a16:rowId xmlns:a16="http://schemas.microsoft.com/office/drawing/2014/main" val="643833972"/>
                  </a:ext>
                </a:extLst>
              </a:tr>
              <a:tr h="980472">
                <a:tc>
                  <a:txBody>
                    <a:bodyPr/>
                    <a:lstStyle/>
                    <a:p>
                      <a:pPr algn="ctr" fontAlgn="base">
                        <a:lnSpc>
                          <a:spcPct val="100000"/>
                        </a:lnSpc>
                        <a:buNone/>
                      </a:pPr>
                      <a:r>
                        <a:rPr lang="en-GB" sz="2800" b="1" u="sng" noProof="0" dirty="0">
                          <a:solidFill>
                            <a:schemeClr val="tx1"/>
                          </a:solidFill>
                          <a:effectLst/>
                        </a:rPr>
                        <a:t>Collaboration</a:t>
                      </a:r>
                      <a:endParaRPr lang="en-GB" sz="2800" b="1" u="sng"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Limited unless using OneDrive/SharePoint</a:t>
                      </a:r>
                      <a:endParaRPr lang="en-GB" sz="2800" b="1"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Real-time multi-user collaboration</a:t>
                      </a:r>
                      <a:endParaRPr lang="en-GB" sz="2800" b="1" noProof="0" dirty="0">
                        <a:solidFill>
                          <a:schemeClr val="tx1"/>
                        </a:solidFill>
                        <a:effectLst/>
                        <a:latin typeface="Century Gothic Paneuropean Ital"/>
                      </a:endParaRPr>
                    </a:p>
                  </a:txBody>
                  <a:tcPr anchor="ctr"/>
                </a:tc>
                <a:extLst>
                  <a:ext uri="{0D108BD9-81ED-4DB2-BD59-A6C34878D82A}">
                    <a16:rowId xmlns:a16="http://schemas.microsoft.com/office/drawing/2014/main" val="216082737"/>
                  </a:ext>
                </a:extLst>
              </a:tr>
              <a:tr h="980472">
                <a:tc>
                  <a:txBody>
                    <a:bodyPr/>
                    <a:lstStyle/>
                    <a:p>
                      <a:pPr algn="ctr" fontAlgn="base">
                        <a:lnSpc>
                          <a:spcPct val="100000"/>
                        </a:lnSpc>
                        <a:buNone/>
                      </a:pPr>
                      <a:r>
                        <a:rPr lang="en-GB" sz="2800" b="1" u="sng" noProof="0" dirty="0">
                          <a:solidFill>
                            <a:schemeClr val="tx1"/>
                          </a:solidFill>
                          <a:effectLst/>
                        </a:rPr>
                        <a:t>Power &amp; Features</a:t>
                      </a:r>
                      <a:endParaRPr lang="en-GB" sz="2800" b="1" u="sng"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Very powerful, advanced formulas &amp; tools</a:t>
                      </a:r>
                      <a:endParaRPr lang="en-GB" sz="2800" b="1"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Simpler, fewer advanced features</a:t>
                      </a:r>
                      <a:endParaRPr lang="en-GB" sz="2800" b="1" noProof="0" dirty="0">
                        <a:solidFill>
                          <a:schemeClr val="tx1"/>
                        </a:solidFill>
                        <a:effectLst/>
                        <a:latin typeface="Century Gothic Paneuropean Ital"/>
                      </a:endParaRPr>
                    </a:p>
                  </a:txBody>
                  <a:tcPr anchor="ctr"/>
                </a:tc>
                <a:extLst>
                  <a:ext uri="{0D108BD9-81ED-4DB2-BD59-A6C34878D82A}">
                    <a16:rowId xmlns:a16="http://schemas.microsoft.com/office/drawing/2014/main" val="2157274285"/>
                  </a:ext>
                </a:extLst>
              </a:tr>
              <a:tr h="980472">
                <a:tc>
                  <a:txBody>
                    <a:bodyPr/>
                    <a:lstStyle/>
                    <a:p>
                      <a:pPr algn="ctr" fontAlgn="base">
                        <a:lnSpc>
                          <a:spcPct val="100000"/>
                        </a:lnSpc>
                        <a:buNone/>
                      </a:pPr>
                      <a:r>
                        <a:rPr lang="en-GB" sz="2800" b="1" u="sng" noProof="0" dirty="0">
                          <a:solidFill>
                            <a:schemeClr val="tx1"/>
                          </a:solidFill>
                          <a:effectLst/>
                        </a:rPr>
                        <a:t>Integration</a:t>
                      </a:r>
                      <a:endParaRPr lang="en-GB" sz="2800" b="1" u="sng"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Works with Microsoft ecosystem</a:t>
                      </a:r>
                      <a:endParaRPr lang="en-GB" sz="2800" b="1"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Works with Google ecosystem</a:t>
                      </a:r>
                      <a:endParaRPr lang="en-GB" sz="2800" b="1" noProof="0" dirty="0">
                        <a:solidFill>
                          <a:schemeClr val="tx1"/>
                        </a:solidFill>
                        <a:effectLst/>
                        <a:latin typeface="Century Gothic Paneuropean Ital"/>
                      </a:endParaRPr>
                    </a:p>
                  </a:txBody>
                  <a:tcPr anchor="ctr"/>
                </a:tc>
                <a:extLst>
                  <a:ext uri="{0D108BD9-81ED-4DB2-BD59-A6C34878D82A}">
                    <a16:rowId xmlns:a16="http://schemas.microsoft.com/office/drawing/2014/main" val="660154909"/>
                  </a:ext>
                </a:extLst>
              </a:tr>
              <a:tr h="980472">
                <a:tc>
                  <a:txBody>
                    <a:bodyPr/>
                    <a:lstStyle/>
                    <a:p>
                      <a:pPr algn="ctr" fontAlgn="base">
                        <a:lnSpc>
                          <a:spcPct val="100000"/>
                        </a:lnSpc>
                        <a:buNone/>
                      </a:pPr>
                      <a:r>
                        <a:rPr lang="en-GB" sz="2800" b="1" u="sng" noProof="0" dirty="0">
                          <a:solidFill>
                            <a:schemeClr val="tx1"/>
                          </a:solidFill>
                          <a:effectLst/>
                        </a:rPr>
                        <a:t>Offline use</a:t>
                      </a:r>
                      <a:endParaRPr lang="en-GB" sz="2800" b="1" u="sng"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Full offline desktop</a:t>
                      </a:r>
                      <a:endParaRPr lang="en-GB" sz="2800" b="1" noProof="0" dirty="0">
                        <a:solidFill>
                          <a:schemeClr val="tx1"/>
                        </a:solidFill>
                        <a:effectLst/>
                        <a:latin typeface="Century Gothic Paneuropean Ital"/>
                      </a:endParaRPr>
                    </a:p>
                  </a:txBody>
                  <a:tcPr anchor="ctr"/>
                </a:tc>
                <a:tc>
                  <a:txBody>
                    <a:bodyPr/>
                    <a:lstStyle/>
                    <a:p>
                      <a:pPr fontAlgn="base">
                        <a:lnSpc>
                          <a:spcPct val="100000"/>
                        </a:lnSpc>
                        <a:buNone/>
                      </a:pPr>
                      <a:r>
                        <a:rPr lang="en-GB" sz="2800" b="1" noProof="0" dirty="0">
                          <a:solidFill>
                            <a:schemeClr val="tx1"/>
                          </a:solidFill>
                          <a:effectLst/>
                        </a:rPr>
                        <a:t>Limited offline unless pre-set</a:t>
                      </a:r>
                      <a:endParaRPr lang="en-GB" sz="2800" b="1" noProof="0" dirty="0">
                        <a:solidFill>
                          <a:schemeClr val="tx1"/>
                        </a:solidFill>
                        <a:effectLst/>
                        <a:latin typeface="Century Gothic Paneuropean Ital"/>
                      </a:endParaRPr>
                    </a:p>
                  </a:txBody>
                  <a:tcPr anchor="ctr"/>
                </a:tc>
                <a:extLst>
                  <a:ext uri="{0D108BD9-81ED-4DB2-BD59-A6C34878D82A}">
                    <a16:rowId xmlns:a16="http://schemas.microsoft.com/office/drawing/2014/main" val="2046864836"/>
                  </a:ext>
                </a:extLst>
              </a:tr>
            </a:tbl>
          </a:graphicData>
        </a:graphic>
      </p:graphicFrame>
      <p:sp>
        <p:nvSpPr>
          <p:cNvPr id="6" name="TextBox 5">
            <a:extLst>
              <a:ext uri="{FF2B5EF4-FFF2-40B4-BE49-F238E27FC236}">
                <a16:creationId xmlns:a16="http://schemas.microsoft.com/office/drawing/2014/main" id="{2855C595-F005-29BF-B73E-7B9EEE9BEA3E}"/>
              </a:ext>
            </a:extLst>
          </p:cNvPr>
          <p:cNvSpPr txBox="1"/>
          <p:nvPr/>
        </p:nvSpPr>
        <p:spPr>
          <a:xfrm>
            <a:off x="762000" y="371475"/>
            <a:ext cx="11239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noProof="0" dirty="0">
                <a:solidFill>
                  <a:schemeClr val="bg1"/>
                </a:solidFill>
              </a:rPr>
              <a:t>Excel vs Google Sheets – ​Which to use?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noProof="0" dirty="0"/>
          </a:p>
        </p:txBody>
      </p:sp>
      <p:grpSp>
        <p:nvGrpSpPr>
          <p:cNvPr id="3" name="Group 3"/>
          <p:cNvGrpSpPr/>
          <p:nvPr/>
        </p:nvGrpSpPr>
        <p:grpSpPr>
          <a:xfrm>
            <a:off x="32598" y="0"/>
            <a:ext cx="15856012" cy="10493663"/>
            <a:chOff x="0" y="0"/>
            <a:chExt cx="21141350" cy="13991551"/>
          </a:xfrm>
        </p:grpSpPr>
        <p:pic>
          <p:nvPicPr>
            <p:cNvPr id="4" name="Picture 4"/>
            <p:cNvPicPr>
              <a:picLocks noChangeAspect="1"/>
            </p:cNvPicPr>
            <p:nvPr/>
          </p:nvPicPr>
          <p:blipFill>
            <a:blip r:embed="rId4"/>
            <a:srcRect l="20557" r="20557"/>
            <a:stretch>
              <a:fillRect/>
            </a:stretch>
          </p:blipFill>
          <p:spPr>
            <a:xfrm>
              <a:off x="0" y="0"/>
              <a:ext cx="21141350" cy="13991551"/>
            </a:xfrm>
            <a:prstGeom prst="rect">
              <a:avLst/>
            </a:prstGeom>
          </p:spPr>
        </p:pic>
      </p:grpSp>
      <p:grpSp>
        <p:nvGrpSpPr>
          <p:cNvPr id="5" name="Group 5"/>
          <p:cNvGrpSpPr/>
          <p:nvPr/>
        </p:nvGrpSpPr>
        <p:grpSpPr>
          <a:xfrm>
            <a:off x="2626577" y="0"/>
            <a:ext cx="6298623" cy="10287000"/>
            <a:chOff x="0" y="0"/>
            <a:chExt cx="1658897" cy="2709333"/>
          </a:xfrm>
        </p:grpSpPr>
        <p:sp>
          <p:nvSpPr>
            <p:cNvPr id="6" name="Freeform 6"/>
            <p:cNvSpPr/>
            <p:nvPr/>
          </p:nvSpPr>
          <p:spPr>
            <a:xfrm>
              <a:off x="0" y="0"/>
              <a:ext cx="1658897" cy="2709333"/>
            </a:xfrm>
            <a:custGeom>
              <a:avLst/>
              <a:gdLst/>
              <a:ahLst/>
              <a:cxnLst/>
              <a:rect l="l" t="t" r="r" b="b"/>
              <a:pathLst>
                <a:path w="1658897" h="2709333">
                  <a:moveTo>
                    <a:pt x="0" y="0"/>
                  </a:moveTo>
                  <a:lnTo>
                    <a:pt x="1658897" y="0"/>
                  </a:lnTo>
                  <a:lnTo>
                    <a:pt x="1658897" y="2709333"/>
                  </a:lnTo>
                  <a:lnTo>
                    <a:pt x="0" y="2709333"/>
                  </a:lnTo>
                  <a:close/>
                </a:path>
              </a:pathLst>
            </a:custGeom>
            <a:solidFill>
              <a:srgbClr val="3294D0"/>
            </a:solidFill>
          </p:spPr>
          <p:txBody>
            <a:bodyPr/>
            <a:lstStyle/>
            <a:p>
              <a:endParaRPr lang="en-GB" noProof="0" dirty="0"/>
            </a:p>
          </p:txBody>
        </p:sp>
        <p:sp>
          <p:nvSpPr>
            <p:cNvPr id="7" name="TextBox 7"/>
            <p:cNvSpPr txBox="1"/>
            <p:nvPr/>
          </p:nvSpPr>
          <p:spPr>
            <a:xfrm>
              <a:off x="0" y="-38100"/>
              <a:ext cx="1658897" cy="2747433"/>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8" name="Freeform 8"/>
          <p:cNvSpPr/>
          <p:nvPr/>
        </p:nvSpPr>
        <p:spPr>
          <a:xfrm>
            <a:off x="207090" y="9258300"/>
            <a:ext cx="2266356" cy="548630"/>
          </a:xfrm>
          <a:custGeom>
            <a:avLst/>
            <a:gdLst/>
            <a:ahLst/>
            <a:cxnLst/>
            <a:rect l="l" t="t" r="r" b="b"/>
            <a:pathLst>
              <a:path w="2266356" h="548630">
                <a:moveTo>
                  <a:pt x="0" y="0"/>
                </a:moveTo>
                <a:lnTo>
                  <a:pt x="2266356" y="0"/>
                </a:lnTo>
                <a:lnTo>
                  <a:pt x="2266356" y="548630"/>
                </a:lnTo>
                <a:lnTo>
                  <a:pt x="0" y="548630"/>
                </a:lnTo>
                <a:lnTo>
                  <a:pt x="0" y="0"/>
                </a:lnTo>
                <a:close/>
              </a:path>
            </a:pathLst>
          </a:custGeom>
          <a:blipFill>
            <a:blip r:embed="rId5"/>
            <a:stretch>
              <a:fillRect l="-5193" r="-5193"/>
            </a:stretch>
          </a:blipFill>
        </p:spPr>
        <p:txBody>
          <a:bodyPr/>
          <a:lstStyle/>
          <a:p>
            <a:endParaRPr lang="en-GB" noProof="0" dirty="0"/>
          </a:p>
        </p:txBody>
      </p:sp>
      <p:sp>
        <p:nvSpPr>
          <p:cNvPr id="9" name="Freeform 9"/>
          <p:cNvSpPr/>
          <p:nvPr/>
        </p:nvSpPr>
        <p:spPr>
          <a:xfrm>
            <a:off x="32598" y="18336"/>
            <a:ext cx="18255402" cy="10268664"/>
          </a:xfrm>
          <a:custGeom>
            <a:avLst/>
            <a:gdLst/>
            <a:ahLst/>
            <a:cxnLst/>
            <a:rect l="l" t="t" r="r" b="b"/>
            <a:pathLst>
              <a:path w="18255402" h="10268664">
                <a:moveTo>
                  <a:pt x="0" y="0"/>
                </a:moveTo>
                <a:lnTo>
                  <a:pt x="18255402" y="0"/>
                </a:lnTo>
                <a:lnTo>
                  <a:pt x="18255402" y="10268664"/>
                </a:lnTo>
                <a:lnTo>
                  <a:pt x="0" y="10268664"/>
                </a:lnTo>
                <a:lnTo>
                  <a:pt x="0" y="0"/>
                </a:lnTo>
                <a:close/>
              </a:path>
            </a:pathLst>
          </a:custGeom>
          <a:blipFill>
            <a:blip r:embed="rId6"/>
            <a:stretch>
              <a:fillRect/>
            </a:stretch>
          </a:blipFill>
        </p:spPr>
        <p:txBody>
          <a:bodyPr/>
          <a:lstStyle/>
          <a:p>
            <a:endParaRPr lang="en-GB" noProof="0" dirty="0"/>
          </a:p>
        </p:txBody>
      </p:sp>
      <p:sp>
        <p:nvSpPr>
          <p:cNvPr id="10" name="Freeform 10"/>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sp>
        <p:nvSpPr>
          <p:cNvPr id="11" name="TextBox 11"/>
          <p:cNvSpPr txBox="1"/>
          <p:nvPr/>
        </p:nvSpPr>
        <p:spPr>
          <a:xfrm>
            <a:off x="1028700" y="456398"/>
            <a:ext cx="9853258" cy="1078972"/>
          </a:xfrm>
          <a:prstGeom prst="rect">
            <a:avLst/>
          </a:prstGeom>
        </p:spPr>
        <p:txBody>
          <a:bodyPr lIns="0" tIns="0" rIns="0" bIns="0" rtlCol="0" anchor="t">
            <a:spAutoFit/>
          </a:bodyPr>
          <a:lstStyle/>
          <a:p>
            <a:pPr algn="l">
              <a:lnSpc>
                <a:spcPts val="8864"/>
              </a:lnSpc>
            </a:pPr>
            <a:r>
              <a:rPr lang="en-GB" sz="6331" noProof="0" dirty="0">
                <a:solidFill>
                  <a:srgbClr val="FFFFFF"/>
                </a:solidFill>
                <a:latin typeface="Century Gothic Paneuropean Light"/>
                <a:ea typeface="Century Gothic Paneuropean Light"/>
                <a:cs typeface="Century Gothic Paneuropean Light"/>
                <a:sym typeface="Century Gothic Paneuropean Light"/>
              </a:rPr>
              <a:t>What we will cover?</a:t>
            </a:r>
          </a:p>
        </p:txBody>
      </p:sp>
      <p:sp>
        <p:nvSpPr>
          <p:cNvPr id="12" name="TextBox 12"/>
          <p:cNvSpPr txBox="1"/>
          <p:nvPr/>
        </p:nvSpPr>
        <p:spPr>
          <a:xfrm>
            <a:off x="1340268" y="1626802"/>
            <a:ext cx="15919032" cy="9513763"/>
          </a:xfrm>
          <a:prstGeom prst="rect">
            <a:avLst/>
          </a:prstGeom>
        </p:spPr>
        <p:txBody>
          <a:bodyPr lIns="0" tIns="0" rIns="0" bIns="0" rtlCol="0" anchor="t">
            <a:spAutoFit/>
          </a:bodyPr>
          <a:lstStyle/>
          <a:p>
            <a:pPr algn="l">
              <a:lnSpc>
                <a:spcPts val="5519"/>
              </a:lnSpc>
            </a:pPr>
            <a:endParaRPr lang="en-GB" noProof="0" dirty="0"/>
          </a:p>
          <a:p>
            <a:pPr algn="l">
              <a:lnSpc>
                <a:spcPts val="5519"/>
              </a:lnSpc>
            </a:pPr>
            <a:r>
              <a:rPr lang="en-GB" sz="3942" noProof="0" dirty="0">
                <a:solidFill>
                  <a:srgbClr val="FFFFFF"/>
                </a:solidFill>
                <a:latin typeface="Century Gothic Paneuropean"/>
                <a:ea typeface="Century Gothic Paneuropean"/>
                <a:cs typeface="Century Gothic Paneuropean"/>
                <a:sym typeface="Century Gothic Paneuropean"/>
              </a:rPr>
              <a:t>Your HMRC admin duties​</a:t>
            </a:r>
          </a:p>
          <a:p>
            <a:pPr algn="l">
              <a:lnSpc>
                <a:spcPts val="5519"/>
              </a:lnSpc>
            </a:pPr>
            <a:r>
              <a:rPr lang="en-GB" sz="3942" noProof="0" dirty="0">
                <a:solidFill>
                  <a:srgbClr val="FFFFFF"/>
                </a:solidFill>
                <a:latin typeface="Century Gothic Paneuropean"/>
                <a:ea typeface="Century Gothic Paneuropean"/>
                <a:cs typeface="Century Gothic Paneuropean"/>
                <a:sym typeface="Century Gothic Paneuropean"/>
              </a:rPr>
              <a:t>Your tax &amp; money duties​</a:t>
            </a:r>
          </a:p>
          <a:p>
            <a:pPr algn="l">
              <a:lnSpc>
                <a:spcPts val="5519"/>
              </a:lnSpc>
            </a:pPr>
            <a:r>
              <a:rPr lang="en-GB" sz="3942" noProof="0" dirty="0">
                <a:solidFill>
                  <a:srgbClr val="FFFFFF"/>
                </a:solidFill>
                <a:latin typeface="Century Gothic Paneuropean"/>
                <a:ea typeface="Century Gothic Paneuropean"/>
                <a:cs typeface="Century Gothic Paneuropean"/>
                <a:sym typeface="Century Gothic Paneuropean"/>
              </a:rPr>
              <a:t>Bookkeeping that works​</a:t>
            </a:r>
          </a:p>
          <a:p>
            <a:pPr algn="l">
              <a:lnSpc>
                <a:spcPts val="5519"/>
              </a:lnSpc>
            </a:pPr>
            <a:r>
              <a:rPr lang="en-GB" sz="3942" noProof="0" dirty="0">
                <a:solidFill>
                  <a:srgbClr val="FFFFFF"/>
                </a:solidFill>
                <a:latin typeface="Century Gothic Paneuropean"/>
                <a:ea typeface="Century Gothic Paneuropean"/>
                <a:cs typeface="Century Gothic Paneuropean"/>
                <a:sym typeface="Century Gothic Paneuropean"/>
              </a:rPr>
              <a:t>VAT &amp; Making Tax Digital​</a:t>
            </a:r>
          </a:p>
          <a:p>
            <a:pPr algn="l">
              <a:lnSpc>
                <a:spcPts val="5519"/>
              </a:lnSpc>
            </a:pPr>
            <a:r>
              <a:rPr lang="en-GB" sz="3942" noProof="0" dirty="0">
                <a:solidFill>
                  <a:srgbClr val="FFFFFF"/>
                </a:solidFill>
                <a:latin typeface="Century Gothic Paneuropean"/>
                <a:ea typeface="Century Gothic Paneuropean"/>
                <a:cs typeface="Century Gothic Paneuropean"/>
                <a:sym typeface="Century Gothic Paneuropean"/>
              </a:rPr>
              <a:t>LTD – what’s different​</a:t>
            </a:r>
          </a:p>
          <a:p>
            <a:pPr algn="l">
              <a:lnSpc>
                <a:spcPts val="55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55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55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5519"/>
              </a:lnSpc>
            </a:pPr>
            <a:r>
              <a:rPr lang="en-GB" sz="3942" noProof="0" dirty="0">
                <a:solidFill>
                  <a:srgbClr val="FFFFFF"/>
                </a:solidFill>
                <a:latin typeface="Century Gothic Paneuropean"/>
                <a:ea typeface="Century Gothic Paneuropean"/>
                <a:cs typeface="Century Gothic Paneuropean"/>
                <a:sym typeface="Century Gothic Paneuropean"/>
              </a:rPr>
              <a:t>​</a:t>
            </a: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a:p>
            <a:pPr algn="l">
              <a:lnSpc>
                <a:spcPts val="4119"/>
              </a:lnSpc>
            </a:pPr>
            <a:endParaRPr lang="en-GB" sz="3942"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4" name="TextBox 4"/>
          <p:cNvSpPr txBox="1"/>
          <p:nvPr/>
        </p:nvSpPr>
        <p:spPr>
          <a:xfrm>
            <a:off x="1066801" y="647701"/>
            <a:ext cx="10546238" cy="738151"/>
          </a:xfrm>
          <a:prstGeom prst="rect">
            <a:avLst/>
          </a:prstGeom>
        </p:spPr>
        <p:txBody>
          <a:bodyPr wrap="square" lIns="0" tIns="0" rIns="0" bIns="0" rtlCol="0" anchor="t">
            <a:spAutoFit/>
          </a:bodyPr>
          <a:lstStyle/>
          <a:p>
            <a:pPr algn="ctr">
              <a:lnSpc>
                <a:spcPts val="6159"/>
              </a:lnSpc>
              <a:spcBef>
                <a:spcPct val="0"/>
              </a:spcBef>
            </a:pPr>
            <a:r>
              <a:rPr lang="en-GB" sz="4399" noProof="0" dirty="0">
                <a:solidFill>
                  <a:srgbClr val="FFFFFF"/>
                </a:solidFill>
                <a:latin typeface="Century Gothic Paneuropean"/>
                <a:ea typeface="Century Gothic Paneuropean"/>
                <a:cs typeface="Century Gothic Paneuropean"/>
                <a:sym typeface="Century Gothic Paneuropean"/>
              </a:rPr>
              <a:t>Comparing record keeping methods​</a:t>
            </a:r>
          </a:p>
        </p:txBody>
      </p:sp>
      <p:graphicFrame>
        <p:nvGraphicFramePr>
          <p:cNvPr id="6" name="Table 5">
            <a:extLst>
              <a:ext uri="{FF2B5EF4-FFF2-40B4-BE49-F238E27FC236}">
                <a16:creationId xmlns:a16="http://schemas.microsoft.com/office/drawing/2014/main" id="{B5D40140-BFA1-3B60-F0C5-EE34BFE0FBE6}"/>
              </a:ext>
            </a:extLst>
          </p:cNvPr>
          <p:cNvGraphicFramePr>
            <a:graphicFrameLocks noGrp="1"/>
          </p:cNvGraphicFramePr>
          <p:nvPr>
            <p:extLst>
              <p:ext uri="{D42A27DB-BD31-4B8C-83A1-F6EECF244321}">
                <p14:modId xmlns:p14="http://schemas.microsoft.com/office/powerpoint/2010/main" val="260891562"/>
              </p:ext>
            </p:extLst>
          </p:nvPr>
        </p:nvGraphicFramePr>
        <p:xfrm>
          <a:off x="1066800" y="2019300"/>
          <a:ext cx="16459200" cy="7897822"/>
        </p:xfrm>
        <a:graphic>
          <a:graphicData uri="http://schemas.openxmlformats.org/drawingml/2006/table">
            <a:tbl>
              <a:tblPr bandRow="1">
                <a:tableStyleId>{073A0DAA-6AF3-43AB-8588-CEC1D06C72B9}</a:tableStyleId>
              </a:tblPr>
              <a:tblGrid>
                <a:gridCol w="5486400">
                  <a:extLst>
                    <a:ext uri="{9D8B030D-6E8A-4147-A177-3AD203B41FA5}">
                      <a16:colId xmlns:a16="http://schemas.microsoft.com/office/drawing/2014/main" val="1029787893"/>
                    </a:ext>
                  </a:extLst>
                </a:gridCol>
                <a:gridCol w="5486400">
                  <a:extLst>
                    <a:ext uri="{9D8B030D-6E8A-4147-A177-3AD203B41FA5}">
                      <a16:colId xmlns:a16="http://schemas.microsoft.com/office/drawing/2014/main" val="1133297055"/>
                    </a:ext>
                  </a:extLst>
                </a:gridCol>
                <a:gridCol w="5486400">
                  <a:extLst>
                    <a:ext uri="{9D8B030D-6E8A-4147-A177-3AD203B41FA5}">
                      <a16:colId xmlns:a16="http://schemas.microsoft.com/office/drawing/2014/main" val="3080700999"/>
                    </a:ext>
                  </a:extLst>
                </a:gridCol>
              </a:tblGrid>
              <a:tr h="746416">
                <a:tc>
                  <a:txBody>
                    <a:bodyPr/>
                    <a:lstStyle/>
                    <a:p>
                      <a:pPr algn="ctr" fontAlgn="base">
                        <a:lnSpc>
                          <a:spcPct val="100000"/>
                        </a:lnSpc>
                        <a:buNone/>
                      </a:pPr>
                      <a:r>
                        <a:rPr lang="en-GB" sz="3600" noProof="0" dirty="0">
                          <a:solidFill>
                            <a:schemeClr val="tx1"/>
                          </a:solidFill>
                          <a:effectLst/>
                        </a:rPr>
                        <a:t>METHOD</a:t>
                      </a:r>
                      <a:endParaRPr lang="en-GB" sz="3600" noProof="0" dirty="0">
                        <a:solidFill>
                          <a:schemeClr val="tx1"/>
                        </a:solidFill>
                        <a:effectLst/>
                        <a:latin typeface="Century Gothic Paneuropean"/>
                      </a:endParaRPr>
                    </a:p>
                  </a:txBody>
                  <a:tcPr anchor="ctr"/>
                </a:tc>
                <a:tc>
                  <a:txBody>
                    <a:bodyPr/>
                    <a:lstStyle/>
                    <a:p>
                      <a:pPr algn="ctr" fontAlgn="base">
                        <a:lnSpc>
                          <a:spcPct val="100000"/>
                        </a:lnSpc>
                        <a:buNone/>
                      </a:pPr>
                      <a:r>
                        <a:rPr lang="en-GB" sz="3600" noProof="0" dirty="0">
                          <a:solidFill>
                            <a:schemeClr val="tx1"/>
                          </a:solidFill>
                          <a:effectLst/>
                        </a:rPr>
                        <a:t>PROS</a:t>
                      </a:r>
                      <a:endParaRPr lang="en-GB" sz="3600" noProof="0" dirty="0">
                        <a:solidFill>
                          <a:schemeClr val="tx1"/>
                        </a:solidFill>
                        <a:effectLst/>
                        <a:latin typeface="Century Gothic Paneuropean"/>
                      </a:endParaRPr>
                    </a:p>
                  </a:txBody>
                  <a:tcPr anchor="ctr"/>
                </a:tc>
                <a:tc>
                  <a:txBody>
                    <a:bodyPr/>
                    <a:lstStyle/>
                    <a:p>
                      <a:pPr algn="ctr" fontAlgn="base">
                        <a:lnSpc>
                          <a:spcPct val="100000"/>
                        </a:lnSpc>
                        <a:buNone/>
                      </a:pPr>
                      <a:r>
                        <a:rPr lang="en-GB" sz="3600" noProof="0" dirty="0">
                          <a:solidFill>
                            <a:schemeClr val="tx1"/>
                          </a:solidFill>
                          <a:effectLst/>
                        </a:rPr>
                        <a:t>CONS</a:t>
                      </a:r>
                      <a:endParaRPr lang="en-GB" sz="3600" noProof="0" dirty="0">
                        <a:solidFill>
                          <a:schemeClr val="tx1"/>
                        </a:solidFill>
                        <a:effectLst/>
                        <a:latin typeface="Century Gothic Paneuropean"/>
                      </a:endParaRPr>
                    </a:p>
                  </a:txBody>
                  <a:tcPr anchor="ctr"/>
                </a:tc>
                <a:extLst>
                  <a:ext uri="{0D108BD9-81ED-4DB2-BD59-A6C34878D82A}">
                    <a16:rowId xmlns:a16="http://schemas.microsoft.com/office/drawing/2014/main" val="2879463874"/>
                  </a:ext>
                </a:extLst>
              </a:tr>
              <a:tr h="2537594">
                <a:tc>
                  <a:txBody>
                    <a:bodyPr/>
                    <a:lstStyle/>
                    <a:p>
                      <a:pPr algn="ctr" fontAlgn="base">
                        <a:lnSpc>
                          <a:spcPct val="100000"/>
                        </a:lnSpc>
                        <a:buNone/>
                      </a:pPr>
                      <a:r>
                        <a:rPr lang="en-GB" sz="3600" b="1" noProof="0" dirty="0">
                          <a:solidFill>
                            <a:schemeClr val="tx1"/>
                          </a:solidFill>
                          <a:effectLst/>
                        </a:rPr>
                        <a:t>Paper (Shoebox/Diary)</a:t>
                      </a:r>
                      <a:endParaRPr lang="en-GB" sz="3600" noProof="0" dirty="0">
                        <a:solidFill>
                          <a:schemeClr val="tx1"/>
                        </a:solidFill>
                        <a:effectLst/>
                        <a:latin typeface="Century Gothic Paneuropean"/>
                      </a:endParaRPr>
                    </a:p>
                  </a:txBody>
                  <a:tcPr anchor="ctr"/>
                </a:tc>
                <a:tc>
                  <a:txBody>
                    <a:bodyPr/>
                    <a:lstStyle/>
                    <a:p>
                      <a:pPr fontAlgn="base">
                        <a:lnSpc>
                          <a:spcPct val="100000"/>
                        </a:lnSpc>
                        <a:buNone/>
                      </a:pPr>
                      <a:r>
                        <a:rPr lang="en-GB" sz="2800" noProof="0" dirty="0">
                          <a:solidFill>
                            <a:schemeClr val="tx1"/>
                          </a:solidFill>
                          <a:effectLst/>
                        </a:rPr>
                        <a:t>• Cheap &amp; simple</a:t>
                      </a:r>
                    </a:p>
                    <a:p>
                      <a:pPr fontAlgn="base">
                        <a:lnSpc>
                          <a:spcPct val="100000"/>
                        </a:lnSpc>
                        <a:buNone/>
                      </a:pPr>
                      <a:r>
                        <a:rPr lang="en-GB" sz="2800" noProof="0" dirty="0">
                          <a:solidFill>
                            <a:schemeClr val="tx1"/>
                          </a:solidFill>
                          <a:effectLst/>
                        </a:rPr>
                        <a:t>• No tech needed</a:t>
                      </a:r>
                    </a:p>
                    <a:p>
                      <a:pPr fontAlgn="base">
                        <a:lnSpc>
                          <a:spcPct val="100000"/>
                        </a:lnSpc>
                        <a:buNone/>
                      </a:pPr>
                      <a:r>
                        <a:rPr lang="en-GB" sz="2800" noProof="0" dirty="0">
                          <a:solidFill>
                            <a:schemeClr val="tx1"/>
                          </a:solidFill>
                          <a:effectLst/>
                        </a:rPr>
                        <a:t>• Tangible &amp; familiar</a:t>
                      </a:r>
                      <a:endParaRPr lang="en-GB" sz="2800" noProof="0" dirty="0">
                        <a:solidFill>
                          <a:schemeClr val="tx1"/>
                        </a:solidFill>
                        <a:effectLst/>
                        <a:latin typeface="Century Gothic Paneuropean"/>
                      </a:endParaRPr>
                    </a:p>
                  </a:txBody>
                  <a:tcPr anchor="ctr"/>
                </a:tc>
                <a:tc>
                  <a:txBody>
                    <a:bodyPr/>
                    <a:lstStyle/>
                    <a:p>
                      <a:pPr fontAlgn="base">
                        <a:lnSpc>
                          <a:spcPct val="100000"/>
                        </a:lnSpc>
                        <a:buNone/>
                      </a:pPr>
                      <a:r>
                        <a:rPr lang="en-GB" sz="2800" noProof="0" dirty="0">
                          <a:solidFill>
                            <a:schemeClr val="tx1"/>
                          </a:solidFill>
                          <a:effectLst/>
                        </a:rPr>
                        <a:t>• Disorganised if receipts pile up</a:t>
                      </a:r>
                    </a:p>
                    <a:p>
                      <a:pPr fontAlgn="base">
                        <a:lnSpc>
                          <a:spcPct val="100000"/>
                        </a:lnSpc>
                        <a:buNone/>
                      </a:pPr>
                      <a:r>
                        <a:rPr lang="en-GB" sz="2800" noProof="0" dirty="0">
                          <a:solidFill>
                            <a:schemeClr val="tx1"/>
                          </a:solidFill>
                          <a:effectLst/>
                        </a:rPr>
                        <a:t>• Easy to lose/damage</a:t>
                      </a:r>
                    </a:p>
                    <a:p>
                      <a:pPr fontAlgn="base">
                        <a:lnSpc>
                          <a:spcPct val="100000"/>
                        </a:lnSpc>
                        <a:buNone/>
                      </a:pPr>
                      <a:r>
                        <a:rPr lang="en-GB" sz="2800" noProof="0" dirty="0">
                          <a:solidFill>
                            <a:schemeClr val="tx1"/>
                          </a:solidFill>
                          <a:effectLst/>
                        </a:rPr>
                        <a:t>• Manual totals &amp; not MTD-ready</a:t>
                      </a:r>
                      <a:endParaRPr lang="en-GB" sz="2800" noProof="0" dirty="0">
                        <a:solidFill>
                          <a:schemeClr val="tx1"/>
                        </a:solidFill>
                        <a:effectLst/>
                        <a:latin typeface="Century Gothic Paneuropean"/>
                      </a:endParaRPr>
                    </a:p>
                  </a:txBody>
                  <a:tcPr anchor="ctr"/>
                </a:tc>
                <a:extLst>
                  <a:ext uri="{0D108BD9-81ED-4DB2-BD59-A6C34878D82A}">
                    <a16:rowId xmlns:a16="http://schemas.microsoft.com/office/drawing/2014/main" val="1094025639"/>
                  </a:ext>
                </a:extLst>
              </a:tr>
              <a:tr h="2076218">
                <a:tc>
                  <a:txBody>
                    <a:bodyPr/>
                    <a:lstStyle/>
                    <a:p>
                      <a:pPr algn="ctr" fontAlgn="base">
                        <a:lnSpc>
                          <a:spcPct val="100000"/>
                        </a:lnSpc>
                        <a:buNone/>
                      </a:pPr>
                      <a:r>
                        <a:rPr lang="en-GB" sz="3600" b="1" noProof="0" dirty="0">
                          <a:solidFill>
                            <a:schemeClr val="tx1"/>
                          </a:solidFill>
                          <a:effectLst/>
                        </a:rPr>
                        <a:t>Spreadsheets</a:t>
                      </a:r>
                      <a:endParaRPr lang="en-GB" sz="3600" noProof="0" dirty="0">
                        <a:solidFill>
                          <a:schemeClr val="tx1"/>
                        </a:solidFill>
                        <a:effectLst/>
                        <a:latin typeface="Century Gothic Paneuropean"/>
                      </a:endParaRPr>
                    </a:p>
                  </a:txBody>
                  <a:tcPr anchor="ctr"/>
                </a:tc>
                <a:tc>
                  <a:txBody>
                    <a:bodyPr/>
                    <a:lstStyle/>
                    <a:p>
                      <a:pPr fontAlgn="base">
                        <a:lnSpc>
                          <a:spcPct val="100000"/>
                        </a:lnSpc>
                        <a:buNone/>
                      </a:pPr>
                      <a:r>
                        <a:rPr lang="en-GB" sz="2800" noProof="0" dirty="0">
                          <a:solidFill>
                            <a:schemeClr val="tx1"/>
                          </a:solidFill>
                          <a:effectLst/>
                        </a:rPr>
                        <a:t>• Free/low cost </a:t>
                      </a:r>
                    </a:p>
                    <a:p>
                      <a:pPr fontAlgn="base">
                        <a:lnSpc>
                          <a:spcPct val="100000"/>
                        </a:lnSpc>
                        <a:buNone/>
                      </a:pPr>
                      <a:r>
                        <a:rPr lang="en-GB" sz="2800" noProof="0" dirty="0">
                          <a:solidFill>
                            <a:schemeClr val="tx1"/>
                          </a:solidFill>
                          <a:effectLst/>
                        </a:rPr>
                        <a:t>• Flexible with formulas </a:t>
                      </a:r>
                    </a:p>
                    <a:p>
                      <a:pPr fontAlgn="base">
                        <a:lnSpc>
                          <a:spcPct val="100000"/>
                        </a:lnSpc>
                        <a:buNone/>
                      </a:pPr>
                      <a:r>
                        <a:rPr lang="en-GB" sz="2800" noProof="0" dirty="0">
                          <a:solidFill>
                            <a:schemeClr val="tx1"/>
                          </a:solidFill>
                          <a:effectLst/>
                        </a:rPr>
                        <a:t>• Easy to share with accountant</a:t>
                      </a:r>
                      <a:endParaRPr lang="en-GB" sz="2800" noProof="0" dirty="0">
                        <a:solidFill>
                          <a:schemeClr val="tx1"/>
                        </a:solidFill>
                        <a:effectLst/>
                        <a:latin typeface="Century Gothic Paneuropean"/>
                      </a:endParaRPr>
                    </a:p>
                  </a:txBody>
                  <a:tcPr anchor="ctr"/>
                </a:tc>
                <a:tc>
                  <a:txBody>
                    <a:bodyPr/>
                    <a:lstStyle/>
                    <a:p>
                      <a:pPr fontAlgn="base">
                        <a:lnSpc>
                          <a:spcPct val="100000"/>
                        </a:lnSpc>
                        <a:buNone/>
                      </a:pPr>
                      <a:r>
                        <a:rPr lang="en-GB" sz="2800" noProof="0" dirty="0">
                          <a:solidFill>
                            <a:schemeClr val="tx1"/>
                          </a:solidFill>
                          <a:effectLst/>
                        </a:rPr>
                        <a:t>• Manual entry needed</a:t>
                      </a:r>
                    </a:p>
                    <a:p>
                      <a:pPr fontAlgn="base">
                        <a:lnSpc>
                          <a:spcPct val="100000"/>
                        </a:lnSpc>
                        <a:buNone/>
                      </a:pPr>
                      <a:r>
                        <a:rPr lang="en-GB" sz="2800" noProof="0" dirty="0">
                          <a:solidFill>
                            <a:schemeClr val="tx1"/>
                          </a:solidFill>
                          <a:effectLst/>
                        </a:rPr>
                        <a:t>• Errors if formulas wrong</a:t>
                      </a:r>
                    </a:p>
                    <a:p>
                      <a:pPr fontAlgn="base">
                        <a:lnSpc>
                          <a:spcPct val="100000"/>
                        </a:lnSpc>
                        <a:buNone/>
                      </a:pPr>
                      <a:r>
                        <a:rPr lang="en-GB" sz="2800" noProof="0" dirty="0">
                          <a:solidFill>
                            <a:schemeClr val="tx1"/>
                          </a:solidFill>
                          <a:effectLst/>
                        </a:rPr>
                        <a:t>• Not MTD-ready without bridging</a:t>
                      </a:r>
                      <a:endParaRPr lang="en-GB" sz="2800" noProof="0" dirty="0">
                        <a:solidFill>
                          <a:schemeClr val="tx1"/>
                        </a:solidFill>
                        <a:effectLst/>
                        <a:latin typeface="Century Gothic Paneuropean"/>
                      </a:endParaRPr>
                    </a:p>
                  </a:txBody>
                  <a:tcPr anchor="ctr"/>
                </a:tc>
                <a:extLst>
                  <a:ext uri="{0D108BD9-81ED-4DB2-BD59-A6C34878D82A}">
                    <a16:rowId xmlns:a16="http://schemas.microsoft.com/office/drawing/2014/main" val="1246222328"/>
                  </a:ext>
                </a:extLst>
              </a:tr>
              <a:tr h="2537594">
                <a:tc>
                  <a:txBody>
                    <a:bodyPr/>
                    <a:lstStyle/>
                    <a:p>
                      <a:pPr algn="ctr" fontAlgn="base">
                        <a:lnSpc>
                          <a:spcPct val="100000"/>
                        </a:lnSpc>
                        <a:buNone/>
                      </a:pPr>
                      <a:r>
                        <a:rPr lang="en-GB" sz="3600" b="1" noProof="0" dirty="0">
                          <a:solidFill>
                            <a:schemeClr val="tx1"/>
                          </a:solidFill>
                          <a:effectLst/>
                        </a:rPr>
                        <a:t>Apps</a:t>
                      </a:r>
                      <a:endParaRPr lang="en-GB" sz="3600" noProof="0" dirty="0">
                        <a:solidFill>
                          <a:schemeClr val="tx1"/>
                        </a:solidFill>
                        <a:effectLst/>
                        <a:latin typeface="Century Gothic Paneuropean"/>
                      </a:endParaRPr>
                    </a:p>
                  </a:txBody>
                  <a:tcPr anchor="ctr"/>
                </a:tc>
                <a:tc>
                  <a:txBody>
                    <a:bodyPr/>
                    <a:lstStyle/>
                    <a:p>
                      <a:pPr fontAlgn="base">
                        <a:lnSpc>
                          <a:spcPct val="100000"/>
                        </a:lnSpc>
                        <a:buNone/>
                      </a:pPr>
                      <a:r>
                        <a:rPr lang="en-GB" sz="2800" noProof="0" dirty="0">
                          <a:solidFill>
                            <a:schemeClr val="tx1"/>
                          </a:solidFill>
                          <a:effectLst/>
                        </a:rPr>
                        <a:t>• Automates bank feeds &amp; receipts</a:t>
                      </a:r>
                    </a:p>
                    <a:p>
                      <a:pPr fontAlgn="base">
                        <a:lnSpc>
                          <a:spcPct val="100000"/>
                        </a:lnSpc>
                        <a:buNone/>
                      </a:pPr>
                      <a:r>
                        <a:rPr lang="en-GB" sz="2800" noProof="0" dirty="0">
                          <a:solidFill>
                            <a:schemeClr val="tx1"/>
                          </a:solidFill>
                          <a:effectLst/>
                        </a:rPr>
                        <a:t>• Cloud backup &amp; secure storage </a:t>
                      </a:r>
                    </a:p>
                    <a:p>
                      <a:pPr fontAlgn="base">
                        <a:lnSpc>
                          <a:spcPct val="100000"/>
                        </a:lnSpc>
                        <a:buNone/>
                      </a:pPr>
                      <a:r>
                        <a:rPr lang="en-GB" sz="2800" noProof="0" dirty="0">
                          <a:solidFill>
                            <a:schemeClr val="tx1"/>
                          </a:solidFill>
                          <a:effectLst/>
                        </a:rPr>
                        <a:t>• MTD-compliant, saves time</a:t>
                      </a:r>
                      <a:endParaRPr lang="en-GB" sz="2800" noProof="0" dirty="0">
                        <a:solidFill>
                          <a:schemeClr val="tx1"/>
                        </a:solidFill>
                        <a:effectLst/>
                        <a:latin typeface="Century Gothic Paneuropean"/>
                      </a:endParaRPr>
                    </a:p>
                  </a:txBody>
                  <a:tcPr anchor="ctr"/>
                </a:tc>
                <a:tc>
                  <a:txBody>
                    <a:bodyPr/>
                    <a:lstStyle/>
                    <a:p>
                      <a:pPr fontAlgn="base">
                        <a:lnSpc>
                          <a:spcPct val="100000"/>
                        </a:lnSpc>
                        <a:buNone/>
                      </a:pPr>
                      <a:r>
                        <a:rPr lang="en-GB" sz="2800" noProof="0" dirty="0">
                          <a:solidFill>
                            <a:schemeClr val="tx1"/>
                          </a:solidFill>
                          <a:effectLst/>
                        </a:rPr>
                        <a:t>• Subscription costs (unless free with bank)</a:t>
                      </a:r>
                    </a:p>
                    <a:p>
                      <a:pPr fontAlgn="base">
                        <a:lnSpc>
                          <a:spcPct val="100000"/>
                        </a:lnSpc>
                        <a:buNone/>
                      </a:pPr>
                      <a:r>
                        <a:rPr lang="en-GB" sz="2800" noProof="0" dirty="0">
                          <a:solidFill>
                            <a:schemeClr val="tx1"/>
                          </a:solidFill>
                          <a:effectLst/>
                        </a:rPr>
                        <a:t>• Learning curve to set up </a:t>
                      </a:r>
                    </a:p>
                    <a:p>
                      <a:pPr fontAlgn="base">
                        <a:lnSpc>
                          <a:spcPct val="100000"/>
                        </a:lnSpc>
                        <a:buNone/>
                      </a:pPr>
                      <a:r>
                        <a:rPr lang="en-GB" sz="2800" noProof="0" dirty="0">
                          <a:solidFill>
                            <a:schemeClr val="tx1"/>
                          </a:solidFill>
                          <a:effectLst/>
                        </a:rPr>
                        <a:t>• Needs internet &amp; strong security</a:t>
                      </a:r>
                      <a:endParaRPr lang="en-GB" sz="2800" noProof="0" dirty="0">
                        <a:solidFill>
                          <a:schemeClr val="tx1"/>
                        </a:solidFill>
                        <a:effectLst/>
                        <a:latin typeface="Century Gothic Paneuropean"/>
                      </a:endParaRPr>
                    </a:p>
                  </a:txBody>
                  <a:tcPr anchor="ctr"/>
                </a:tc>
                <a:extLst>
                  <a:ext uri="{0D108BD9-81ED-4DB2-BD59-A6C34878D82A}">
                    <a16:rowId xmlns:a16="http://schemas.microsoft.com/office/drawing/2014/main" val="3748469709"/>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20832" y="3157238"/>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77868" y="966775"/>
            <a:ext cx="5347599" cy="3549469"/>
          </a:xfrm>
          <a:custGeom>
            <a:avLst/>
            <a:gdLst/>
            <a:ahLst/>
            <a:cxnLst/>
            <a:rect l="l" t="t" r="r" b="b"/>
            <a:pathLst>
              <a:path w="5347599" h="3549469">
                <a:moveTo>
                  <a:pt x="0" y="0"/>
                </a:moveTo>
                <a:lnTo>
                  <a:pt x="5347598" y="0"/>
                </a:lnTo>
                <a:lnTo>
                  <a:pt x="5347598" y="3549468"/>
                </a:lnTo>
                <a:lnTo>
                  <a:pt x="0" y="35494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4756184"/>
            <a:ext cx="9124289" cy="5270738"/>
          </a:xfrm>
          <a:prstGeom prst="rect">
            <a:avLst/>
          </a:prstGeom>
        </p:spPr>
        <p:txBody>
          <a:bodyPr lIns="0" tIns="0" rIns="0" bIns="0" rtlCol="0" anchor="t">
            <a:spAutoFit/>
          </a:bodyPr>
          <a:lstStyle/>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Set aside 30–60 minutes each week</a:t>
            </a:r>
          </a:p>
          <a:p>
            <a:pPr algn="l">
              <a:lnSpc>
                <a:spcPts val="4619"/>
              </a:lnSpc>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Record all income and expenses</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Store or scan receipts straight away</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Reconcile with bank account</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4619"/>
              </a:lnSpc>
              <a:spcBef>
                <a:spcPct val="0"/>
              </a:spcBef>
            </a:pPr>
            <a:r>
              <a:rPr lang="en-GB" sz="3299" b="1" noProof="0" dirty="0">
                <a:solidFill>
                  <a:srgbClr val="FFFFFF"/>
                </a:solidFill>
                <a:latin typeface="Century Gothic Paneuropean Bold"/>
                <a:ea typeface="Century Gothic Paneuropean Bold"/>
                <a:cs typeface="Century Gothic Paneuropean Bold"/>
                <a:sym typeface="Century Gothic Paneuropean Bold"/>
              </a:rPr>
              <a:t>Review totals monthly to stay on track</a:t>
            </a:r>
          </a:p>
        </p:txBody>
      </p:sp>
      <p:sp>
        <p:nvSpPr>
          <p:cNvPr id="8" name="TextBox 8"/>
          <p:cNvSpPr txBox="1"/>
          <p:nvPr/>
        </p:nvSpPr>
        <p:spPr>
          <a:xfrm>
            <a:off x="8720832" y="3364956"/>
            <a:ext cx="9356718" cy="599908"/>
          </a:xfrm>
          <a:prstGeom prst="rect">
            <a:avLst/>
          </a:prstGeom>
        </p:spPr>
        <p:txBody>
          <a:bodyPr wrap="square" lIns="0" tIns="0" rIns="0" bIns="0" rtlCol="0" anchor="t">
            <a:spAutoFit/>
          </a:bodyPr>
          <a:lstStyle/>
          <a:p>
            <a:pPr algn="l">
              <a:lnSpc>
                <a:spcPts val="5039"/>
              </a:lnSpc>
            </a:pPr>
            <a:r>
              <a:rPr lang="en-GB" sz="3599" b="1" u="sng" noProof="0" dirty="0">
                <a:solidFill>
                  <a:srgbClr val="FFFFFF"/>
                </a:solidFill>
                <a:latin typeface="Century Gothic Paneuropean Bold"/>
                <a:ea typeface="Century Gothic Paneuropean Bold"/>
                <a:cs typeface="Century Gothic Paneuropean Bold"/>
                <a:sym typeface="Century Gothic Paneuropean Bold"/>
              </a:rPr>
              <a:t>Practical Record Keeping- Weekly Routine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7543800" y="1943100"/>
            <a:ext cx="10554069" cy="8343900"/>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177868" y="966775"/>
            <a:ext cx="5347599" cy="3549469"/>
          </a:xfrm>
          <a:custGeom>
            <a:avLst/>
            <a:gdLst/>
            <a:ahLst/>
            <a:cxnLst/>
            <a:rect l="l" t="t" r="r" b="b"/>
            <a:pathLst>
              <a:path w="5347599" h="3549469">
                <a:moveTo>
                  <a:pt x="0" y="0"/>
                </a:moveTo>
                <a:lnTo>
                  <a:pt x="5347598" y="0"/>
                </a:lnTo>
                <a:lnTo>
                  <a:pt x="5347598" y="3549468"/>
                </a:lnTo>
                <a:lnTo>
                  <a:pt x="0" y="354946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7719383" y="2767033"/>
            <a:ext cx="9390749" cy="7040453"/>
          </a:xfrm>
          <a:prstGeom prst="rect">
            <a:avLst/>
          </a:prstGeom>
        </p:spPr>
        <p:txBody>
          <a:bodyPr wrap="square" lIns="0" tIns="0" rIns="0" bIns="0" rtlCol="0" anchor="t">
            <a:spAutoFit/>
          </a:bodyPr>
          <a:lstStyle/>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Invoices and records often contain personal data​</a:t>
            </a:r>
          </a:p>
          <a:p>
            <a:pPr algn="l">
              <a:lnSpc>
                <a:spcPts val="4619"/>
              </a:lnSpc>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You are legally responsible under UK GDPR​</a:t>
            </a:r>
          </a:p>
          <a:p>
            <a:pPr algn="l">
              <a:lnSpc>
                <a:spcPts val="4619"/>
              </a:lnSpc>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Most sole traders must register with the ICO​</a:t>
            </a:r>
          </a:p>
          <a:p>
            <a:pPr algn="l">
              <a:lnSpc>
                <a:spcPts val="4619"/>
              </a:lnSpc>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Use secure cloud or local storage with access controls​</a:t>
            </a:r>
          </a:p>
          <a:p>
            <a:pPr algn="l">
              <a:lnSpc>
                <a:spcPts val="4619"/>
              </a:lnSpc>
              <a:spcBef>
                <a:spcPct val="0"/>
              </a:spcBef>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spcBef>
                <a:spcPct val="0"/>
              </a:spcBef>
            </a:pPr>
            <a:r>
              <a:rPr lang="en-GB" sz="3299" b="1" noProof="0" dirty="0">
                <a:solidFill>
                  <a:srgbClr val="FFFFFF"/>
                </a:solidFill>
                <a:latin typeface="Century Gothic Paneuropean Bold"/>
                <a:ea typeface="Century Gothic Paneuropean Bold"/>
                <a:cs typeface="Century Gothic Paneuropean Bold"/>
                <a:sym typeface="Century Gothic Paneuropean Bold"/>
              </a:rPr>
              <a:t>Delete or anonymize data when retention period ends</a:t>
            </a:r>
          </a:p>
        </p:txBody>
      </p:sp>
      <p:sp>
        <p:nvSpPr>
          <p:cNvPr id="8" name="TextBox 8"/>
          <p:cNvSpPr txBox="1"/>
          <p:nvPr/>
        </p:nvSpPr>
        <p:spPr>
          <a:xfrm>
            <a:off x="7543801" y="1943099"/>
            <a:ext cx="10554068" cy="599908"/>
          </a:xfrm>
          <a:prstGeom prst="rect">
            <a:avLst/>
          </a:prstGeom>
        </p:spPr>
        <p:txBody>
          <a:bodyPr wrap="square" lIns="0" tIns="0" rIns="0" bIns="0" rtlCol="0" anchor="t">
            <a:spAutoFit/>
          </a:bodyPr>
          <a:lstStyle/>
          <a:p>
            <a:pPr algn="ctr">
              <a:lnSpc>
                <a:spcPts val="5039"/>
              </a:lnSpc>
            </a:pPr>
            <a:r>
              <a:rPr lang="en-GB" sz="3599" b="1" u="sng" noProof="0" dirty="0">
                <a:solidFill>
                  <a:srgbClr val="FFFFFF"/>
                </a:solidFill>
                <a:latin typeface="Century Gothic Paneuropean Bold"/>
                <a:ea typeface="Century Gothic Paneuropean Bold"/>
                <a:cs typeface="Century Gothic Paneuropean Bold"/>
                <a:sym typeface="Century Gothic Paneuropean Bold"/>
              </a:rPr>
              <a:t>GDPR and Cloud Record Keeping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TextBox 6"/>
          <p:cNvSpPr txBox="1"/>
          <p:nvPr/>
        </p:nvSpPr>
        <p:spPr>
          <a:xfrm>
            <a:off x="8953260" y="4756184"/>
            <a:ext cx="9124289" cy="5202556"/>
          </a:xfrm>
          <a:prstGeom prst="rect">
            <a:avLst/>
          </a:prstGeom>
        </p:spPr>
        <p:txBody>
          <a:bodyPr lIns="0" tIns="0" rIns="0" bIns="0" rtlCol="0" anchor="t">
            <a:spAutoFit/>
          </a:bodyPr>
          <a:lstStyle/>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 Sole Trader:​</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 Paper deadline: 31 October​</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 Online deadline: 31 January​</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 You = Must file even if little or no profit​</a:t>
            </a:r>
          </a:p>
          <a:p>
            <a:pPr algn="l">
              <a:lnSpc>
                <a:spcPts val="4619"/>
              </a:lnSpc>
            </a:pPr>
            <a:r>
              <a:rPr lang="en-GB" sz="3299" b="1" noProof="0" dirty="0">
                <a:solidFill>
                  <a:srgbClr val="FFFFFF"/>
                </a:solidFill>
                <a:latin typeface="Century Gothic Paneuropean Bold"/>
                <a:ea typeface="Century Gothic Paneuropean Bold"/>
                <a:cs typeface="Century Gothic Paneuropean Bold"/>
                <a:sym typeface="Century Gothic Paneuropean Bold"/>
              </a:rPr>
              <a:t>⚠ Once you have registered, you must declare every tax year. Even if a zero, until which point you inform them you are no longer Self-employed.</a:t>
            </a:r>
          </a:p>
          <a:p>
            <a:pPr algn="l">
              <a:lnSpc>
                <a:spcPts val="4619"/>
              </a:lnSpc>
              <a:spcBef>
                <a:spcPct val="0"/>
              </a:spcBef>
            </a:pPr>
            <a:endParaRPr lang="en-GB" sz="3299"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7" name="TextBox 7"/>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Sole Trader Tax Return Key Dates</a:t>
            </a:r>
          </a:p>
        </p:txBody>
      </p:sp>
      <p:sp>
        <p:nvSpPr>
          <p:cNvPr id="8" name="Freeform 8"/>
          <p:cNvSpPr/>
          <p:nvPr/>
        </p:nvSpPr>
        <p:spPr>
          <a:xfrm>
            <a:off x="1224406" y="1156959"/>
            <a:ext cx="6422959" cy="4271268"/>
          </a:xfrm>
          <a:custGeom>
            <a:avLst/>
            <a:gdLst/>
            <a:ahLst/>
            <a:cxnLst/>
            <a:rect l="l" t="t" r="r" b="b"/>
            <a:pathLst>
              <a:path w="6422959" h="4271268">
                <a:moveTo>
                  <a:pt x="0" y="0"/>
                </a:moveTo>
                <a:lnTo>
                  <a:pt x="6422959" y="0"/>
                </a:lnTo>
                <a:lnTo>
                  <a:pt x="6422959" y="4271268"/>
                </a:lnTo>
                <a:lnTo>
                  <a:pt x="0" y="4271268"/>
                </a:lnTo>
                <a:lnTo>
                  <a:pt x="0" y="0"/>
                </a:lnTo>
                <a:close/>
              </a:path>
            </a:pathLst>
          </a:custGeom>
          <a:blipFill>
            <a:blip r:embed="rId4"/>
            <a:stretch>
              <a:fillRect/>
            </a:stretch>
          </a:blipFill>
        </p:spPr>
        <p:txBody>
          <a:bodyPr/>
          <a:lstStyle/>
          <a:p>
            <a:endParaRPr lang="en-GB" noProof="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TextBox 6"/>
          <p:cNvSpPr txBox="1"/>
          <p:nvPr/>
        </p:nvSpPr>
        <p:spPr>
          <a:xfrm>
            <a:off x="8953260" y="4756184"/>
            <a:ext cx="9124289" cy="4523105"/>
          </a:xfrm>
          <a:prstGeom prst="rect">
            <a:avLst/>
          </a:prstGeom>
        </p:spPr>
        <p:txBody>
          <a:bodyPr lIns="0" tIns="0" rIns="0" bIns="0" rtlCol="0" anchor="t">
            <a:spAutoFit/>
          </a:bodyPr>
          <a:lstStyle/>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 Must keep accurate business records​</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 Ensure they are regularly updated​</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 Self Assessment: 5 years after 31 Jan deadline​</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 VAT: 6 years minimum​</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Having a physical record is great, but I would highly recommend a digital backup stored securely on a ‘Cloud Drive’ of some description</a:t>
            </a:r>
          </a:p>
          <a:p>
            <a:pPr algn="l">
              <a:lnSpc>
                <a:spcPts val="4619"/>
              </a:lnSpc>
              <a:spcBef>
                <a:spcPct val="0"/>
              </a:spcBef>
            </a:pPr>
            <a:endParaRPr lang="en-GB" sz="2799"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7" name="TextBox 7"/>
          <p:cNvSpPr txBox="1"/>
          <p:nvPr/>
        </p:nvSpPr>
        <p:spPr>
          <a:xfrm>
            <a:off x="9144000" y="336495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How Long Do I Need To Keep My Tax Records</a:t>
            </a:r>
          </a:p>
        </p:txBody>
      </p:sp>
      <p:sp>
        <p:nvSpPr>
          <p:cNvPr id="8" name="Freeform 8"/>
          <p:cNvSpPr/>
          <p:nvPr/>
        </p:nvSpPr>
        <p:spPr>
          <a:xfrm>
            <a:off x="1224406" y="1156959"/>
            <a:ext cx="6422959" cy="4271268"/>
          </a:xfrm>
          <a:custGeom>
            <a:avLst/>
            <a:gdLst/>
            <a:ahLst/>
            <a:cxnLst/>
            <a:rect l="l" t="t" r="r" b="b"/>
            <a:pathLst>
              <a:path w="6422959" h="4271268">
                <a:moveTo>
                  <a:pt x="0" y="0"/>
                </a:moveTo>
                <a:lnTo>
                  <a:pt x="6422959" y="0"/>
                </a:lnTo>
                <a:lnTo>
                  <a:pt x="6422959" y="4271268"/>
                </a:lnTo>
                <a:lnTo>
                  <a:pt x="0" y="4271268"/>
                </a:lnTo>
                <a:lnTo>
                  <a:pt x="0" y="0"/>
                </a:lnTo>
                <a:close/>
              </a:path>
            </a:pathLst>
          </a:custGeom>
          <a:blipFill>
            <a:blip r:embed="rId4"/>
            <a:stretch>
              <a:fillRect/>
            </a:stretch>
          </a:blipFill>
        </p:spPr>
        <p:txBody>
          <a:bodyPr/>
          <a:lstStyle/>
          <a:p>
            <a:endParaRPr lang="en-GB" noProof="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288334"/>
            <a:ext cx="5786365" cy="3855166"/>
          </a:xfrm>
          <a:custGeom>
            <a:avLst/>
            <a:gdLst/>
            <a:ahLst/>
            <a:cxnLst/>
            <a:rect l="l" t="t" r="r" b="b"/>
            <a:pathLst>
              <a:path w="5786365" h="3855166">
                <a:moveTo>
                  <a:pt x="0" y="0"/>
                </a:moveTo>
                <a:lnTo>
                  <a:pt x="5786365" y="0"/>
                </a:lnTo>
                <a:lnTo>
                  <a:pt x="5786365" y="3855166"/>
                </a:lnTo>
                <a:lnTo>
                  <a:pt x="0" y="3855166"/>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4756184"/>
            <a:ext cx="9124289" cy="5018405"/>
          </a:xfrm>
          <a:prstGeom prst="rect">
            <a:avLst/>
          </a:prstGeom>
        </p:spPr>
        <p:txBody>
          <a:bodyPr lIns="0" tIns="0" rIns="0" bIns="0" rtlCol="0" anchor="t">
            <a:spAutoFit/>
          </a:bodyPr>
          <a:lstStyle/>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 Must Register if turnover &gt; £90,000​</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 Then deregister if &lt; £88,000​</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 Must issue VAT invoices &amp; file digitally​</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 Be aware of different rates of VAT i.e. 10% / 20% rates on different goods​</a:t>
            </a:r>
          </a:p>
          <a:p>
            <a:pPr algn="l">
              <a:lnSpc>
                <a:spcPts val="3919"/>
              </a:lnSpc>
            </a:pPr>
            <a:endParaRPr lang="en-GB" sz="27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Having a physical record is great, but I would highly recommend a digital backup stored securely on a ‘Cloud Drive’ of some description</a:t>
            </a:r>
          </a:p>
          <a:p>
            <a:pPr algn="l">
              <a:lnSpc>
                <a:spcPts val="4619"/>
              </a:lnSpc>
              <a:spcBef>
                <a:spcPct val="0"/>
              </a:spcBef>
            </a:pPr>
            <a:endParaRPr lang="en-GB" sz="2799"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Do I Have To Register For VAT?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288334"/>
            <a:ext cx="5786365" cy="3855166"/>
          </a:xfrm>
          <a:custGeom>
            <a:avLst/>
            <a:gdLst/>
            <a:ahLst/>
            <a:cxnLst/>
            <a:rect l="l" t="t" r="r" b="b"/>
            <a:pathLst>
              <a:path w="5786365" h="3855166">
                <a:moveTo>
                  <a:pt x="0" y="0"/>
                </a:moveTo>
                <a:lnTo>
                  <a:pt x="5786365" y="0"/>
                </a:lnTo>
                <a:lnTo>
                  <a:pt x="5786365" y="3855166"/>
                </a:lnTo>
                <a:lnTo>
                  <a:pt x="0" y="3855166"/>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4756184"/>
            <a:ext cx="9124289" cy="4027805"/>
          </a:xfrm>
          <a:prstGeom prst="rect">
            <a:avLst/>
          </a:prstGeom>
        </p:spPr>
        <p:txBody>
          <a:bodyPr lIns="0" tIns="0" rIns="0" bIns="0" rtlCol="0" anchor="t">
            <a:spAutoFit/>
          </a:bodyPr>
          <a:lstStyle/>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Must register if turnover exceeds £90,000 (2024/25 threshold)​</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Register within 30 days of passing the limit​</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Charge 20% VAT on most goods/services once registered​ Submit VAT returns, usually quarterly, via Making Tax Digital software​</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Keep VAT records for at least 6 years</a:t>
            </a:r>
          </a:p>
          <a:p>
            <a:pPr algn="l">
              <a:lnSpc>
                <a:spcPts val="4619"/>
              </a:lnSpc>
              <a:spcBef>
                <a:spcPct val="0"/>
              </a:spcBef>
            </a:pPr>
            <a:endParaRPr lang="en-GB" sz="2799"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VAT Obligations- Mandatory Registration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288334"/>
            <a:ext cx="5786365" cy="3855166"/>
          </a:xfrm>
          <a:custGeom>
            <a:avLst/>
            <a:gdLst/>
            <a:ahLst/>
            <a:cxnLst/>
            <a:rect l="l" t="t" r="r" b="b"/>
            <a:pathLst>
              <a:path w="5786365" h="3855166">
                <a:moveTo>
                  <a:pt x="0" y="0"/>
                </a:moveTo>
                <a:lnTo>
                  <a:pt x="5786365" y="0"/>
                </a:lnTo>
                <a:lnTo>
                  <a:pt x="5786365" y="3855166"/>
                </a:lnTo>
                <a:lnTo>
                  <a:pt x="0" y="3855166"/>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163711" y="4141251"/>
            <a:ext cx="9124289" cy="6957060"/>
          </a:xfrm>
          <a:prstGeom prst="rect">
            <a:avLst/>
          </a:prstGeom>
        </p:spPr>
        <p:txBody>
          <a:bodyPr lIns="0" tIns="0" rIns="0" bIns="0" rtlCol="0" anchor="t">
            <a:spAutoFit/>
          </a:bodyPr>
          <a:lstStyle/>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Allowed if turnover &lt; £90,000​</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PROS: ​</a:t>
            </a:r>
          </a:p>
          <a:p>
            <a:pPr marL="518160" lvl="1" indent="-259080" algn="l">
              <a:lnSpc>
                <a:spcPts val="3359"/>
              </a:lnSpc>
              <a:buFont typeface="Arial"/>
              <a:buChar char="•"/>
            </a:pPr>
            <a:r>
              <a:rPr lang="en-GB" sz="2400" b="1" noProof="0" dirty="0">
                <a:solidFill>
                  <a:srgbClr val="FFFFFF"/>
                </a:solidFill>
                <a:latin typeface="Century Gothic Paneuropean Bold"/>
                <a:ea typeface="Century Gothic Paneuropean Bold"/>
                <a:cs typeface="Century Gothic Paneuropean Bold"/>
                <a:sym typeface="Century Gothic Paneuropean Bold"/>
              </a:rPr>
              <a:t>Reclaim VAT, ​</a:t>
            </a:r>
          </a:p>
          <a:p>
            <a:pPr marL="518160" lvl="1" indent="-259080" algn="l">
              <a:lnSpc>
                <a:spcPts val="3359"/>
              </a:lnSpc>
              <a:buFont typeface="Arial"/>
              <a:buChar char="•"/>
            </a:pPr>
            <a:r>
              <a:rPr lang="en-GB" sz="2400" b="1" noProof="0" dirty="0">
                <a:solidFill>
                  <a:srgbClr val="FFFFFF"/>
                </a:solidFill>
                <a:latin typeface="Century Gothic Paneuropean Bold"/>
                <a:ea typeface="Century Gothic Paneuropean Bold"/>
                <a:cs typeface="Century Gothic Paneuropean Bold"/>
                <a:sym typeface="Century Gothic Paneuropean Bold"/>
              </a:rPr>
              <a:t>boost business credibility​</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CONS: ​</a:t>
            </a:r>
          </a:p>
          <a:p>
            <a:pPr marL="518160" lvl="1" indent="-259080" algn="l">
              <a:lnSpc>
                <a:spcPts val="3359"/>
              </a:lnSpc>
              <a:buFont typeface="Arial"/>
              <a:buChar char="•"/>
            </a:pPr>
            <a:r>
              <a:rPr lang="en-GB" sz="2400" b="1" noProof="0" dirty="0">
                <a:solidFill>
                  <a:srgbClr val="FFFFFF"/>
                </a:solidFill>
                <a:latin typeface="Century Gothic Paneuropean Bold"/>
                <a:ea typeface="Century Gothic Paneuropean Bold"/>
                <a:cs typeface="Century Gothic Paneuropean Bold"/>
                <a:sym typeface="Century Gothic Paneuropean Bold"/>
              </a:rPr>
              <a:t>more admin​</a:t>
            </a:r>
          </a:p>
          <a:p>
            <a:pPr marL="518160" lvl="1" indent="-259080" algn="l">
              <a:lnSpc>
                <a:spcPts val="3359"/>
              </a:lnSpc>
              <a:buFont typeface="Arial"/>
              <a:buChar char="•"/>
            </a:pPr>
            <a:r>
              <a:rPr lang="en-GB" sz="2400" b="1" noProof="0" dirty="0">
                <a:solidFill>
                  <a:srgbClr val="FFFFFF"/>
                </a:solidFill>
                <a:latin typeface="Century Gothic Paneuropean Bold"/>
                <a:ea typeface="Century Gothic Paneuropean Bold"/>
                <a:cs typeface="Century Gothic Paneuropean Bold"/>
                <a:sym typeface="Century Gothic Paneuropean Bold"/>
              </a:rPr>
              <a:t>higher prices for some clients​</a:t>
            </a:r>
          </a:p>
          <a:p>
            <a:pPr marL="518160" lvl="1" indent="-259080" algn="l">
              <a:lnSpc>
                <a:spcPts val="3359"/>
              </a:lnSpc>
              <a:buFont typeface="Arial"/>
              <a:buChar char="•"/>
            </a:pPr>
            <a:r>
              <a:rPr lang="en-GB" sz="2400" b="1" noProof="0" dirty="0">
                <a:solidFill>
                  <a:srgbClr val="FFFFFF"/>
                </a:solidFill>
                <a:latin typeface="Century Gothic Paneuropean Bold"/>
                <a:ea typeface="Century Gothic Paneuropean Bold"/>
                <a:cs typeface="Century Gothic Paneuropean Bold"/>
                <a:sym typeface="Century Gothic Paneuropean Bold"/>
              </a:rPr>
              <a:t>Stricter rules. likely need an accountant for this (more cost)​</a:t>
            </a:r>
          </a:p>
          <a:p>
            <a:pPr algn="l">
              <a:lnSpc>
                <a:spcPts val="3359"/>
              </a:lnSpc>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639"/>
              </a:lnSpc>
            </a:pPr>
            <a:r>
              <a:rPr lang="en-GB" sz="2599" b="1" noProof="0" dirty="0">
                <a:solidFill>
                  <a:srgbClr val="FFFFFF"/>
                </a:solidFill>
                <a:latin typeface="Century Gothic Paneuropean Bold"/>
                <a:ea typeface="Century Gothic Paneuropean Bold"/>
                <a:cs typeface="Century Gothic Paneuropean Bold"/>
                <a:sym typeface="Century Gothic Paneuropean Bold"/>
              </a:rPr>
              <a:t>BEST FOR:​</a:t>
            </a:r>
          </a:p>
          <a:p>
            <a:pPr marL="518160" lvl="1" indent="-259080" algn="l">
              <a:lnSpc>
                <a:spcPts val="3359"/>
              </a:lnSpc>
              <a:buFont typeface="Arial"/>
              <a:buChar char="•"/>
            </a:pPr>
            <a:r>
              <a:rPr lang="en-GB" sz="2400" b="1" noProof="0" dirty="0">
                <a:solidFill>
                  <a:srgbClr val="FFFFFF"/>
                </a:solidFill>
                <a:latin typeface="Century Gothic Paneuropean Bold"/>
                <a:ea typeface="Century Gothic Paneuropean Bold"/>
                <a:cs typeface="Century Gothic Paneuropean Bold"/>
                <a:sym typeface="Century Gothic Paneuropean Bold"/>
              </a:rPr>
              <a:t>VAT-registered clients, high business expenses</a:t>
            </a:r>
          </a:p>
          <a:p>
            <a:pPr algn="l">
              <a:lnSpc>
                <a:spcPts val="3919"/>
              </a:lnSpc>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619"/>
              </a:lnSpc>
              <a:spcBef>
                <a:spcPct val="0"/>
              </a:spcBef>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Can I Voluntarily Register for VAT?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612034" y="1005027"/>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53260" y="5072202"/>
            <a:ext cx="9124289" cy="3489960"/>
          </a:xfrm>
          <a:prstGeom prst="rect">
            <a:avLst/>
          </a:prstGeom>
        </p:spPr>
        <p:txBody>
          <a:bodyPr lIns="0" tIns="0" rIns="0" bIns="0" rtlCol="0" anchor="t">
            <a:spAutoFit/>
          </a:bodyPr>
          <a:lstStyle/>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HMRC are looking to move away from the old style ‘Paper Tax Returns’​</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MTD [Making Tax Digital] Already applies to VAT​</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From April 2026: income &gt; £50,000​</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From April 2027: income £30,000–£50,000​</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More access from HMRC App as well as online</a:t>
            </a:r>
          </a:p>
          <a:p>
            <a:pPr algn="l">
              <a:lnSpc>
                <a:spcPts val="4619"/>
              </a:lnSpc>
              <a:spcBef>
                <a:spcPct val="0"/>
              </a:spcBef>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Making Tax Digital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7C551841-E32A-DDB0-795B-396CADCC260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EE848F0-5B87-EAAC-73F7-E6B4570360D5}"/>
              </a:ext>
            </a:extLst>
          </p:cNvPr>
          <p:cNvGrpSpPr/>
          <p:nvPr/>
        </p:nvGrpSpPr>
        <p:grpSpPr>
          <a:xfrm>
            <a:off x="8953260" y="3062427"/>
            <a:ext cx="9592568" cy="7129762"/>
            <a:chOff x="0" y="0"/>
            <a:chExt cx="2526438" cy="1877797"/>
          </a:xfrm>
        </p:grpSpPr>
        <p:sp>
          <p:nvSpPr>
            <p:cNvPr id="3" name="Freeform 3">
              <a:extLst>
                <a:ext uri="{FF2B5EF4-FFF2-40B4-BE49-F238E27FC236}">
                  <a16:creationId xmlns:a16="http://schemas.microsoft.com/office/drawing/2014/main" id="{82ED2D98-3540-5CC2-493E-7D454EE13DAE}"/>
                </a:ext>
              </a:extLst>
            </p:cNvPr>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a:extLst>
                <a:ext uri="{FF2B5EF4-FFF2-40B4-BE49-F238E27FC236}">
                  <a16:creationId xmlns:a16="http://schemas.microsoft.com/office/drawing/2014/main" id="{49C9B111-6DFC-5013-9F2F-C02BD7895D01}"/>
                </a:ext>
              </a:extLst>
            </p:cNvPr>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a:extLst>
              <a:ext uri="{FF2B5EF4-FFF2-40B4-BE49-F238E27FC236}">
                <a16:creationId xmlns:a16="http://schemas.microsoft.com/office/drawing/2014/main" id="{E9309E0D-27C2-1797-4EB8-6C7CB00E381B}"/>
              </a:ext>
            </a:extLst>
          </p:cNvPr>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a:extLst>
              <a:ext uri="{FF2B5EF4-FFF2-40B4-BE49-F238E27FC236}">
                <a16:creationId xmlns:a16="http://schemas.microsoft.com/office/drawing/2014/main" id="{65E138D2-F792-8866-9120-1898A4150139}"/>
              </a:ext>
            </a:extLst>
          </p:cNvPr>
          <p:cNvSpPr/>
          <p:nvPr/>
        </p:nvSpPr>
        <p:spPr>
          <a:xfrm>
            <a:off x="1612034" y="1005027"/>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a:extLst>
              <a:ext uri="{FF2B5EF4-FFF2-40B4-BE49-F238E27FC236}">
                <a16:creationId xmlns:a16="http://schemas.microsoft.com/office/drawing/2014/main" id="{0509DE30-DC9F-F0DC-4CFA-32334FAFA337}"/>
              </a:ext>
            </a:extLst>
          </p:cNvPr>
          <p:cNvSpPr txBox="1"/>
          <p:nvPr/>
        </p:nvSpPr>
        <p:spPr>
          <a:xfrm>
            <a:off x="8953260" y="5072202"/>
            <a:ext cx="9124289" cy="3489960"/>
          </a:xfrm>
          <a:prstGeom prst="rect">
            <a:avLst/>
          </a:prstGeom>
        </p:spPr>
        <p:txBody>
          <a:bodyPr lIns="0" tIns="0" rIns="0" bIns="0" rtlCol="0" anchor="t">
            <a:spAutoFit/>
          </a:bodyPr>
          <a:lstStyle/>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HMRC are looking to move away from the old style ‘Paper Tax Returns’​</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MTD [Making Tax Digital] Already applies to VAT​</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From April 2026: income &gt; £50,000​</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From April 2027: income £30,000–£50,000​</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More access from HMRC App as well as online</a:t>
            </a:r>
          </a:p>
          <a:p>
            <a:pPr algn="l">
              <a:lnSpc>
                <a:spcPts val="4619"/>
              </a:lnSpc>
              <a:spcBef>
                <a:spcPct val="0"/>
              </a:spcBef>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a:extLst>
              <a:ext uri="{FF2B5EF4-FFF2-40B4-BE49-F238E27FC236}">
                <a16:creationId xmlns:a16="http://schemas.microsoft.com/office/drawing/2014/main" id="{386693F2-3A28-257D-A90F-B7B9C440FAD5}"/>
              </a:ext>
            </a:extLst>
          </p:cNvPr>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Making Tax Digital</a:t>
            </a:r>
          </a:p>
        </p:txBody>
      </p:sp>
    </p:spTree>
    <p:extLst>
      <p:ext uri="{BB962C8B-B14F-4D97-AF65-F5344CB8AC3E}">
        <p14:creationId xmlns:p14="http://schemas.microsoft.com/office/powerpoint/2010/main" val="245198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195539" y="1563674"/>
            <a:ext cx="6343201" cy="3579826"/>
          </a:xfrm>
          <a:prstGeom prst="rect">
            <a:avLst/>
          </a:prstGeom>
        </p:spPr>
      </p:pic>
      <p:sp>
        <p:nvSpPr>
          <p:cNvPr id="7" name="TextBox 7"/>
          <p:cNvSpPr txBox="1"/>
          <p:nvPr/>
        </p:nvSpPr>
        <p:spPr>
          <a:xfrm>
            <a:off x="904863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Register with HMRC- Sole Trader</a:t>
            </a:r>
          </a:p>
        </p:txBody>
      </p:sp>
      <p:sp>
        <p:nvSpPr>
          <p:cNvPr id="8" name="TextBox 8"/>
          <p:cNvSpPr txBox="1"/>
          <p:nvPr/>
        </p:nvSpPr>
        <p:spPr>
          <a:xfrm>
            <a:off x="9048630" y="5095875"/>
            <a:ext cx="9124289" cy="5424805"/>
          </a:xfrm>
          <a:prstGeom prst="rect">
            <a:avLst/>
          </a:prstGeom>
        </p:spPr>
        <p:txBody>
          <a:bodyPr lIns="0" tIns="0" rIns="0" bIns="0" rtlCol="0" anchor="t">
            <a:spAutoFit/>
          </a:bodyPr>
          <a:lstStyle/>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“Risk is…”​</a:t>
            </a: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Do I need to register?​</a:t>
            </a: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When do I need to register by?​</a:t>
            </a: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How do I Register?​</a:t>
            </a: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500"/>
              </a:lnSpc>
            </a:pPr>
            <a:r>
              <a:rPr lang="en-GB" sz="2500" noProof="0" dirty="0">
                <a:solidFill>
                  <a:srgbClr val="FFFFFF"/>
                </a:solidFill>
                <a:latin typeface="Century Gothic Paneuropean"/>
                <a:ea typeface="Century Gothic Paneuropean"/>
                <a:cs typeface="Century Gothic Paneuropean"/>
                <a:sym typeface="Century Gothic Paneuropean"/>
              </a:rPr>
              <a:t>If you are (going to be self-employed) and earn £1000+ for the tax year.​</a:t>
            </a:r>
          </a:p>
          <a:p>
            <a:pPr algn="l">
              <a:lnSpc>
                <a:spcPts val="3500"/>
              </a:lnSpc>
            </a:pPr>
            <a:r>
              <a:rPr lang="en-GB" sz="2500" noProof="0" dirty="0">
                <a:solidFill>
                  <a:srgbClr val="FFFFFF"/>
                </a:solidFill>
                <a:latin typeface="Century Gothic Paneuropean"/>
                <a:ea typeface="Century Gothic Paneuropean"/>
                <a:cs typeface="Century Gothic Paneuropean"/>
                <a:sym typeface="Century Gothic Paneuropean"/>
              </a:rPr>
              <a:t>Register by 5 October after the end of your first tax year of trading​</a:t>
            </a:r>
          </a:p>
          <a:p>
            <a:pPr algn="l">
              <a:lnSpc>
                <a:spcPts val="3500"/>
              </a:lnSpc>
              <a:spcBef>
                <a:spcPct val="0"/>
              </a:spcBef>
            </a:pPr>
            <a:r>
              <a:rPr lang="en-GB" sz="2500" noProof="0" dirty="0">
                <a:solidFill>
                  <a:srgbClr val="FFFFFF"/>
                </a:solidFill>
                <a:latin typeface="Century Gothic Paneuropean"/>
                <a:ea typeface="Century Gothic Paneuropean"/>
                <a:cs typeface="Century Gothic Paneuropean"/>
                <a:sym typeface="Century Gothic Paneuropean"/>
              </a:rPr>
              <a:t>Create a ‘Government Gateway’ account and follow the instructions</a:t>
            </a:r>
          </a:p>
          <a:p>
            <a:pPr algn="l">
              <a:lnSpc>
                <a:spcPts val="4200"/>
              </a:lnSpc>
              <a:spcBef>
                <a:spcPct val="0"/>
              </a:spcBef>
            </a:pPr>
            <a:endParaRPr lang="en-GB" sz="2500" noProof="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684907" y="1209670"/>
            <a:ext cx="3209901" cy="3705514"/>
          </a:xfrm>
          <a:custGeom>
            <a:avLst/>
            <a:gdLst/>
            <a:ahLst/>
            <a:cxnLst/>
            <a:rect l="l" t="t" r="r" b="b"/>
            <a:pathLst>
              <a:path w="3209901" h="3705514">
                <a:moveTo>
                  <a:pt x="0" y="0"/>
                </a:moveTo>
                <a:lnTo>
                  <a:pt x="3209901" y="0"/>
                </a:lnTo>
                <a:lnTo>
                  <a:pt x="3209901" y="3705514"/>
                </a:lnTo>
                <a:lnTo>
                  <a:pt x="0" y="3705514"/>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5072202"/>
            <a:ext cx="9124289" cy="4747260"/>
          </a:xfrm>
          <a:prstGeom prst="rect">
            <a:avLst/>
          </a:prstGeom>
        </p:spPr>
        <p:txBody>
          <a:bodyPr lIns="0" tIns="0" rIns="0" bIns="0" rtlCol="0" anchor="t">
            <a:spAutoFit/>
          </a:bodyPr>
          <a:lstStyle/>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Always file on time​</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Contact HMRC sooner rather than later to discuss options (Spread the bill with a Time to Pay plan)​</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Honesty, can often be the best policy​</a:t>
            </a:r>
          </a:p>
          <a:p>
            <a:pPr algn="l">
              <a:lnSpc>
                <a:spcPts val="3359"/>
              </a:lnSpc>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Burying your head in the sand won’t make it go away​</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Longer you leave it, more you could be racking up payments in overdue fines​</a:t>
            </a: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 Can impact your own personal assets, if you’re a sole trader</a:t>
            </a:r>
          </a:p>
          <a:p>
            <a:pPr algn="l">
              <a:lnSpc>
                <a:spcPts val="4619"/>
              </a:lnSpc>
              <a:spcBef>
                <a:spcPct val="0"/>
              </a:spcBef>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What If I can’t Afford To Pay My Tax Bill?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TextBox 6"/>
          <p:cNvSpPr txBox="1"/>
          <p:nvPr/>
        </p:nvSpPr>
        <p:spPr>
          <a:xfrm>
            <a:off x="8953260" y="4756184"/>
            <a:ext cx="9124289" cy="5434330"/>
          </a:xfrm>
          <a:prstGeom prst="rect">
            <a:avLst/>
          </a:prstGeom>
        </p:spPr>
        <p:txBody>
          <a:bodyPr lIns="0" tIns="0" rIns="0" bIns="0" rtlCol="0" anchor="t">
            <a:spAutoFit/>
          </a:bodyPr>
          <a:lstStyle/>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HMRC has a free online Ready Reckoner tool</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Enter your estimated profit for the year</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It shows how much tax and NIC to set aside​</a:t>
            </a:r>
          </a:p>
          <a:p>
            <a:pPr algn="l">
              <a:lnSpc>
                <a:spcPts val="3919"/>
              </a:lnSpc>
            </a:pPr>
            <a:endParaRPr lang="en-GB" sz="27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919"/>
              </a:lnSpc>
            </a:pPr>
            <a:r>
              <a:rPr lang="en-GB" sz="2799" b="1" noProof="0" dirty="0">
                <a:solidFill>
                  <a:srgbClr val="FFFFFF"/>
                </a:solidFill>
                <a:latin typeface="Century Gothic Paneuropean Bold"/>
                <a:ea typeface="Century Gothic Paneuropean Bold"/>
                <a:cs typeface="Century Gothic Paneuropean Bold"/>
                <a:sym typeface="Century Gothic Paneuropean Bold"/>
              </a:rPr>
              <a:t>Only a guide – exact bill depends on your full circumstances​</a:t>
            </a:r>
          </a:p>
          <a:p>
            <a:pPr algn="l">
              <a:lnSpc>
                <a:spcPts val="3919"/>
              </a:lnSpc>
            </a:pPr>
            <a:endParaRPr lang="en-GB" sz="2799"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919"/>
              </a:lnSpc>
              <a:spcBef>
                <a:spcPct val="0"/>
              </a:spcBef>
            </a:pPr>
            <a:r>
              <a:rPr lang="en-GB" sz="2799" b="1" noProof="0" dirty="0">
                <a:solidFill>
                  <a:srgbClr val="FFFFFF"/>
                </a:solidFill>
                <a:latin typeface="Century Gothic Paneuropean Bold"/>
                <a:ea typeface="Century Gothic Paneuropean Bold"/>
                <a:cs typeface="Century Gothic Paneuropean Bold"/>
                <a:sym typeface="Century Gothic Paneuropean Bold"/>
              </a:rPr>
              <a:t>Best practice: Use the next slide to work out percentage</a:t>
            </a:r>
          </a:p>
        </p:txBody>
      </p:sp>
      <p:sp>
        <p:nvSpPr>
          <p:cNvPr id="7" name="TextBox 7"/>
          <p:cNvSpPr txBox="1"/>
          <p:nvPr/>
        </p:nvSpPr>
        <p:spPr>
          <a:xfrm>
            <a:off x="9144000" y="3225918"/>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How Will I Know What To Pay In Tax?</a:t>
            </a:r>
          </a:p>
        </p:txBody>
      </p:sp>
      <p:sp>
        <p:nvSpPr>
          <p:cNvPr id="8" name="Freeform 8"/>
          <p:cNvSpPr/>
          <p:nvPr/>
        </p:nvSpPr>
        <p:spPr>
          <a:xfrm>
            <a:off x="1224406" y="1156959"/>
            <a:ext cx="6422959" cy="4271268"/>
          </a:xfrm>
          <a:custGeom>
            <a:avLst/>
            <a:gdLst/>
            <a:ahLst/>
            <a:cxnLst/>
            <a:rect l="l" t="t" r="r" b="b"/>
            <a:pathLst>
              <a:path w="6422959" h="4271268">
                <a:moveTo>
                  <a:pt x="0" y="0"/>
                </a:moveTo>
                <a:lnTo>
                  <a:pt x="6422959" y="0"/>
                </a:lnTo>
                <a:lnTo>
                  <a:pt x="6422959" y="4271268"/>
                </a:lnTo>
                <a:lnTo>
                  <a:pt x="0" y="4271268"/>
                </a:lnTo>
                <a:lnTo>
                  <a:pt x="0" y="0"/>
                </a:lnTo>
                <a:close/>
              </a:path>
            </a:pathLst>
          </a:custGeom>
          <a:blipFill>
            <a:blip r:embed="rId4"/>
            <a:stretch>
              <a:fillRect/>
            </a:stretch>
          </a:blipFill>
        </p:spPr>
        <p:txBody>
          <a:bodyPr/>
          <a:lstStyle/>
          <a:p>
            <a:endParaRPr lang="en-GB" noProof="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585920" y="2190962"/>
            <a:ext cx="17011968" cy="5869129"/>
          </a:xfrm>
          <a:custGeom>
            <a:avLst/>
            <a:gdLst/>
            <a:ahLst/>
            <a:cxnLst/>
            <a:rect l="l" t="t" r="r" b="b"/>
            <a:pathLst>
              <a:path w="17011968" h="5869129">
                <a:moveTo>
                  <a:pt x="0" y="0"/>
                </a:moveTo>
                <a:lnTo>
                  <a:pt x="17011968" y="0"/>
                </a:lnTo>
                <a:lnTo>
                  <a:pt x="17011968" y="5869130"/>
                </a:lnTo>
                <a:lnTo>
                  <a:pt x="0" y="5869130"/>
                </a:lnTo>
                <a:lnTo>
                  <a:pt x="0" y="0"/>
                </a:lnTo>
                <a:close/>
              </a:path>
            </a:pathLst>
          </a:custGeom>
          <a:blipFill>
            <a:blip r:embed="rId4"/>
            <a:stretch>
              <a:fillRect/>
            </a:stretch>
          </a:blipFill>
        </p:spPr>
        <p:txBody>
          <a:bodyPr/>
          <a:lstStyle/>
          <a:p>
            <a:endParaRPr lang="en-GB" noProof="0" dirty="0"/>
          </a:p>
        </p:txBody>
      </p:sp>
      <p:sp>
        <p:nvSpPr>
          <p:cNvPr id="4" name="TextBox 4"/>
          <p:cNvSpPr txBox="1"/>
          <p:nvPr/>
        </p:nvSpPr>
        <p:spPr>
          <a:xfrm>
            <a:off x="1683367" y="626732"/>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How Will I Know What To Pay In Tax?</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pic>
        <p:nvPicPr>
          <p:cNvPr id="3" name="Picture 3"/>
          <p:cNvPicPr>
            <a:picLocks noChangeAspect="1"/>
          </p:cNvPicPr>
          <p:nvPr/>
        </p:nvPicPr>
        <p:blipFill>
          <a:blip r:embed="rId4"/>
          <a:srcRect/>
          <a:stretch>
            <a:fillRect/>
          </a:stretch>
        </p:blipFill>
        <p:spPr>
          <a:xfrm>
            <a:off x="4789714" y="1028700"/>
            <a:ext cx="8708571" cy="8229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379831" cy="12245563"/>
          </a:xfrm>
          <a:custGeom>
            <a:avLst/>
            <a:gdLst/>
            <a:ahLst/>
            <a:cxnLst/>
            <a:rect l="l" t="t" r="r" b="b"/>
            <a:pathLst>
              <a:path w="18379831" h="12245563">
                <a:moveTo>
                  <a:pt x="0" y="0"/>
                </a:moveTo>
                <a:lnTo>
                  <a:pt x="18379831" y="0"/>
                </a:lnTo>
                <a:lnTo>
                  <a:pt x="18379831" y="12245563"/>
                </a:lnTo>
                <a:lnTo>
                  <a:pt x="0" y="12245563"/>
                </a:lnTo>
                <a:lnTo>
                  <a:pt x="0" y="0"/>
                </a:lnTo>
                <a:close/>
              </a:path>
            </a:pathLst>
          </a:custGeom>
          <a:blipFill>
            <a:blip r:embed="rId3"/>
            <a:stretch>
              <a:fillRect/>
            </a:stretch>
          </a:blipFill>
        </p:spPr>
        <p:txBody>
          <a:bodyPr/>
          <a:lstStyle/>
          <a:p>
            <a:endParaRPr lang="en-GB" noProof="0" dirty="0"/>
          </a:p>
        </p:txBody>
      </p:sp>
      <p:sp>
        <p:nvSpPr>
          <p:cNvPr id="3" name="Freeform 3"/>
          <p:cNvSpPr/>
          <p:nvPr/>
        </p:nvSpPr>
        <p:spPr>
          <a:xfrm>
            <a:off x="255169"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4"/>
            <a:stretch>
              <a:fillRect/>
            </a:stretch>
          </a:blipFill>
        </p:spPr>
        <p:txBody>
          <a:bodyPr/>
          <a:lstStyle/>
          <a:p>
            <a:endParaRPr lang="en-GB" noProof="0" dirty="0"/>
          </a:p>
        </p:txBody>
      </p:sp>
      <p:sp>
        <p:nvSpPr>
          <p:cNvPr id="4" name="TextBox 4"/>
          <p:cNvSpPr txBox="1"/>
          <p:nvPr/>
        </p:nvSpPr>
        <p:spPr>
          <a:xfrm>
            <a:off x="-4444701" y="8503954"/>
            <a:ext cx="17127663" cy="1566544"/>
          </a:xfrm>
          <a:prstGeom prst="rect">
            <a:avLst/>
          </a:prstGeom>
        </p:spPr>
        <p:txBody>
          <a:bodyPr lIns="0" tIns="0" rIns="0" bIns="0" rtlCol="0" anchor="t">
            <a:spAutoFit/>
          </a:bodyPr>
          <a:lstStyle/>
          <a:p>
            <a:pPr algn="ctr">
              <a:lnSpc>
                <a:spcPts val="12880"/>
              </a:lnSpc>
            </a:pPr>
            <a:r>
              <a:rPr lang="en-GB" sz="9200" b="1" noProof="0" dirty="0">
                <a:solidFill>
                  <a:srgbClr val="000000"/>
                </a:solidFill>
                <a:latin typeface="Canva Sans Bold"/>
                <a:ea typeface="Canva Sans Bold"/>
                <a:cs typeface="Canva Sans Bold"/>
                <a:sym typeface="Canva Sans Bold"/>
              </a:rPr>
              <a:t>Bookkeeping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880883" y="654023"/>
            <a:ext cx="4921388" cy="4816809"/>
          </a:xfrm>
          <a:custGeom>
            <a:avLst/>
            <a:gdLst/>
            <a:ahLst/>
            <a:cxnLst/>
            <a:rect l="l" t="t" r="r" b="b"/>
            <a:pathLst>
              <a:path w="4921388" h="4816809">
                <a:moveTo>
                  <a:pt x="0" y="0"/>
                </a:moveTo>
                <a:lnTo>
                  <a:pt x="4921389" y="0"/>
                </a:lnTo>
                <a:lnTo>
                  <a:pt x="4921389" y="4816808"/>
                </a:lnTo>
                <a:lnTo>
                  <a:pt x="0" y="481680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5062677"/>
            <a:ext cx="9124289" cy="2647950"/>
          </a:xfrm>
          <a:prstGeom prst="rect">
            <a:avLst/>
          </a:prstGeom>
        </p:spPr>
        <p:txBody>
          <a:bodyPr lIns="0" tIns="0" rIns="0" bIns="0" rtlCol="0" anchor="t">
            <a:spAutoFit/>
          </a:bodyPr>
          <a:lstStyle/>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The process of tracking all of your business transactions so you can see where your business is spending money, where your revenue is coming from and which tax deductions you’ll be able to claim</a:t>
            </a: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What is Bookkeeping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1142739"/>
            <a:ext cx="5213963" cy="3473803"/>
          </a:xfrm>
          <a:custGeom>
            <a:avLst/>
            <a:gdLst/>
            <a:ahLst/>
            <a:cxnLst/>
            <a:rect l="l" t="t" r="r" b="b"/>
            <a:pathLst>
              <a:path w="5213963" h="3473803">
                <a:moveTo>
                  <a:pt x="0" y="0"/>
                </a:moveTo>
                <a:lnTo>
                  <a:pt x="5213963" y="0"/>
                </a:lnTo>
                <a:lnTo>
                  <a:pt x="5213963" y="3473802"/>
                </a:lnTo>
                <a:lnTo>
                  <a:pt x="0" y="3473802"/>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8953260" y="5062677"/>
            <a:ext cx="9124289" cy="42481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Not just about tax – it shows how your business is really doing​</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Clear books help you make better decisions​</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Essential for funding, loans, and grants​</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Protects cash flow and reduces financial stress</a:t>
            </a:r>
          </a:p>
        </p:txBody>
      </p:sp>
      <p:sp>
        <p:nvSpPr>
          <p:cNvPr id="8" name="TextBox 8"/>
          <p:cNvSpPr txBox="1"/>
          <p:nvPr/>
        </p:nvSpPr>
        <p:spPr>
          <a:xfrm>
            <a:off x="9144000" y="336495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Why Bookkeeping Matters - Beyond HMRC Compliance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880883" y="654023"/>
            <a:ext cx="4921388" cy="4816809"/>
          </a:xfrm>
          <a:custGeom>
            <a:avLst/>
            <a:gdLst/>
            <a:ahLst/>
            <a:cxnLst/>
            <a:rect l="l" t="t" r="r" b="b"/>
            <a:pathLst>
              <a:path w="4921388" h="4816809">
                <a:moveTo>
                  <a:pt x="0" y="0"/>
                </a:moveTo>
                <a:lnTo>
                  <a:pt x="4921389" y="0"/>
                </a:lnTo>
                <a:lnTo>
                  <a:pt x="4921389" y="4816808"/>
                </a:lnTo>
                <a:lnTo>
                  <a:pt x="0" y="481680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048630" y="4343839"/>
            <a:ext cx="9124289" cy="47815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Basic vs. In-depth: Bookkeeping focuses on the basics—recording transactions in ledgers and journals. It's like keeping track of every penny spent and earned. </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Accounting goes deeper, analysing those records to understand trends, performance, and to create financial reports like profit and loss statements and balance sheets.</a:t>
            </a: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What is Bookkeeping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880883" y="654023"/>
            <a:ext cx="4921388" cy="4816809"/>
          </a:xfrm>
          <a:custGeom>
            <a:avLst/>
            <a:gdLst/>
            <a:ahLst/>
            <a:cxnLst/>
            <a:rect l="l" t="t" r="r" b="b"/>
            <a:pathLst>
              <a:path w="4921388" h="4816809">
                <a:moveTo>
                  <a:pt x="0" y="0"/>
                </a:moveTo>
                <a:lnTo>
                  <a:pt x="4921389" y="0"/>
                </a:lnTo>
                <a:lnTo>
                  <a:pt x="4921389" y="4816808"/>
                </a:lnTo>
                <a:lnTo>
                  <a:pt x="0" y="481680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048630" y="4343839"/>
            <a:ext cx="9124289" cy="37147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Helps you catch more tax deductions</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Helps you get loans or investment</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Helps catch financial mistakes made by you and others (i.e. bank)</a:t>
            </a: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Gives a clear picture of where the money is going</a:t>
            </a: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What is Bookkeeping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880883" y="654023"/>
            <a:ext cx="4921388" cy="4816809"/>
          </a:xfrm>
          <a:custGeom>
            <a:avLst/>
            <a:gdLst/>
            <a:ahLst/>
            <a:cxnLst/>
            <a:rect l="l" t="t" r="r" b="b"/>
            <a:pathLst>
              <a:path w="4921388" h="4816809">
                <a:moveTo>
                  <a:pt x="0" y="0"/>
                </a:moveTo>
                <a:lnTo>
                  <a:pt x="4921389" y="0"/>
                </a:lnTo>
                <a:lnTo>
                  <a:pt x="4921389" y="4816808"/>
                </a:lnTo>
                <a:lnTo>
                  <a:pt x="0" y="481680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048630" y="4343839"/>
            <a:ext cx="9124289" cy="5848350"/>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Separate personal and business expenses:​</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Not a legal requirement. This is good practice.​</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Helps keeps business figures clear.​</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Stops “leakage”. ​</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Makes self assessment easier.​</a:t>
            </a: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If you are a sole trader you can use a current account for the business. ​</a:t>
            </a: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If you are a Ltd company you will need a business account.</a:t>
            </a:r>
          </a:p>
          <a:p>
            <a:pPr algn="l">
              <a:lnSpc>
                <a:spcPts val="4200"/>
              </a:lnSpc>
              <a:spcBef>
                <a:spcPct val="0"/>
              </a:spcBef>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More On Bookkeeping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195539" y="1563674"/>
            <a:ext cx="6343201" cy="3579826"/>
          </a:xfrm>
          <a:prstGeom prst="rect">
            <a:avLst/>
          </a:prstGeom>
        </p:spPr>
      </p:pic>
      <p:sp>
        <p:nvSpPr>
          <p:cNvPr id="7" name="TextBox 7"/>
          <p:cNvSpPr txBox="1"/>
          <p:nvPr/>
        </p:nvSpPr>
        <p:spPr>
          <a:xfrm>
            <a:off x="904863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Register with HMRC- Self Assessment</a:t>
            </a:r>
          </a:p>
        </p:txBody>
      </p:sp>
      <p:sp>
        <p:nvSpPr>
          <p:cNvPr id="8" name="TextBox 8"/>
          <p:cNvSpPr txBox="1"/>
          <p:nvPr/>
        </p:nvSpPr>
        <p:spPr>
          <a:xfrm>
            <a:off x="9048630" y="5095875"/>
            <a:ext cx="9124289" cy="3691255"/>
          </a:xfrm>
          <a:prstGeom prst="rect">
            <a:avLst/>
          </a:prstGeom>
        </p:spPr>
        <p:txBody>
          <a:bodyPr lIns="0" tIns="0" rIns="0" bIns="0" rtlCol="0" anchor="t">
            <a:spAutoFit/>
          </a:bodyPr>
          <a:lstStyle/>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 Register online with HMRC and get your UTR​</a:t>
            </a:r>
          </a:p>
          <a:p>
            <a:pPr algn="l">
              <a:lnSpc>
                <a:spcPts val="3640"/>
              </a:lnSpc>
            </a:pPr>
            <a:endParaRPr lang="en-GB" sz="26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 Use Government Gateway or the HMRC app​</a:t>
            </a: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 File returns online (HMRC portal or approved software)​</a:t>
            </a: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 Have your records ready: income, expenses, bank details, NI number​</a:t>
            </a:r>
          </a:p>
          <a:p>
            <a:pPr algn="l">
              <a:lnSpc>
                <a:spcPts val="3500"/>
              </a:lnSpc>
              <a:spcBef>
                <a:spcPct val="0"/>
              </a:spcBef>
            </a:pPr>
            <a:r>
              <a:rPr lang="en-GB" sz="2500" b="1" noProof="0" dirty="0">
                <a:solidFill>
                  <a:srgbClr val="FFFFFF"/>
                </a:solidFill>
                <a:latin typeface="Century Gothic Paneuropean Bold"/>
                <a:ea typeface="Century Gothic Paneuropean Bold"/>
                <a:cs typeface="Century Gothic Paneuropean Bold"/>
                <a:sym typeface="Century Gothic Paneuropean Bold"/>
              </a:rPr>
              <a:t>• Support: GOV.UK guides, HMRC YouTube, helpline</a:t>
            </a:r>
          </a:p>
          <a:p>
            <a:pPr algn="l">
              <a:lnSpc>
                <a:spcPts val="4200"/>
              </a:lnSpc>
              <a:spcBef>
                <a:spcPct val="0"/>
              </a:spcBef>
            </a:pPr>
            <a:endParaRPr lang="en-GB" sz="2500" b="1" noProof="0"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880883" y="654023"/>
            <a:ext cx="4921388" cy="4816809"/>
          </a:xfrm>
          <a:custGeom>
            <a:avLst/>
            <a:gdLst/>
            <a:ahLst/>
            <a:cxnLst/>
            <a:rect l="l" t="t" r="r" b="b"/>
            <a:pathLst>
              <a:path w="4921388" h="4816809">
                <a:moveTo>
                  <a:pt x="0" y="0"/>
                </a:moveTo>
                <a:lnTo>
                  <a:pt x="4921389" y="0"/>
                </a:lnTo>
                <a:lnTo>
                  <a:pt x="4921389" y="4816808"/>
                </a:lnTo>
                <a:lnTo>
                  <a:pt x="0" y="481680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048630" y="4353364"/>
            <a:ext cx="9124289" cy="5946115"/>
          </a:xfrm>
          <a:prstGeom prst="rect">
            <a:avLst/>
          </a:prstGeom>
        </p:spPr>
        <p:txBody>
          <a:bodyPr lIns="0" tIns="0" rIns="0" bIns="0" rtlCol="0" anchor="t">
            <a:spAutoFit/>
          </a:bodyPr>
          <a:lstStyle/>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Choose the system you will use:​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a)Paper and Pencil​</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b)Spreadsheet​</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c)Software​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a)Quickbooks​</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b)Xero​</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c)Wave​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d)Ember, etc.​</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Worth remembering that, whichever system you use, you will still need to do the basics.​</a:t>
            </a:r>
          </a:p>
          <a:p>
            <a:pPr algn="l">
              <a:lnSpc>
                <a:spcPts val="3080"/>
              </a:lnSpc>
              <a:spcBef>
                <a:spcPct val="0"/>
              </a:spcBef>
            </a:pPr>
            <a:r>
              <a:rPr lang="en-GB" sz="2200" b="1" noProof="0" dirty="0">
                <a:solidFill>
                  <a:srgbClr val="FFFFFF"/>
                </a:solidFill>
                <a:latin typeface="Century Gothic Paneuropean Bold"/>
                <a:ea typeface="Century Gothic Paneuropean Bold"/>
                <a:cs typeface="Century Gothic Paneuropean Bold"/>
                <a:sym typeface="Century Gothic Paneuropean Bold"/>
              </a:rPr>
              <a:t>A system will make your long-term accounting / book keeping needs much easier to manage. pen and paper can get messy and lost over the years. </a:t>
            </a:r>
          </a:p>
          <a:p>
            <a:pPr algn="l">
              <a:lnSpc>
                <a:spcPts val="3220"/>
              </a:lnSpc>
              <a:spcBef>
                <a:spcPct val="0"/>
              </a:spcBef>
            </a:pPr>
            <a:endParaRPr lang="en-GB" sz="22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More On Bookkeeping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880883" y="654023"/>
            <a:ext cx="4921388" cy="4816809"/>
          </a:xfrm>
          <a:custGeom>
            <a:avLst/>
            <a:gdLst/>
            <a:ahLst/>
            <a:cxnLst/>
            <a:rect l="l" t="t" r="r" b="b"/>
            <a:pathLst>
              <a:path w="4921388" h="4816809">
                <a:moveTo>
                  <a:pt x="0" y="0"/>
                </a:moveTo>
                <a:lnTo>
                  <a:pt x="4921389" y="0"/>
                </a:lnTo>
                <a:lnTo>
                  <a:pt x="4921389" y="4816808"/>
                </a:lnTo>
                <a:lnTo>
                  <a:pt x="0" y="481680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302431" y="4334314"/>
            <a:ext cx="9124289" cy="5076825"/>
          </a:xfrm>
          <a:prstGeom prst="rect">
            <a:avLst/>
          </a:prstGeom>
        </p:spPr>
        <p:txBody>
          <a:bodyPr lIns="0" tIns="0" rIns="0" bIns="0" rtlCol="0" anchor="t">
            <a:spAutoFit/>
          </a:bodyPr>
          <a:lstStyle/>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Get ready for storage​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You must be able to “prove the expense”.​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You must store all records for 6 full tax years and they must be logical, legible and available.​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How and where you store is entirely up to you, but it must be accessible by you if asked.​</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080"/>
              </a:lnSpc>
              <a:spcBef>
                <a:spcPct val="0"/>
              </a:spcBef>
            </a:pPr>
            <a:r>
              <a:rPr lang="en-GB" sz="2200" b="1" noProof="0" dirty="0">
                <a:solidFill>
                  <a:srgbClr val="FFFFFF"/>
                </a:solidFill>
                <a:latin typeface="Century Gothic Paneuropean Bold"/>
                <a:ea typeface="Century Gothic Paneuropean Bold"/>
                <a:cs typeface="Century Gothic Paneuropean Bold"/>
                <a:sym typeface="Century Gothic Paneuropean Bold"/>
              </a:rPr>
              <a:t>Scanners, The App Adobe Scan and taking photos of evidence will be useful!</a:t>
            </a:r>
          </a:p>
          <a:p>
            <a:pPr algn="l">
              <a:lnSpc>
                <a:spcPts val="3220"/>
              </a:lnSpc>
              <a:spcBef>
                <a:spcPct val="0"/>
              </a:spcBef>
            </a:pPr>
            <a:endParaRPr lang="en-GB" sz="22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More On Bookkeeping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880883" y="654023"/>
            <a:ext cx="4921388" cy="4816809"/>
          </a:xfrm>
          <a:custGeom>
            <a:avLst/>
            <a:gdLst/>
            <a:ahLst/>
            <a:cxnLst/>
            <a:rect l="l" t="t" r="r" b="b"/>
            <a:pathLst>
              <a:path w="4921388" h="4816809">
                <a:moveTo>
                  <a:pt x="0" y="0"/>
                </a:moveTo>
                <a:lnTo>
                  <a:pt x="4921389" y="0"/>
                </a:lnTo>
                <a:lnTo>
                  <a:pt x="4921389" y="4816808"/>
                </a:lnTo>
                <a:lnTo>
                  <a:pt x="0" y="4816808"/>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302431" y="4334314"/>
            <a:ext cx="9124289" cy="4295775"/>
          </a:xfrm>
          <a:prstGeom prst="rect">
            <a:avLst/>
          </a:prstGeom>
        </p:spPr>
        <p:txBody>
          <a:bodyPr lIns="0" tIns="0" rIns="0" bIns="0" rtlCol="0" anchor="t">
            <a:spAutoFit/>
          </a:bodyPr>
          <a:lstStyle/>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Start to categorise expenditure:​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The sooner you start to split your expenditure up the better.​</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For example: ​</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Business Rent​</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Business Phone​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Mileage​</a:t>
            </a:r>
          </a:p>
          <a:p>
            <a:pPr algn="l">
              <a:lnSpc>
                <a:spcPts val="3080"/>
              </a:lnSpc>
            </a:pPr>
            <a:r>
              <a:rPr lang="en-GB" sz="2200" b="1" noProof="0" dirty="0">
                <a:solidFill>
                  <a:srgbClr val="FFFFFF"/>
                </a:solidFill>
                <a:latin typeface="Century Gothic Paneuropean Bold"/>
                <a:ea typeface="Century Gothic Paneuropean Bold"/>
                <a:cs typeface="Century Gothic Paneuropean Bold"/>
                <a:sym typeface="Century Gothic Paneuropean Bold"/>
              </a:rPr>
              <a:t>Stock​</a:t>
            </a:r>
          </a:p>
          <a:p>
            <a:pPr algn="l">
              <a:lnSpc>
                <a:spcPts val="3080"/>
              </a:lnSpc>
              <a:spcBef>
                <a:spcPct val="0"/>
              </a:spcBef>
            </a:pPr>
            <a:r>
              <a:rPr lang="en-GB" sz="2200" b="1" noProof="0" dirty="0">
                <a:solidFill>
                  <a:srgbClr val="FFFFFF"/>
                </a:solidFill>
                <a:latin typeface="Century Gothic Paneuropean Bold"/>
                <a:ea typeface="Century Gothic Paneuropean Bold"/>
                <a:cs typeface="Century Gothic Paneuropean Bold"/>
                <a:sym typeface="Century Gothic Paneuropean Bold"/>
              </a:rPr>
              <a:t>Etc, etc.</a:t>
            </a:r>
          </a:p>
          <a:p>
            <a:pPr algn="l">
              <a:lnSpc>
                <a:spcPts val="3220"/>
              </a:lnSpc>
              <a:spcBef>
                <a:spcPct val="0"/>
              </a:spcBef>
            </a:pPr>
            <a:endParaRPr lang="en-GB" sz="2200" b="1" noProof="0" dirty="0">
              <a:solidFill>
                <a:srgbClr val="FFFFFF"/>
              </a:solidFill>
              <a:latin typeface="Century Gothic Paneuropean Bold"/>
              <a:ea typeface="Century Gothic Paneuropean Bold"/>
              <a:cs typeface="Century Gothic Paneuropean Bold"/>
              <a:sym typeface="Century Gothic Paneuropean Bold"/>
            </a:endParaRP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More On Bookkeeping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719120" y="3009900"/>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028700" y="785464"/>
            <a:ext cx="4119950" cy="41148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8934211" y="4159585"/>
            <a:ext cx="9124289" cy="5889241"/>
          </a:xfrm>
          <a:prstGeom prst="rect">
            <a:avLst/>
          </a:prstGeom>
        </p:spPr>
        <p:txBody>
          <a:bodyPr lIns="0" tIns="0" rIns="0" bIns="0" rtlCol="0" anchor="t">
            <a:spAutoFit/>
          </a:bodyPr>
          <a:lstStyle/>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HMRC expects timely registration, filing, and payment — admin matters as much as finance​</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Sole traders pay Income Tax &amp; NI directly; Ltd companies pay Corporation Tax first, then personal tax on withdrawals​</a:t>
            </a:r>
          </a:p>
          <a:p>
            <a:pPr algn="l">
              <a:lnSpc>
                <a:spcPts val="4200"/>
              </a:lnSpc>
            </a:pPr>
            <a:endParaRPr lang="en-GB" sz="30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4200"/>
              </a:lnSpc>
            </a:pPr>
            <a:r>
              <a:rPr lang="en-GB" sz="3000" b="1" noProof="0" dirty="0">
                <a:solidFill>
                  <a:srgbClr val="FFFFFF"/>
                </a:solidFill>
                <a:latin typeface="Century Gothic Paneuropean Bold"/>
                <a:ea typeface="Century Gothic Paneuropean Bold"/>
                <a:cs typeface="Century Gothic Paneuropean Bold"/>
                <a:sym typeface="Century Gothic Paneuropean Bold"/>
              </a:rPr>
              <a:t>Good bookkeeping is not just for HMRC — it helps you run and grow your business​</a:t>
            </a:r>
          </a:p>
          <a:p>
            <a:pPr algn="l">
              <a:lnSpc>
                <a:spcPts val="4200"/>
              </a:lnSpc>
              <a:spcBef>
                <a:spcPct val="0"/>
              </a:spcBef>
            </a:pPr>
            <a:r>
              <a:rPr lang="en-GB" sz="3000" b="1" noProof="0" dirty="0">
                <a:solidFill>
                  <a:srgbClr val="FFFFFF"/>
                </a:solidFill>
                <a:latin typeface="Century Gothic Paneuropean Bold"/>
                <a:ea typeface="Century Gothic Paneuropean Bold"/>
                <a:cs typeface="Century Gothic Paneuropean Bold"/>
                <a:sym typeface="Century Gothic Paneuropean Bold"/>
              </a:rPr>
              <a:t>Weekly habits and tax saving routines prevent surprises and give peace of mind</a:t>
            </a:r>
          </a:p>
        </p:txBody>
      </p:sp>
      <p:sp>
        <p:nvSpPr>
          <p:cNvPr id="8" name="TextBox 8"/>
          <p:cNvSpPr txBox="1"/>
          <p:nvPr/>
        </p:nvSpPr>
        <p:spPr>
          <a:xfrm>
            <a:off x="8719120" y="2990850"/>
            <a:ext cx="9592568" cy="599908"/>
          </a:xfrm>
          <a:prstGeom prst="rect">
            <a:avLst/>
          </a:prstGeom>
        </p:spPr>
        <p:txBody>
          <a:bodyPr wrap="square" lIns="0" tIns="0" rIns="0" bIns="0" rtlCol="0" anchor="t">
            <a:spAutoFit/>
          </a:bodyPr>
          <a:lstStyle/>
          <a:p>
            <a:pPr algn="ctr">
              <a:lnSpc>
                <a:spcPts val="5039"/>
              </a:lnSpc>
            </a:pPr>
            <a:r>
              <a:rPr lang="en-GB" sz="3599" b="1" u="sng" noProof="0" dirty="0">
                <a:solidFill>
                  <a:srgbClr val="FFFFFF"/>
                </a:solidFill>
                <a:latin typeface="Century Gothic Paneuropean Bold"/>
                <a:ea typeface="Century Gothic Paneuropean Bold"/>
                <a:cs typeface="Century Gothic Paneuropean Bold"/>
                <a:sym typeface="Century Gothic Paneuropean Bold"/>
              </a:rPr>
              <a:t>Key Takeaways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631878" y="966775"/>
            <a:ext cx="4995205" cy="4114800"/>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noProof="0" dirty="0"/>
          </a:p>
        </p:txBody>
      </p:sp>
      <p:sp>
        <p:nvSpPr>
          <p:cNvPr id="7" name="TextBox 7"/>
          <p:cNvSpPr txBox="1"/>
          <p:nvPr/>
        </p:nvSpPr>
        <p:spPr>
          <a:xfrm>
            <a:off x="9048630" y="4217680"/>
            <a:ext cx="9124289" cy="5434965"/>
          </a:xfrm>
          <a:prstGeom prst="rect">
            <a:avLst/>
          </a:prstGeom>
        </p:spPr>
        <p:txBody>
          <a:bodyPr lIns="0" tIns="0" rIns="0" bIns="0" rtlCol="0" anchor="t">
            <a:spAutoFit/>
          </a:bodyPr>
          <a:lstStyle/>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Choose a record keeping method you’ll actually use (paper, spreadsheet, or app)​</a:t>
            </a:r>
          </a:p>
          <a:p>
            <a:pPr algn="l">
              <a:lnSpc>
                <a:spcPts val="3359"/>
              </a:lnSpc>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Commit to a routine: 30–60 minutes each week on your books​</a:t>
            </a:r>
          </a:p>
          <a:p>
            <a:pPr algn="l">
              <a:lnSpc>
                <a:spcPts val="3359"/>
              </a:lnSpc>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Use the HMRC Ready Reckoner to estimate and save for tax​</a:t>
            </a:r>
          </a:p>
          <a:p>
            <a:pPr algn="l">
              <a:lnSpc>
                <a:spcPts val="3359"/>
              </a:lnSpc>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359"/>
              </a:lnSpc>
            </a:pPr>
            <a:r>
              <a:rPr lang="en-GB" sz="2400" b="1" noProof="0" dirty="0">
                <a:solidFill>
                  <a:srgbClr val="FFFFFF"/>
                </a:solidFill>
                <a:latin typeface="Century Gothic Paneuropean Bold"/>
                <a:ea typeface="Century Gothic Paneuropean Bold"/>
                <a:cs typeface="Century Gothic Paneuropean Bold"/>
                <a:sym typeface="Century Gothic Paneuropean Bold"/>
              </a:rPr>
              <a:t>Ask for help early — accountant, HMRC helpline, or local support network​</a:t>
            </a:r>
          </a:p>
          <a:p>
            <a:pPr algn="l">
              <a:lnSpc>
                <a:spcPts val="3359"/>
              </a:lnSpc>
            </a:pPr>
            <a:endParaRPr lang="en-GB" sz="24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359"/>
              </a:lnSpc>
              <a:spcBef>
                <a:spcPct val="0"/>
              </a:spcBef>
            </a:pPr>
            <a:r>
              <a:rPr lang="en-GB" sz="2400" b="1" noProof="0" dirty="0">
                <a:solidFill>
                  <a:srgbClr val="FFFFFF"/>
                </a:solidFill>
                <a:latin typeface="Century Gothic Paneuropean Bold"/>
                <a:ea typeface="Century Gothic Paneuropean Bold"/>
                <a:cs typeface="Century Gothic Paneuropean Bold"/>
                <a:sym typeface="Century Gothic Paneuropean Bold"/>
              </a:rPr>
              <a:t>Remember: staying on top of admin gives you more time to focus on growing your business</a:t>
            </a:r>
          </a:p>
        </p:txBody>
      </p:sp>
      <p:sp>
        <p:nvSpPr>
          <p:cNvPr id="8" name="TextBox 8"/>
          <p:cNvSpPr txBox="1"/>
          <p:nvPr/>
        </p:nvSpPr>
        <p:spPr>
          <a:xfrm>
            <a:off x="914400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Key Considerations/ Next Steps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6537824" y="669771"/>
            <a:ext cx="11189086" cy="8588529"/>
          </a:xfrm>
          <a:custGeom>
            <a:avLst/>
            <a:gdLst/>
            <a:ahLst/>
            <a:cxnLst/>
            <a:rect l="l" t="t" r="r" b="b"/>
            <a:pathLst>
              <a:path w="11189086" h="8588529">
                <a:moveTo>
                  <a:pt x="0" y="0"/>
                </a:moveTo>
                <a:lnTo>
                  <a:pt x="11189086" y="0"/>
                </a:lnTo>
                <a:lnTo>
                  <a:pt x="11189086" y="8588529"/>
                </a:lnTo>
                <a:lnTo>
                  <a:pt x="0" y="8588529"/>
                </a:lnTo>
                <a:lnTo>
                  <a:pt x="0" y="0"/>
                </a:lnTo>
                <a:close/>
              </a:path>
            </a:pathLst>
          </a:custGeom>
          <a:blipFill>
            <a:blip r:embed="rId2"/>
            <a:stretch>
              <a:fillRect l="-18229" r="-18229"/>
            </a:stretch>
          </a:blipFill>
        </p:spPr>
        <p:txBody>
          <a:bodyPr/>
          <a:lstStyle/>
          <a:p>
            <a:endParaRPr lang="en-GB" noProof="0" dirty="0"/>
          </a:p>
        </p:txBody>
      </p:sp>
      <p:sp>
        <p:nvSpPr>
          <p:cNvPr id="3" name="Freeform 3"/>
          <p:cNvSpPr/>
          <p:nvPr/>
        </p:nvSpPr>
        <p:spPr>
          <a:xfrm>
            <a:off x="784545" y="2013797"/>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4" name="TextBox 4"/>
          <p:cNvSpPr txBox="1"/>
          <p:nvPr/>
        </p:nvSpPr>
        <p:spPr>
          <a:xfrm>
            <a:off x="784545" y="4447678"/>
            <a:ext cx="5586861" cy="3514725"/>
          </a:xfrm>
          <a:prstGeom prst="rect">
            <a:avLst/>
          </a:prstGeom>
        </p:spPr>
        <p:txBody>
          <a:bodyPr lIns="0" tIns="0" rIns="0" bIns="0" rtlCol="0" anchor="t">
            <a:spAutoFit/>
          </a:bodyPr>
          <a:lstStyle/>
          <a:p>
            <a:pPr algn="l">
              <a:lnSpc>
                <a:spcPts val="14550"/>
              </a:lnSpc>
            </a:pPr>
            <a:r>
              <a:rPr lang="en-GB" sz="7500" b="1" spc="352" noProof="0" dirty="0">
                <a:solidFill>
                  <a:srgbClr val="FFFFFF"/>
                </a:solidFill>
                <a:latin typeface="Century Gothic Paneuropean Bold"/>
                <a:ea typeface="Century Gothic Paneuropean Bold"/>
                <a:cs typeface="Century Gothic Paneuropean Bold"/>
                <a:sym typeface="Century Gothic Paneuropean Bold"/>
              </a:rPr>
              <a:t>Questions?</a:t>
            </a:r>
          </a:p>
          <a:p>
            <a:pPr marL="0" lvl="0" indent="0" algn="l">
              <a:lnSpc>
                <a:spcPts val="14550"/>
              </a:lnSpc>
            </a:pPr>
            <a:r>
              <a:rPr lang="en-GB" sz="7500" b="1" u="none" spc="352" noProof="0" dirty="0">
                <a:solidFill>
                  <a:srgbClr val="FFFFFF"/>
                </a:solidFill>
                <a:latin typeface="Century Gothic Paneuropean Bold"/>
                <a:ea typeface="Century Gothic Paneuropean Bold"/>
                <a:cs typeface="Century Gothic Paneuropean Bold"/>
                <a:sym typeface="Century Gothic Paneuropean Bold"/>
              </a:rPr>
              <a:t>Thank you</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noProof="0" dirty="0"/>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sp>
        <p:nvSpPr>
          <p:cNvPr id="4" name="Freeform 4"/>
          <p:cNvSpPr/>
          <p:nvPr/>
        </p:nvSpPr>
        <p:spPr>
          <a:xfrm>
            <a:off x="9144000" y="6338328"/>
            <a:ext cx="3435970" cy="3386354"/>
          </a:xfrm>
          <a:custGeom>
            <a:avLst/>
            <a:gdLst/>
            <a:ahLst/>
            <a:cxnLst/>
            <a:rect l="l" t="t" r="r" b="b"/>
            <a:pathLst>
              <a:path w="3435970" h="3386354">
                <a:moveTo>
                  <a:pt x="0" y="0"/>
                </a:moveTo>
                <a:lnTo>
                  <a:pt x="3435970" y="0"/>
                </a:lnTo>
                <a:lnTo>
                  <a:pt x="3435970" y="3386354"/>
                </a:lnTo>
                <a:lnTo>
                  <a:pt x="0" y="3386354"/>
                </a:lnTo>
                <a:lnTo>
                  <a:pt x="0" y="0"/>
                </a:lnTo>
                <a:close/>
              </a:path>
            </a:pathLst>
          </a:custGeom>
          <a:blipFill>
            <a:blip r:embed="rId6"/>
            <a:stretch>
              <a:fillRect l="-45246" t="-67398" r="-44764" b="-25396"/>
            </a:stretch>
          </a:blipFill>
        </p:spPr>
        <p:txBody>
          <a:bodyPr/>
          <a:lstStyle/>
          <a:p>
            <a:endParaRPr lang="en-GB" noProof="0" dirty="0"/>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algn="l">
              <a:lnSpc>
                <a:spcPts val="9799"/>
              </a:lnSpc>
            </a:pPr>
            <a:r>
              <a:rPr lang="en-GB" sz="6999" noProof="0" dirty="0">
                <a:solidFill>
                  <a:srgbClr val="FFFFFF"/>
                </a:solidFill>
                <a:latin typeface="Century Gothic Paneuropean"/>
                <a:ea typeface="Century Gothic Paneuropean"/>
                <a:cs typeface="Century Gothic Paneuropean"/>
                <a:sym typeface="Century Gothic Paneuropean"/>
              </a:rPr>
              <a:t>Feedback and Next Steps </a:t>
            </a:r>
          </a:p>
        </p:txBody>
      </p:sp>
      <p:sp>
        <p:nvSpPr>
          <p:cNvPr id="6" name="TextBox 6"/>
          <p:cNvSpPr txBox="1"/>
          <p:nvPr/>
        </p:nvSpPr>
        <p:spPr>
          <a:xfrm>
            <a:off x="6385219" y="4100830"/>
            <a:ext cx="11902781" cy="1752994"/>
          </a:xfrm>
          <a:prstGeom prst="rect">
            <a:avLst/>
          </a:prstGeom>
        </p:spPr>
        <p:txBody>
          <a:bodyPr lIns="0" tIns="0" rIns="0" bIns="0" rtlCol="0" anchor="t">
            <a:spAutoFit/>
          </a:bodyPr>
          <a:lstStyle/>
          <a:p>
            <a:pPr algn="just">
              <a:lnSpc>
                <a:spcPts val="4703"/>
              </a:lnSpc>
            </a:pPr>
            <a:r>
              <a:rPr lang="en-GB" sz="3359" noProof="0" dirty="0">
                <a:solidFill>
                  <a:srgbClr val="FFFFFF"/>
                </a:solidFill>
                <a:latin typeface="Century Gothic Paneuropean"/>
                <a:ea typeface="Century Gothic Paneuropean"/>
                <a:cs typeface="Century Gothic Paneuropean"/>
                <a:sym typeface="Century Gothic Paneuropean"/>
              </a:rPr>
              <a:t>We want to hear from you!</a:t>
            </a:r>
          </a:p>
          <a:p>
            <a:pPr algn="just">
              <a:lnSpc>
                <a:spcPts val="4703"/>
              </a:lnSpc>
            </a:pPr>
            <a:endParaRPr lang="en-GB" sz="3359" noProof="0" dirty="0">
              <a:solidFill>
                <a:srgbClr val="FFFFFF"/>
              </a:solidFill>
              <a:latin typeface="Century Gothic Paneuropean"/>
              <a:ea typeface="Century Gothic Paneuropean"/>
              <a:cs typeface="Century Gothic Paneuropean"/>
              <a:sym typeface="Century Gothic Paneuropean"/>
            </a:endParaRPr>
          </a:p>
          <a:p>
            <a:pPr algn="just">
              <a:lnSpc>
                <a:spcPts val="4703"/>
              </a:lnSpc>
              <a:spcBef>
                <a:spcPct val="0"/>
              </a:spcBef>
            </a:pPr>
            <a:r>
              <a:rPr lang="en-GB" sz="3359" noProof="0" dirty="0">
                <a:solidFill>
                  <a:srgbClr val="FFFFFF"/>
                </a:solidFill>
                <a:latin typeface="Century Gothic Paneuropean"/>
                <a:ea typeface="Century Gothic Paneuropean"/>
                <a:cs typeface="Century Gothic Paneuropean"/>
                <a:sym typeface="Century Gothic Paneuropean"/>
              </a:rPr>
              <a:t>Please use the QR code to send us your thoughts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noProof="0" dirty="0"/>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sp>
        <p:nvSpPr>
          <p:cNvPr id="4" name="Freeform 4"/>
          <p:cNvSpPr/>
          <p:nvPr/>
        </p:nvSpPr>
        <p:spPr>
          <a:xfrm>
            <a:off x="9144000" y="6334083"/>
            <a:ext cx="3243807" cy="3280254"/>
          </a:xfrm>
          <a:custGeom>
            <a:avLst/>
            <a:gdLst/>
            <a:ahLst/>
            <a:cxnLst/>
            <a:rect l="l" t="t" r="r" b="b"/>
            <a:pathLst>
              <a:path w="3243807" h="3280254">
                <a:moveTo>
                  <a:pt x="0" y="0"/>
                </a:moveTo>
                <a:lnTo>
                  <a:pt x="3243807" y="0"/>
                </a:lnTo>
                <a:lnTo>
                  <a:pt x="3243807" y="3280255"/>
                </a:lnTo>
                <a:lnTo>
                  <a:pt x="0" y="3280255"/>
                </a:lnTo>
                <a:lnTo>
                  <a:pt x="0" y="0"/>
                </a:lnTo>
                <a:close/>
              </a:path>
            </a:pathLst>
          </a:custGeom>
          <a:blipFill>
            <a:blip r:embed="rId6"/>
            <a:stretch>
              <a:fillRect l="-45887" t="-65198" r="-45887" b="-24705"/>
            </a:stretch>
          </a:blipFill>
        </p:spPr>
        <p:txBody>
          <a:bodyPr/>
          <a:lstStyle/>
          <a:p>
            <a:endParaRPr lang="en-GB" noProof="0" dirty="0"/>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algn="l">
              <a:lnSpc>
                <a:spcPts val="9799"/>
              </a:lnSpc>
            </a:pPr>
            <a:r>
              <a:rPr lang="en-GB" sz="6999" noProof="0" dirty="0">
                <a:solidFill>
                  <a:srgbClr val="FFFFFF"/>
                </a:solidFill>
                <a:latin typeface="Century Gothic Paneuropean"/>
                <a:ea typeface="Century Gothic Paneuropean"/>
                <a:cs typeface="Century Gothic Paneuropean"/>
                <a:sym typeface="Century Gothic Paneuropean"/>
              </a:rPr>
              <a:t>Travel Expenses</a:t>
            </a:r>
          </a:p>
        </p:txBody>
      </p:sp>
      <p:sp>
        <p:nvSpPr>
          <p:cNvPr id="6" name="TextBox 6"/>
          <p:cNvSpPr txBox="1"/>
          <p:nvPr/>
        </p:nvSpPr>
        <p:spPr>
          <a:xfrm>
            <a:off x="6385219" y="4100830"/>
            <a:ext cx="11180963" cy="1752994"/>
          </a:xfrm>
          <a:prstGeom prst="rect">
            <a:avLst/>
          </a:prstGeom>
        </p:spPr>
        <p:txBody>
          <a:bodyPr lIns="0" tIns="0" rIns="0" bIns="0" rtlCol="0" anchor="t">
            <a:spAutoFit/>
          </a:bodyPr>
          <a:lstStyle/>
          <a:p>
            <a:pPr algn="just">
              <a:lnSpc>
                <a:spcPts val="4703"/>
              </a:lnSpc>
              <a:spcBef>
                <a:spcPct val="0"/>
              </a:spcBef>
            </a:pPr>
            <a:r>
              <a:rPr lang="en-GB" sz="3359" noProof="0" dirty="0">
                <a:solidFill>
                  <a:srgbClr val="FFFFFF"/>
                </a:solidFill>
                <a:latin typeface="Century Gothic Paneuropean"/>
                <a:ea typeface="Century Gothic Paneuropean"/>
                <a:cs typeface="Century Gothic Paneuropean"/>
                <a:sym typeface="Century Gothic Paneuropean"/>
              </a:rPr>
              <a:t>If you require travel expenses, use the QR code to claim. You can claim mileage and public transport but not parking unfortunately.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7" name="TextBox 7"/>
          <p:cNvSpPr txBox="1"/>
          <p:nvPr/>
        </p:nvSpPr>
        <p:spPr>
          <a:xfrm>
            <a:off x="904863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Register with HMRC- Self Assessment</a:t>
            </a:r>
          </a:p>
        </p:txBody>
      </p:sp>
      <p:sp>
        <p:nvSpPr>
          <p:cNvPr id="8" name="TextBox 8"/>
          <p:cNvSpPr txBox="1"/>
          <p:nvPr/>
        </p:nvSpPr>
        <p:spPr>
          <a:xfrm>
            <a:off x="9048630" y="5095875"/>
            <a:ext cx="9124289" cy="3691255"/>
          </a:xfrm>
          <a:prstGeom prst="rect">
            <a:avLst/>
          </a:prstGeom>
        </p:spPr>
        <p:txBody>
          <a:bodyPr lIns="0" tIns="0" rIns="0" bIns="0" rtlCol="0" anchor="t">
            <a:spAutoFit/>
          </a:bodyPr>
          <a:lstStyle/>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 Register online with HMRC and get your UTR​</a:t>
            </a:r>
          </a:p>
          <a:p>
            <a:pPr algn="l">
              <a:lnSpc>
                <a:spcPts val="3640"/>
              </a:lnSpc>
            </a:pPr>
            <a:endParaRPr lang="en-GB" sz="2600" b="1" noProof="0" dirty="0">
              <a:solidFill>
                <a:srgbClr val="FFFFFF"/>
              </a:solidFill>
              <a:latin typeface="Century Gothic Paneuropean Bold"/>
              <a:ea typeface="Century Gothic Paneuropean Bold"/>
              <a:cs typeface="Century Gothic Paneuropean Bold"/>
              <a:sym typeface="Century Gothic Paneuropean Bold"/>
            </a:endParaRP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 Use Government Gateway or the HMRC app​</a:t>
            </a: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 File returns online (HMRC portal or approved software)​</a:t>
            </a:r>
          </a:p>
          <a:p>
            <a:pPr algn="l">
              <a:lnSpc>
                <a:spcPts val="3640"/>
              </a:lnSpc>
            </a:pPr>
            <a:r>
              <a:rPr lang="en-GB" sz="2600" b="1" noProof="0" dirty="0">
                <a:solidFill>
                  <a:srgbClr val="FFFFFF"/>
                </a:solidFill>
                <a:latin typeface="Century Gothic Paneuropean Bold"/>
                <a:ea typeface="Century Gothic Paneuropean Bold"/>
                <a:cs typeface="Century Gothic Paneuropean Bold"/>
                <a:sym typeface="Century Gothic Paneuropean Bold"/>
              </a:rPr>
              <a:t>• Have your records ready: income, expenses, bank details, NI number​</a:t>
            </a:r>
          </a:p>
          <a:p>
            <a:pPr algn="l">
              <a:lnSpc>
                <a:spcPts val="3500"/>
              </a:lnSpc>
              <a:spcBef>
                <a:spcPct val="0"/>
              </a:spcBef>
            </a:pPr>
            <a:r>
              <a:rPr lang="en-GB" sz="2500" b="1" noProof="0" dirty="0">
                <a:solidFill>
                  <a:srgbClr val="FFFFFF"/>
                </a:solidFill>
                <a:latin typeface="Century Gothic Paneuropean Bold"/>
                <a:ea typeface="Century Gothic Paneuropean Bold"/>
                <a:cs typeface="Century Gothic Paneuropean Bold"/>
                <a:sym typeface="Century Gothic Paneuropean Bold"/>
              </a:rPr>
              <a:t>• Support: GOV.UK guides, HMRC YouTube, helpline</a:t>
            </a:r>
          </a:p>
          <a:p>
            <a:pPr algn="l">
              <a:lnSpc>
                <a:spcPts val="4200"/>
              </a:lnSpc>
              <a:spcBef>
                <a:spcPct val="0"/>
              </a:spcBef>
            </a:pPr>
            <a:endParaRPr lang="en-GB" sz="2500" b="1" noProof="0" dirty="0">
              <a:solidFill>
                <a:srgbClr val="FFFFFF"/>
              </a:solidFill>
              <a:latin typeface="Century Gothic Paneuropean Bold"/>
              <a:ea typeface="Century Gothic Paneuropean Bold"/>
              <a:cs typeface="Century Gothic Paneuropean Bold"/>
              <a:sym typeface="Century Gothic Paneuropean Bold"/>
            </a:endParaRPr>
          </a:p>
        </p:txBody>
      </p:sp>
      <p:pic>
        <p:nvPicPr>
          <p:cNvPr id="9" name="Picture 8">
            <a:extLst>
              <a:ext uri="{FF2B5EF4-FFF2-40B4-BE49-F238E27FC236}">
                <a16:creationId xmlns:a16="http://schemas.microsoft.com/office/drawing/2014/main" id="{E5A01BC0-63DF-318C-AD1B-5EC569A6253F}"/>
              </a:ext>
            </a:extLst>
          </p:cNvPr>
          <p:cNvPicPr>
            <a:picLocks noChangeAspect="1"/>
          </p:cNvPicPr>
          <p:nvPr/>
        </p:nvPicPr>
        <p:blipFill>
          <a:blip r:embed="rId4"/>
          <a:stretch>
            <a:fillRect/>
          </a:stretch>
        </p:blipFill>
        <p:spPr>
          <a:xfrm>
            <a:off x="394472" y="420282"/>
            <a:ext cx="7640116" cy="7116168"/>
          </a:xfrm>
          <a:prstGeom prst="rect">
            <a:avLst/>
          </a:prstGeom>
        </p:spPr>
      </p:pic>
      <p:pic>
        <p:nvPicPr>
          <p:cNvPr id="10" name="Picture 9">
            <a:extLst>
              <a:ext uri="{FF2B5EF4-FFF2-40B4-BE49-F238E27FC236}">
                <a16:creationId xmlns:a16="http://schemas.microsoft.com/office/drawing/2014/main" id="{0CB56965-8EBB-1373-76BC-9B8BFAD2E9CE}"/>
              </a:ext>
            </a:extLst>
          </p:cNvPr>
          <p:cNvPicPr>
            <a:picLocks noChangeAspect="1"/>
          </p:cNvPicPr>
          <p:nvPr/>
        </p:nvPicPr>
        <p:blipFill>
          <a:blip r:embed="rId5"/>
          <a:stretch>
            <a:fillRect/>
          </a:stretch>
        </p:blipFill>
        <p:spPr>
          <a:xfrm rot="20027993">
            <a:off x="2504582" y="6797968"/>
            <a:ext cx="5997470" cy="2182367"/>
          </a:xfrm>
          <a:prstGeom prst="rect">
            <a:avLst/>
          </a:prstGeom>
        </p:spPr>
      </p:pic>
    </p:spTree>
    <p:extLst>
      <p:ext uri="{BB962C8B-B14F-4D97-AF65-F5344CB8AC3E}">
        <p14:creationId xmlns:p14="http://schemas.microsoft.com/office/powerpoint/2010/main" val="192587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endParaRPr lang="en-GB" noProof="0" dirty="0"/>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195539" y="1563674"/>
            <a:ext cx="6343201" cy="3579826"/>
          </a:xfrm>
          <a:prstGeom prst="rect">
            <a:avLst/>
          </a:prstGeom>
        </p:spPr>
      </p:pic>
      <p:sp>
        <p:nvSpPr>
          <p:cNvPr id="7" name="TextBox 7"/>
          <p:cNvSpPr txBox="1"/>
          <p:nvPr/>
        </p:nvSpPr>
        <p:spPr>
          <a:xfrm>
            <a:off x="9048630" y="3364956"/>
            <a:ext cx="8933550" cy="613410"/>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Register with HMRC- Limited Company</a:t>
            </a:r>
          </a:p>
        </p:txBody>
      </p:sp>
      <p:sp>
        <p:nvSpPr>
          <p:cNvPr id="8" name="TextBox 8"/>
          <p:cNvSpPr txBox="1"/>
          <p:nvPr/>
        </p:nvSpPr>
        <p:spPr>
          <a:xfrm>
            <a:off x="9048630" y="5095875"/>
            <a:ext cx="9124289" cy="1387475"/>
          </a:xfrm>
          <a:prstGeom prst="rect">
            <a:avLst/>
          </a:prstGeom>
        </p:spPr>
        <p:txBody>
          <a:bodyPr lIns="0" tIns="0" rIns="0" bIns="0" rtlCol="0" anchor="t">
            <a:spAutoFit/>
          </a:bodyPr>
          <a:lstStyle/>
          <a:p>
            <a:pPr algn="l">
              <a:lnSpc>
                <a:spcPts val="3500"/>
              </a:lnSpc>
              <a:spcBef>
                <a:spcPct val="0"/>
              </a:spcBef>
            </a:pPr>
            <a:r>
              <a:rPr lang="en-GB" sz="2500" b="1" noProof="0" dirty="0">
                <a:solidFill>
                  <a:srgbClr val="FFFFFF"/>
                </a:solidFill>
                <a:latin typeface="Century Gothic Paneuropean Bold"/>
                <a:ea typeface="Century Gothic Paneuropean Bold"/>
                <a:cs typeface="Century Gothic Paneuropean Bold"/>
                <a:sym typeface="Century Gothic Paneuropean Bold"/>
              </a:rPr>
              <a:t> How do your administrative and financial obligations differ when it comes to the HMRC and a limited company (ltd)?</a:t>
            </a:r>
          </a:p>
          <a:p>
            <a:pPr algn="l">
              <a:lnSpc>
                <a:spcPts val="4200"/>
              </a:lnSpc>
              <a:spcBef>
                <a:spcPct val="0"/>
              </a:spcBef>
            </a:pPr>
            <a:endParaRPr lang="en-GB" sz="2500" b="1" noProof="0"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331854" y="1563674"/>
            <a:ext cx="5942321" cy="3052868"/>
          </a:xfrm>
          <a:custGeom>
            <a:avLst/>
            <a:gdLst/>
            <a:ahLst/>
            <a:cxnLst/>
            <a:rect l="l" t="t" r="r" b="b"/>
            <a:pathLst>
              <a:path w="5942321" h="3052868">
                <a:moveTo>
                  <a:pt x="0" y="0"/>
                </a:moveTo>
                <a:lnTo>
                  <a:pt x="5942322" y="0"/>
                </a:lnTo>
                <a:lnTo>
                  <a:pt x="5942322" y="3052867"/>
                </a:lnTo>
                <a:lnTo>
                  <a:pt x="0" y="3052867"/>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048630" y="336495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HMRC Obligations for a Limited Company- Admin</a:t>
            </a:r>
          </a:p>
        </p:txBody>
      </p:sp>
      <p:sp>
        <p:nvSpPr>
          <p:cNvPr id="8" name="TextBox 8"/>
          <p:cNvSpPr txBox="1"/>
          <p:nvPr/>
        </p:nvSpPr>
        <p:spPr>
          <a:xfrm>
            <a:off x="9048630" y="5095875"/>
            <a:ext cx="9124289" cy="3140075"/>
          </a:xfrm>
          <a:prstGeom prst="rect">
            <a:avLst/>
          </a:prstGeom>
        </p:spPr>
        <p:txBody>
          <a:bodyPr lIns="0" tIns="0" rIns="0" bIns="0" rtlCol="0" anchor="t">
            <a:spAutoFit/>
          </a:bodyPr>
          <a:lstStyle/>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 Register with Companies House and HMRC (Corporation Tax)​</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File annual accounts with Companies House​</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Submit Company Tax Return (CT600) to HMRC​</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Maintain statutory records for 6 years​</a:t>
            </a:r>
          </a:p>
          <a:p>
            <a:pPr algn="l">
              <a:lnSpc>
                <a:spcPts val="3500"/>
              </a:lnSpc>
              <a:spcBef>
                <a:spcPct val="0"/>
              </a:spcBef>
            </a:pPr>
            <a:r>
              <a:rPr lang="en-GB" sz="2500" b="1" noProof="0" dirty="0">
                <a:solidFill>
                  <a:srgbClr val="FFFFFF"/>
                </a:solidFill>
                <a:latin typeface="Century Gothic Paneuropean Bold"/>
                <a:ea typeface="Century Gothic Paneuropean Bold"/>
                <a:cs typeface="Century Gothic Paneuropean Bold"/>
                <a:sym typeface="Century Gothic Paneuropean Bold"/>
              </a:rPr>
              <a:t>• Operate PAYE if paying salaries (incl. directors)</a:t>
            </a:r>
          </a:p>
          <a:p>
            <a:pPr algn="l">
              <a:lnSpc>
                <a:spcPts val="4200"/>
              </a:lnSpc>
              <a:spcBef>
                <a:spcPct val="0"/>
              </a:spcBef>
            </a:pPr>
            <a:endParaRPr lang="en-GB" sz="2500" b="1" noProof="0"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2" name="Group 2"/>
          <p:cNvGrpSpPr/>
          <p:nvPr/>
        </p:nvGrpSpPr>
        <p:grpSpPr>
          <a:xfrm>
            <a:off x="8953260" y="3062427"/>
            <a:ext cx="9592568" cy="7129762"/>
            <a:chOff x="0" y="0"/>
            <a:chExt cx="2526438" cy="1877797"/>
          </a:xfrm>
        </p:grpSpPr>
        <p:sp>
          <p:nvSpPr>
            <p:cNvPr id="3" name="Freeform 3"/>
            <p:cNvSpPr/>
            <p:nvPr/>
          </p:nvSpPr>
          <p:spPr>
            <a:xfrm>
              <a:off x="0" y="0"/>
              <a:ext cx="2526438" cy="1877797"/>
            </a:xfrm>
            <a:custGeom>
              <a:avLst/>
              <a:gdLst/>
              <a:ahLst/>
              <a:cxnLst/>
              <a:rect l="l" t="t" r="r" b="b"/>
              <a:pathLst>
                <a:path w="2526438" h="1877797">
                  <a:moveTo>
                    <a:pt x="0" y="0"/>
                  </a:moveTo>
                  <a:lnTo>
                    <a:pt x="2526438" y="0"/>
                  </a:lnTo>
                  <a:lnTo>
                    <a:pt x="2526438" y="1877797"/>
                  </a:lnTo>
                  <a:lnTo>
                    <a:pt x="0" y="1877797"/>
                  </a:lnTo>
                  <a:close/>
                </a:path>
              </a:pathLst>
            </a:custGeom>
            <a:solidFill>
              <a:srgbClr val="004AAD"/>
            </a:solidFill>
          </p:spPr>
          <p:txBody>
            <a:bodyPr/>
            <a:lstStyle/>
            <a:p>
              <a:endParaRPr lang="en-GB" noProof="0" dirty="0"/>
            </a:p>
          </p:txBody>
        </p:sp>
        <p:sp>
          <p:nvSpPr>
            <p:cNvPr id="4" name="TextBox 4"/>
            <p:cNvSpPr txBox="1"/>
            <p:nvPr/>
          </p:nvSpPr>
          <p:spPr>
            <a:xfrm>
              <a:off x="0" y="-38100"/>
              <a:ext cx="2526438" cy="1915897"/>
            </a:xfrm>
            <a:prstGeom prst="rect">
              <a:avLst/>
            </a:prstGeom>
          </p:spPr>
          <p:txBody>
            <a:bodyPr lIns="50800" tIns="50800" rIns="50800" bIns="50800" rtlCol="0" anchor="ctr"/>
            <a:lstStyle/>
            <a:p>
              <a:pPr algn="ctr">
                <a:lnSpc>
                  <a:spcPts val="2659"/>
                </a:lnSpc>
                <a:spcBef>
                  <a:spcPct val="0"/>
                </a:spcBef>
              </a:pPr>
              <a:endParaRPr lang="en-GB" noProof="0" dirty="0"/>
            </a:p>
          </p:txBody>
        </p:sp>
      </p:grpSp>
      <p:sp>
        <p:nvSpPr>
          <p:cNvPr id="5" name="Freeform 5"/>
          <p:cNvSpPr/>
          <p:nvPr/>
        </p:nvSpPr>
        <p:spPr>
          <a:xfrm>
            <a:off x="12472668" y="369876"/>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endParaRPr lang="en-GB" noProof="0" dirty="0"/>
          </a:p>
        </p:txBody>
      </p:sp>
      <p:sp>
        <p:nvSpPr>
          <p:cNvPr id="6" name="Freeform 6"/>
          <p:cNvSpPr/>
          <p:nvPr/>
        </p:nvSpPr>
        <p:spPr>
          <a:xfrm>
            <a:off x="1331854" y="1563674"/>
            <a:ext cx="5942321" cy="3052868"/>
          </a:xfrm>
          <a:custGeom>
            <a:avLst/>
            <a:gdLst/>
            <a:ahLst/>
            <a:cxnLst/>
            <a:rect l="l" t="t" r="r" b="b"/>
            <a:pathLst>
              <a:path w="5942321" h="3052868">
                <a:moveTo>
                  <a:pt x="0" y="0"/>
                </a:moveTo>
                <a:lnTo>
                  <a:pt x="5942322" y="0"/>
                </a:lnTo>
                <a:lnTo>
                  <a:pt x="5942322" y="3052867"/>
                </a:lnTo>
                <a:lnTo>
                  <a:pt x="0" y="3052867"/>
                </a:lnTo>
                <a:lnTo>
                  <a:pt x="0" y="0"/>
                </a:lnTo>
                <a:close/>
              </a:path>
            </a:pathLst>
          </a:custGeom>
          <a:blipFill>
            <a:blip r:embed="rId4"/>
            <a:stretch>
              <a:fillRect/>
            </a:stretch>
          </a:blipFill>
        </p:spPr>
        <p:txBody>
          <a:bodyPr/>
          <a:lstStyle/>
          <a:p>
            <a:endParaRPr lang="en-GB" noProof="0" dirty="0"/>
          </a:p>
        </p:txBody>
      </p:sp>
      <p:sp>
        <p:nvSpPr>
          <p:cNvPr id="7" name="TextBox 7"/>
          <p:cNvSpPr txBox="1"/>
          <p:nvPr/>
        </p:nvSpPr>
        <p:spPr>
          <a:xfrm>
            <a:off x="9048630" y="3364956"/>
            <a:ext cx="8933550" cy="1251585"/>
          </a:xfrm>
          <a:prstGeom prst="rect">
            <a:avLst/>
          </a:prstGeom>
        </p:spPr>
        <p:txBody>
          <a:bodyPr lIns="0" tIns="0" rIns="0" bIns="0" rtlCol="0" anchor="t">
            <a:spAutoFit/>
          </a:bodyPr>
          <a:lstStyle/>
          <a:p>
            <a:pPr algn="l">
              <a:lnSpc>
                <a:spcPts val="5039"/>
              </a:lnSpc>
            </a:pPr>
            <a:r>
              <a:rPr lang="en-GB" sz="3599" b="1" noProof="0" dirty="0">
                <a:solidFill>
                  <a:srgbClr val="FFFFFF"/>
                </a:solidFill>
                <a:latin typeface="Century Gothic Paneuropean Bold"/>
                <a:ea typeface="Century Gothic Paneuropean Bold"/>
                <a:cs typeface="Century Gothic Paneuropean Bold"/>
                <a:sym typeface="Century Gothic Paneuropean Bold"/>
              </a:rPr>
              <a:t>HMRC Obligations for a Limited Company- Finance </a:t>
            </a:r>
          </a:p>
        </p:txBody>
      </p:sp>
      <p:sp>
        <p:nvSpPr>
          <p:cNvPr id="8" name="TextBox 8"/>
          <p:cNvSpPr txBox="1"/>
          <p:nvPr/>
        </p:nvSpPr>
        <p:spPr>
          <a:xfrm>
            <a:off x="9048630" y="5095875"/>
            <a:ext cx="9124289" cy="3179653"/>
          </a:xfrm>
          <a:prstGeom prst="rect">
            <a:avLst/>
          </a:prstGeom>
        </p:spPr>
        <p:txBody>
          <a:bodyPr lIns="0" tIns="0" rIns="0" bIns="0" rtlCol="0" anchor="t">
            <a:spAutoFit/>
          </a:bodyPr>
          <a:lstStyle/>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Pay Corporation Tax on profits​</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19% if profits ≤ £50,000​</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25% if profits ≥ £250,000​</a:t>
            </a:r>
          </a:p>
          <a:p>
            <a:pPr algn="l">
              <a:lnSpc>
                <a:spcPts val="3500"/>
              </a:lnSpc>
            </a:pPr>
            <a:r>
              <a:rPr lang="en-GB" sz="2500" b="1" noProof="0" dirty="0">
                <a:solidFill>
                  <a:srgbClr val="FFFFFF"/>
                </a:solidFill>
                <a:latin typeface="Century Gothic Paneuropean Bold"/>
                <a:ea typeface="Century Gothic Paneuropean Bold"/>
                <a:cs typeface="Century Gothic Paneuropean Bold"/>
                <a:sym typeface="Century Gothic Paneuropean Bold"/>
              </a:rPr>
              <a:t>• </a:t>
            </a:r>
            <a:r>
              <a:rPr lang="en-GB" sz="2500" b="1" noProof="0" dirty="0">
                <a:solidFill>
                  <a:schemeClr val="bg1"/>
                </a:solidFill>
                <a:latin typeface="Century Gothic Paneuropean Bold"/>
                <a:ea typeface="Century Gothic Paneuropean Bold"/>
                <a:cs typeface="Century Gothic Paneuropean Bold"/>
                <a:sym typeface="Century Gothic Paneuropean Bold"/>
                <a:hlinkClick r:id="rId5">
                  <a:extLst>
                    <a:ext uri="{A12FA001-AC4F-418D-AE19-62706E023703}">
                      <ahyp:hlinkClr xmlns:ahyp="http://schemas.microsoft.com/office/drawing/2018/hyperlinkcolor" val="tx"/>
                    </a:ext>
                  </a:extLst>
                </a:hlinkClick>
              </a:rPr>
              <a:t>Marginal relief</a:t>
            </a:r>
            <a:r>
              <a:rPr lang="en-GB" sz="2500" b="1" noProof="0" dirty="0">
                <a:solidFill>
                  <a:schemeClr val="bg1"/>
                </a:solidFill>
                <a:latin typeface="Century Gothic Paneuropean Bold"/>
                <a:ea typeface="Century Gothic Paneuropean Bold"/>
                <a:cs typeface="Century Gothic Paneuropean Bold"/>
                <a:sym typeface="Century Gothic Paneuropean Bold"/>
              </a:rPr>
              <a:t> </a:t>
            </a:r>
            <a:r>
              <a:rPr lang="en-GB" sz="2500" b="1" noProof="0" dirty="0">
                <a:solidFill>
                  <a:srgbClr val="FFFFFF"/>
                </a:solidFill>
                <a:latin typeface="Century Gothic Paneuropean Bold"/>
                <a:ea typeface="Century Gothic Paneuropean Bold"/>
                <a:cs typeface="Century Gothic Paneuropean Bold"/>
                <a:sym typeface="Century Gothic Paneuropean Bold"/>
              </a:rPr>
              <a:t>for profits between £50,001–£250,000​</a:t>
            </a:r>
          </a:p>
          <a:p>
            <a:pPr algn="l">
              <a:lnSpc>
                <a:spcPts val="3500"/>
              </a:lnSpc>
              <a:spcBef>
                <a:spcPct val="0"/>
              </a:spcBef>
            </a:pPr>
            <a:r>
              <a:rPr lang="en-GB" sz="2500" b="1" noProof="0" dirty="0">
                <a:solidFill>
                  <a:srgbClr val="FFFFFF"/>
                </a:solidFill>
                <a:latin typeface="Century Gothic Paneuropean Bold"/>
                <a:ea typeface="Century Gothic Paneuropean Bold"/>
                <a:cs typeface="Century Gothic Paneuropean Bold"/>
                <a:sym typeface="Century Gothic Paneuropean Bold"/>
              </a:rPr>
              <a:t>• Directors/shareholders pay Income Tax &amp; Dividend Tax separately</a:t>
            </a:r>
          </a:p>
          <a:p>
            <a:pPr algn="l">
              <a:lnSpc>
                <a:spcPts val="4200"/>
              </a:lnSpc>
              <a:spcBef>
                <a:spcPct val="0"/>
              </a:spcBef>
            </a:pPr>
            <a:endParaRPr lang="en-GB" sz="2500" b="1" noProof="0" dirty="0">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1a08cd-76e1-43f8-b643-62e4bdb79157">
      <Terms xmlns="http://schemas.microsoft.com/office/infopath/2007/PartnerControls"/>
    </lcf76f155ced4ddcb4097134ff3c332f>
    <TaxCatchAll xmlns="dc81eb76-3d54-40fd-8045-cbc7dec4f7f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A99858F0DECC4D98413750771970CE" ma:contentTypeVersion="11" ma:contentTypeDescription="Create a new document." ma:contentTypeScope="" ma:versionID="b2a559a19af56c5fdae784d1a6e33620">
  <xsd:schema xmlns:xsd="http://www.w3.org/2001/XMLSchema" xmlns:xs="http://www.w3.org/2001/XMLSchema" xmlns:p="http://schemas.microsoft.com/office/2006/metadata/properties" xmlns:ns2="821a08cd-76e1-43f8-b643-62e4bdb79157" xmlns:ns3="dc81eb76-3d54-40fd-8045-cbc7dec4f7f7" targetNamespace="http://schemas.microsoft.com/office/2006/metadata/properties" ma:root="true" ma:fieldsID="2b8fbfb0f50e1687dd9e96622f892925" ns2:_="" ns3:_="">
    <xsd:import namespace="821a08cd-76e1-43f8-b643-62e4bdb79157"/>
    <xsd:import namespace="dc81eb76-3d54-40fd-8045-cbc7dec4f7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a08cd-76e1-43f8-b643-62e4bdb79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7d01ec-49e2-4085-83dc-48c315127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81eb76-3d54-40fd-8045-cbc7dec4f7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8abdce-58b9-4b33-81a7-00dfe1f6e08a}" ma:internalName="TaxCatchAll" ma:showField="CatchAllData" ma:web="dc81eb76-3d54-40fd-8045-cbc7dec4f7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4C0FFA-E80A-4A1E-AE82-2EF7231F502E}">
  <ds:schemaRefs>
    <ds:schemaRef ds:uri="http://schemas.microsoft.com/sharepoint/v3/contenttype/forms"/>
  </ds:schemaRefs>
</ds:datastoreItem>
</file>

<file path=customXml/itemProps2.xml><?xml version="1.0" encoding="utf-8"?>
<ds:datastoreItem xmlns:ds="http://schemas.openxmlformats.org/officeDocument/2006/customXml" ds:itemID="{486504FD-E4CF-40BB-A616-202287BBE92C}">
  <ds:schemaRefs>
    <ds:schemaRef ds:uri="http://purl.org/dc/terms/"/>
    <ds:schemaRef ds:uri="http://schemas.microsoft.com/office/2006/documentManagement/types"/>
    <ds:schemaRef ds:uri="http://www.w3.org/XML/1998/namespace"/>
    <ds:schemaRef ds:uri="dc81eb76-3d54-40fd-8045-cbc7dec4f7f7"/>
    <ds:schemaRef ds:uri="http://purl.org/dc/dcmitype/"/>
    <ds:schemaRef ds:uri="821a08cd-76e1-43f8-b643-62e4bdb79157"/>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5E42E256-50F6-43B9-A1A7-174B828ED3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1a08cd-76e1-43f8-b643-62e4bdb79157"/>
    <ds:schemaRef ds:uri="dc81eb76-3d54-40fd-8045-cbc7dec4f7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474</TotalTime>
  <Words>16986</Words>
  <Application>Microsoft Office PowerPoint</Application>
  <PresentationFormat>Custom</PresentationFormat>
  <Paragraphs>1414</Paragraphs>
  <Slides>57</Slides>
  <Notes>55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Century Gothic Paneuropean Light</vt:lpstr>
      <vt:lpstr>Canva Sans Bold</vt:lpstr>
      <vt:lpstr>Century Gothic Paneuropean Bold</vt:lpstr>
      <vt:lpstr>Century Gothic Paneuropean Ital</vt:lpstr>
      <vt:lpstr>Century Gothic Paneuropean</vt:lpstr>
      <vt:lpstr>Century Gothic Paneuropean Italics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DPS HMRC</dc:title>
  <dc:creator>Orlando Correia</dc:creator>
  <cp:lastModifiedBy>Orlando Correia</cp:lastModifiedBy>
  <cp:revision>35</cp:revision>
  <dcterms:created xsi:type="dcterms:W3CDTF">2006-08-16T00:00:00Z</dcterms:created>
  <dcterms:modified xsi:type="dcterms:W3CDTF">2025-10-03T14:19:00Z</dcterms:modified>
  <dc:identifier>DAGzOoAKt7A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0x01010092A99858F0DECC4D98413750771970CE</vt:lpwstr>
  </property>
  <property fmtid="{D5CDD505-2E9C-101B-9397-08002B2CF9AE}" pid="3" name="MediaServiceImageTags">
    <vt:lpwstr/>
  </property>
</Properties>
</file>