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97" r:id="rId3"/>
    <p:sldId id="298" r:id="rId4"/>
    <p:sldId id="301" r:id="rId5"/>
    <p:sldId id="257" r:id="rId6"/>
    <p:sldId id="258" r:id="rId7"/>
    <p:sldId id="259" r:id="rId8"/>
    <p:sldId id="261" r:id="rId9"/>
    <p:sldId id="285" r:id="rId10"/>
    <p:sldId id="308" r:id="rId11"/>
    <p:sldId id="312" r:id="rId12"/>
    <p:sldId id="260" r:id="rId13"/>
    <p:sldId id="295" r:id="rId14"/>
    <p:sldId id="303" r:id="rId15"/>
    <p:sldId id="304" r:id="rId16"/>
    <p:sldId id="305" r:id="rId17"/>
    <p:sldId id="306" r:id="rId18"/>
    <p:sldId id="307" r:id="rId19"/>
    <p:sldId id="302" r:id="rId20"/>
    <p:sldId id="264" r:id="rId21"/>
    <p:sldId id="286" r:id="rId22"/>
    <p:sldId id="313" r:id="rId23"/>
    <p:sldId id="262" r:id="rId24"/>
    <p:sldId id="287" r:id="rId25"/>
    <p:sldId id="296" r:id="rId26"/>
    <p:sldId id="309" r:id="rId27"/>
    <p:sldId id="288" r:id="rId28"/>
    <p:sldId id="289" r:id="rId29"/>
    <p:sldId id="274" r:id="rId30"/>
    <p:sldId id="291" r:id="rId31"/>
    <p:sldId id="290" r:id="rId32"/>
    <p:sldId id="300" r:id="rId33"/>
    <p:sldId id="293" r:id="rId34"/>
    <p:sldId id="299" r:id="rId35"/>
    <p:sldId id="294" r:id="rId36"/>
    <p:sldId id="310" r:id="rId37"/>
    <p:sldId id="311" r:id="rId38"/>
  </p:sldIdLst>
  <p:sldSz cx="18288000" cy="10287000"/>
  <p:notesSz cx="6858000" cy="9144000"/>
  <p:embeddedFontLst>
    <p:embeddedFont>
      <p:font typeface="Century Gothic" panose="020B0502020202020204" pitchFamily="34" charset="0"/>
      <p:regular r:id="rId40"/>
      <p:bold r:id="rId41"/>
      <p:italic r:id="rId42"/>
      <p:boldItalic r:id="rId43"/>
    </p:embeddedFont>
    <p:embeddedFont>
      <p:font typeface="Century Gothic Paneuropean" panose="020B0604020202020204" charset="0"/>
      <p:regular r:id="rId44"/>
    </p:embeddedFont>
    <p:embeddedFont>
      <p:font typeface="Century Gothic Paneuropean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CF5"/>
    <a:srgbClr val="333333"/>
    <a:srgbClr val="287DB2"/>
    <a:srgbClr val="FEFEFE"/>
    <a:srgbClr val="309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F6114-C3C3-4010-974B-68F50C1BA3CA}" v="953" dt="2025-10-16T08:12:22.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3051" autoAdjust="0"/>
  </p:normalViewPr>
  <p:slideViewPr>
    <p:cSldViewPr>
      <p:cViewPr varScale="1">
        <p:scale>
          <a:sx n="62" d="100"/>
          <a:sy n="62" d="100"/>
        </p:scale>
        <p:origin x="60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ie Barnes" userId="79e2fa3b-e1a7-41c0-b17a-55a99eacbc86" providerId="ADAL" clId="{292F6114-C3C3-4010-974B-68F50C1BA3CA}"/>
    <pc:docChg chg="undo custSel addSld delSld modSld sldOrd">
      <pc:chgData name="Frankie Barnes" userId="79e2fa3b-e1a7-41c0-b17a-55a99eacbc86" providerId="ADAL" clId="{292F6114-C3C3-4010-974B-68F50C1BA3CA}" dt="2025-08-12T15:24:32.147" v="1847" actId="1076"/>
      <pc:docMkLst>
        <pc:docMk/>
      </pc:docMkLst>
      <pc:sldChg chg="modSp mod">
        <pc:chgData name="Frankie Barnes" userId="79e2fa3b-e1a7-41c0-b17a-55a99eacbc86" providerId="ADAL" clId="{292F6114-C3C3-4010-974B-68F50C1BA3CA}" dt="2025-08-12T12:18:58.306" v="376" actId="207"/>
        <pc:sldMkLst>
          <pc:docMk/>
          <pc:sldMk cId="0" sldId="256"/>
        </pc:sldMkLst>
      </pc:sldChg>
      <pc:sldChg chg="addSp delSp modSp mod">
        <pc:chgData name="Frankie Barnes" userId="79e2fa3b-e1a7-41c0-b17a-55a99eacbc86" providerId="ADAL" clId="{292F6114-C3C3-4010-974B-68F50C1BA3CA}" dt="2025-08-12T13:38:06.569" v="1368" actId="1076"/>
        <pc:sldMkLst>
          <pc:docMk/>
          <pc:sldMk cId="0" sldId="257"/>
        </pc:sldMkLst>
      </pc:sldChg>
      <pc:sldChg chg="modSp mod">
        <pc:chgData name="Frankie Barnes" userId="79e2fa3b-e1a7-41c0-b17a-55a99eacbc86" providerId="ADAL" clId="{292F6114-C3C3-4010-974B-68F50C1BA3CA}" dt="2025-08-12T12:54:03.950" v="437" actId="207"/>
        <pc:sldMkLst>
          <pc:docMk/>
          <pc:sldMk cId="0" sldId="258"/>
        </pc:sldMkLst>
      </pc:sldChg>
      <pc:sldChg chg="modSp mod">
        <pc:chgData name="Frankie Barnes" userId="79e2fa3b-e1a7-41c0-b17a-55a99eacbc86" providerId="ADAL" clId="{292F6114-C3C3-4010-974B-68F50C1BA3CA}" dt="2025-08-12T12:18:47.583" v="375" actId="207"/>
        <pc:sldMkLst>
          <pc:docMk/>
          <pc:sldMk cId="0" sldId="259"/>
        </pc:sldMkLst>
      </pc:sldChg>
      <pc:sldChg chg="addSp delSp modSp mod">
        <pc:chgData name="Frankie Barnes" userId="79e2fa3b-e1a7-41c0-b17a-55a99eacbc86" providerId="ADAL" clId="{292F6114-C3C3-4010-974B-68F50C1BA3CA}" dt="2025-08-12T14:56:24.406" v="1729" actId="14100"/>
        <pc:sldMkLst>
          <pc:docMk/>
          <pc:sldMk cId="0" sldId="260"/>
        </pc:sldMkLst>
      </pc:sldChg>
      <pc:sldChg chg="addSp delSp modSp mod ord">
        <pc:chgData name="Frankie Barnes" userId="79e2fa3b-e1a7-41c0-b17a-55a99eacbc86" providerId="ADAL" clId="{292F6114-C3C3-4010-974B-68F50C1BA3CA}" dt="2025-08-12T14:37:48.688" v="1543"/>
        <pc:sldMkLst>
          <pc:docMk/>
          <pc:sldMk cId="0" sldId="261"/>
        </pc:sldMkLst>
      </pc:sldChg>
      <pc:sldChg chg="addSp delSp modSp mod">
        <pc:chgData name="Frankie Barnes" userId="79e2fa3b-e1a7-41c0-b17a-55a99eacbc86" providerId="ADAL" clId="{292F6114-C3C3-4010-974B-68F50C1BA3CA}" dt="2025-08-12T15:24:32.147" v="1847" actId="1076"/>
        <pc:sldMkLst>
          <pc:docMk/>
          <pc:sldMk cId="0" sldId="262"/>
        </pc:sldMkLst>
      </pc:sldChg>
      <pc:sldChg chg="addSp delSp modSp mod ord setBg addAnim delAnim modAnim">
        <pc:chgData name="Frankie Barnes" userId="79e2fa3b-e1a7-41c0-b17a-55a99eacbc86" providerId="ADAL" clId="{292F6114-C3C3-4010-974B-68F50C1BA3CA}" dt="2025-08-12T14:51:46.287" v="1690" actId="478"/>
        <pc:sldMkLst>
          <pc:docMk/>
          <pc:sldMk cId="0" sldId="263"/>
        </pc:sldMkLst>
      </pc:sldChg>
      <pc:sldChg chg="addSp delSp modSp mod ord">
        <pc:chgData name="Frankie Barnes" userId="79e2fa3b-e1a7-41c0-b17a-55a99eacbc86" providerId="ADAL" clId="{292F6114-C3C3-4010-974B-68F50C1BA3CA}" dt="2025-08-12T14:44:03.684" v="1624" actId="20577"/>
        <pc:sldMkLst>
          <pc:docMk/>
          <pc:sldMk cId="0" sldId="264"/>
        </pc:sldMkLst>
      </pc:sldChg>
      <pc:sldChg chg="del">
        <pc:chgData name="Frankie Barnes" userId="79e2fa3b-e1a7-41c0-b17a-55a99eacbc86" providerId="ADAL" clId="{292F6114-C3C3-4010-974B-68F50C1BA3CA}" dt="2025-08-12T15:16:52.226" v="1755" actId="2696"/>
        <pc:sldMkLst>
          <pc:docMk/>
          <pc:sldMk cId="0" sldId="265"/>
        </pc:sldMkLst>
      </pc:sldChg>
      <pc:sldChg chg="del">
        <pc:chgData name="Frankie Barnes" userId="79e2fa3b-e1a7-41c0-b17a-55a99eacbc86" providerId="ADAL" clId="{292F6114-C3C3-4010-974B-68F50C1BA3CA}" dt="2025-08-12T15:18:48.513" v="1793" actId="47"/>
        <pc:sldMkLst>
          <pc:docMk/>
          <pc:sldMk cId="0" sldId="266"/>
        </pc:sldMkLst>
      </pc:sldChg>
      <pc:sldChg chg="modSp del mod">
        <pc:chgData name="Frankie Barnes" userId="79e2fa3b-e1a7-41c0-b17a-55a99eacbc86" providerId="ADAL" clId="{292F6114-C3C3-4010-974B-68F50C1BA3CA}" dt="2025-08-12T15:18:50.458" v="1794" actId="47"/>
        <pc:sldMkLst>
          <pc:docMk/>
          <pc:sldMk cId="0" sldId="267"/>
        </pc:sldMkLst>
      </pc:sldChg>
      <pc:sldChg chg="modSp del mod">
        <pc:chgData name="Frankie Barnes" userId="79e2fa3b-e1a7-41c0-b17a-55a99eacbc86" providerId="ADAL" clId="{292F6114-C3C3-4010-974B-68F50C1BA3CA}" dt="2025-08-12T15:18:53.342" v="1795" actId="47"/>
        <pc:sldMkLst>
          <pc:docMk/>
          <pc:sldMk cId="0" sldId="268"/>
        </pc:sldMkLst>
      </pc:sldChg>
      <pc:sldChg chg="modSp del mod">
        <pc:chgData name="Frankie Barnes" userId="79e2fa3b-e1a7-41c0-b17a-55a99eacbc86" providerId="ADAL" clId="{292F6114-C3C3-4010-974B-68F50C1BA3CA}" dt="2025-08-12T15:18:54.852" v="1796" actId="47"/>
        <pc:sldMkLst>
          <pc:docMk/>
          <pc:sldMk cId="0" sldId="269"/>
        </pc:sldMkLst>
      </pc:sldChg>
      <pc:sldChg chg="modSp del mod">
        <pc:chgData name="Frankie Barnes" userId="79e2fa3b-e1a7-41c0-b17a-55a99eacbc86" providerId="ADAL" clId="{292F6114-C3C3-4010-974B-68F50C1BA3CA}" dt="2025-08-12T15:18:56.179" v="1797" actId="47"/>
        <pc:sldMkLst>
          <pc:docMk/>
          <pc:sldMk cId="0" sldId="270"/>
        </pc:sldMkLst>
      </pc:sldChg>
      <pc:sldChg chg="del">
        <pc:chgData name="Frankie Barnes" userId="79e2fa3b-e1a7-41c0-b17a-55a99eacbc86" providerId="ADAL" clId="{292F6114-C3C3-4010-974B-68F50C1BA3CA}" dt="2025-08-12T15:17:02.844" v="1756" actId="2696"/>
        <pc:sldMkLst>
          <pc:docMk/>
          <pc:sldMk cId="0" sldId="271"/>
        </pc:sldMkLst>
      </pc:sldChg>
      <pc:sldChg chg="del">
        <pc:chgData name="Frankie Barnes" userId="79e2fa3b-e1a7-41c0-b17a-55a99eacbc86" providerId="ADAL" clId="{292F6114-C3C3-4010-974B-68F50C1BA3CA}" dt="2025-08-12T15:17:07.557" v="1757" actId="2696"/>
        <pc:sldMkLst>
          <pc:docMk/>
          <pc:sldMk cId="0" sldId="272"/>
        </pc:sldMkLst>
      </pc:sldChg>
      <pc:sldChg chg="del">
        <pc:chgData name="Frankie Barnes" userId="79e2fa3b-e1a7-41c0-b17a-55a99eacbc86" providerId="ADAL" clId="{292F6114-C3C3-4010-974B-68F50C1BA3CA}" dt="2025-08-12T15:17:16.191" v="1758" actId="47"/>
        <pc:sldMkLst>
          <pc:docMk/>
          <pc:sldMk cId="0" sldId="273"/>
        </pc:sldMkLst>
      </pc:sldChg>
      <pc:sldChg chg="addSp delSp modSp mod">
        <pc:chgData name="Frankie Barnes" userId="79e2fa3b-e1a7-41c0-b17a-55a99eacbc86" providerId="ADAL" clId="{292F6114-C3C3-4010-974B-68F50C1BA3CA}" dt="2025-08-12T15:20:10.926" v="1821" actId="20577"/>
        <pc:sldMkLst>
          <pc:docMk/>
          <pc:sldMk cId="0" sldId="274"/>
        </pc:sldMkLst>
      </pc:sldChg>
      <pc:sldChg chg="del">
        <pc:chgData name="Frankie Barnes" userId="79e2fa3b-e1a7-41c0-b17a-55a99eacbc86" providerId="ADAL" clId="{292F6114-C3C3-4010-974B-68F50C1BA3CA}" dt="2025-08-12T15:19:00.185" v="1798" actId="47"/>
        <pc:sldMkLst>
          <pc:docMk/>
          <pc:sldMk cId="0" sldId="275"/>
        </pc:sldMkLst>
      </pc:sldChg>
      <pc:sldChg chg="del">
        <pc:chgData name="Frankie Barnes" userId="79e2fa3b-e1a7-41c0-b17a-55a99eacbc86" providerId="ADAL" clId="{292F6114-C3C3-4010-974B-68F50C1BA3CA}" dt="2025-08-12T15:19:01.075" v="1799" actId="47"/>
        <pc:sldMkLst>
          <pc:docMk/>
          <pc:sldMk cId="0" sldId="276"/>
        </pc:sldMkLst>
      </pc:sldChg>
      <pc:sldChg chg="del">
        <pc:chgData name="Frankie Barnes" userId="79e2fa3b-e1a7-41c0-b17a-55a99eacbc86" providerId="ADAL" clId="{292F6114-C3C3-4010-974B-68F50C1BA3CA}" dt="2025-08-12T15:17:23.900" v="1759" actId="47"/>
        <pc:sldMkLst>
          <pc:docMk/>
          <pc:sldMk cId="0" sldId="277"/>
        </pc:sldMkLst>
      </pc:sldChg>
      <pc:sldChg chg="del">
        <pc:chgData name="Frankie Barnes" userId="79e2fa3b-e1a7-41c0-b17a-55a99eacbc86" providerId="ADAL" clId="{292F6114-C3C3-4010-974B-68F50C1BA3CA}" dt="2025-08-12T15:17:24.802" v="1760" actId="47"/>
        <pc:sldMkLst>
          <pc:docMk/>
          <pc:sldMk cId="0" sldId="278"/>
        </pc:sldMkLst>
      </pc:sldChg>
      <pc:sldChg chg="del">
        <pc:chgData name="Frankie Barnes" userId="79e2fa3b-e1a7-41c0-b17a-55a99eacbc86" providerId="ADAL" clId="{292F6114-C3C3-4010-974B-68F50C1BA3CA}" dt="2025-08-12T15:17:31.911" v="1761" actId="47"/>
        <pc:sldMkLst>
          <pc:docMk/>
          <pc:sldMk cId="0" sldId="279"/>
        </pc:sldMkLst>
      </pc:sldChg>
      <pc:sldChg chg="del">
        <pc:chgData name="Frankie Barnes" userId="79e2fa3b-e1a7-41c0-b17a-55a99eacbc86" providerId="ADAL" clId="{292F6114-C3C3-4010-974B-68F50C1BA3CA}" dt="2025-08-12T15:17:34.433" v="1762" actId="47"/>
        <pc:sldMkLst>
          <pc:docMk/>
          <pc:sldMk cId="0" sldId="280"/>
        </pc:sldMkLst>
      </pc:sldChg>
      <pc:sldChg chg="del">
        <pc:chgData name="Frankie Barnes" userId="79e2fa3b-e1a7-41c0-b17a-55a99eacbc86" providerId="ADAL" clId="{292F6114-C3C3-4010-974B-68F50C1BA3CA}" dt="2025-08-12T15:17:36.012" v="1763" actId="47"/>
        <pc:sldMkLst>
          <pc:docMk/>
          <pc:sldMk cId="0" sldId="281"/>
        </pc:sldMkLst>
      </pc:sldChg>
      <pc:sldChg chg="delSp del mod">
        <pc:chgData name="Frankie Barnes" userId="79e2fa3b-e1a7-41c0-b17a-55a99eacbc86" providerId="ADAL" clId="{292F6114-C3C3-4010-974B-68F50C1BA3CA}" dt="2025-08-12T15:17:47.530" v="1765" actId="47"/>
        <pc:sldMkLst>
          <pc:docMk/>
          <pc:sldMk cId="0" sldId="282"/>
        </pc:sldMkLst>
      </pc:sldChg>
      <pc:sldChg chg="del">
        <pc:chgData name="Frankie Barnes" userId="79e2fa3b-e1a7-41c0-b17a-55a99eacbc86" providerId="ADAL" clId="{292F6114-C3C3-4010-974B-68F50C1BA3CA}" dt="2025-08-12T15:17:49.294" v="1766" actId="47"/>
        <pc:sldMkLst>
          <pc:docMk/>
          <pc:sldMk cId="0" sldId="283"/>
        </pc:sldMkLst>
      </pc:sldChg>
      <pc:sldChg chg="del">
        <pc:chgData name="Frankie Barnes" userId="79e2fa3b-e1a7-41c0-b17a-55a99eacbc86" providerId="ADAL" clId="{292F6114-C3C3-4010-974B-68F50C1BA3CA}" dt="2025-08-12T15:17:52.266" v="1767" actId="47"/>
        <pc:sldMkLst>
          <pc:docMk/>
          <pc:sldMk cId="0" sldId="284"/>
        </pc:sldMkLst>
      </pc:sldChg>
      <pc:sldChg chg="addSp delSp modSp add mod">
        <pc:chgData name="Frankie Barnes" userId="79e2fa3b-e1a7-41c0-b17a-55a99eacbc86" providerId="ADAL" clId="{292F6114-C3C3-4010-974B-68F50C1BA3CA}" dt="2025-08-12T14:36:09.491" v="1458"/>
        <pc:sldMkLst>
          <pc:docMk/>
          <pc:sldMk cId="2117795837" sldId="285"/>
        </pc:sldMkLst>
      </pc:sldChg>
    </pc:docChg>
  </pc:docChgLst>
  <pc:docChgLst>
    <pc:chgData name="Frankie Barnes" userId="79e2fa3b-e1a7-41c0-b17a-55a99eacbc86" providerId="ADAL" clId="{F30DBE33-21C5-41E3-9AD1-62CF9D805FCC}"/>
    <pc:docChg chg="undo redo custSel addSld delSld modSld sldOrd">
      <pc:chgData name="Frankie Barnes" userId="79e2fa3b-e1a7-41c0-b17a-55a99eacbc86" providerId="ADAL" clId="{F30DBE33-21C5-41E3-9AD1-62CF9D805FCC}" dt="2025-10-16T08:13:29.497" v="6153" actId="255"/>
      <pc:docMkLst>
        <pc:docMk/>
      </pc:docMkLst>
      <pc:sldChg chg="modSp mod">
        <pc:chgData name="Frankie Barnes" userId="79e2fa3b-e1a7-41c0-b17a-55a99eacbc86" providerId="ADAL" clId="{F30DBE33-21C5-41E3-9AD1-62CF9D805FCC}" dt="2025-10-16T08:13:29.497" v="6153" actId="255"/>
        <pc:sldMkLst>
          <pc:docMk/>
          <pc:sldMk cId="0" sldId="256"/>
        </pc:sldMkLst>
        <pc:spChg chg="mod">
          <ac:chgData name="Frankie Barnes" userId="79e2fa3b-e1a7-41c0-b17a-55a99eacbc86" providerId="ADAL" clId="{F30DBE33-21C5-41E3-9AD1-62CF9D805FCC}" dt="2025-10-16T08:13:29.497" v="6153" actId="255"/>
          <ac:spMkLst>
            <pc:docMk/>
            <pc:sldMk cId="0" sldId="256"/>
            <ac:spMk id="3" creationId="{00000000-0000-0000-0000-000000000000}"/>
          </ac:spMkLst>
        </pc:spChg>
        <pc:spChg chg="mod">
          <ac:chgData name="Frankie Barnes" userId="79e2fa3b-e1a7-41c0-b17a-55a99eacbc86" providerId="ADAL" clId="{F30DBE33-21C5-41E3-9AD1-62CF9D805FCC}" dt="2025-10-16T08:13:21.672" v="6152" actId="255"/>
          <ac:spMkLst>
            <pc:docMk/>
            <pc:sldMk cId="0" sldId="256"/>
            <ac:spMk id="5" creationId="{3AD0A182-9E35-D414-6EC3-AD7A2B1E4AE7}"/>
          </ac:spMkLst>
        </pc:spChg>
      </pc:sldChg>
      <pc:sldChg chg="modNotesTx">
        <pc:chgData name="Frankie Barnes" userId="79e2fa3b-e1a7-41c0-b17a-55a99eacbc86" providerId="ADAL" clId="{F30DBE33-21C5-41E3-9AD1-62CF9D805FCC}" dt="2025-09-08T15:16:55.814" v="4891" actId="20577"/>
        <pc:sldMkLst>
          <pc:docMk/>
          <pc:sldMk cId="0" sldId="257"/>
        </pc:sldMkLst>
      </pc:sldChg>
      <pc:sldChg chg="modSp mod modNotesTx">
        <pc:chgData name="Frankie Barnes" userId="79e2fa3b-e1a7-41c0-b17a-55a99eacbc86" providerId="ADAL" clId="{F30DBE33-21C5-41E3-9AD1-62CF9D805FCC}" dt="2025-09-08T15:17:21.137" v="4892" actId="20577"/>
        <pc:sldMkLst>
          <pc:docMk/>
          <pc:sldMk cId="0" sldId="258"/>
        </pc:sldMkLst>
      </pc:sldChg>
      <pc:sldChg chg="modSp mod modNotesTx">
        <pc:chgData name="Frankie Barnes" userId="79e2fa3b-e1a7-41c0-b17a-55a99eacbc86" providerId="ADAL" clId="{F30DBE33-21C5-41E3-9AD1-62CF9D805FCC}" dt="2025-09-08T15:18:48.918" v="4897" actId="20577"/>
        <pc:sldMkLst>
          <pc:docMk/>
          <pc:sldMk cId="0" sldId="259"/>
        </pc:sldMkLst>
      </pc:sldChg>
      <pc:sldChg chg="addSp delSp modSp mod ord modNotesTx">
        <pc:chgData name="Frankie Barnes" userId="79e2fa3b-e1a7-41c0-b17a-55a99eacbc86" providerId="ADAL" clId="{F30DBE33-21C5-41E3-9AD1-62CF9D805FCC}" dt="2025-10-03T15:01:41.989" v="5526"/>
        <pc:sldMkLst>
          <pc:docMk/>
          <pc:sldMk cId="0" sldId="260"/>
        </pc:sldMkLst>
      </pc:sldChg>
      <pc:sldChg chg="modSp mod modNotesTx">
        <pc:chgData name="Frankie Barnes" userId="79e2fa3b-e1a7-41c0-b17a-55a99eacbc86" providerId="ADAL" clId="{F30DBE33-21C5-41E3-9AD1-62CF9D805FCC}" dt="2025-09-08T15:18:03.291" v="4895" actId="20577"/>
        <pc:sldMkLst>
          <pc:docMk/>
          <pc:sldMk cId="0" sldId="261"/>
        </pc:sldMkLst>
      </pc:sldChg>
      <pc:sldChg chg="addSp delSp modSp mod modNotesTx">
        <pc:chgData name="Frankie Barnes" userId="79e2fa3b-e1a7-41c0-b17a-55a99eacbc86" providerId="ADAL" clId="{F30DBE33-21C5-41E3-9AD1-62CF9D805FCC}" dt="2025-09-12T13:08:18.340" v="5045" actId="1076"/>
        <pc:sldMkLst>
          <pc:docMk/>
          <pc:sldMk cId="0" sldId="262"/>
        </pc:sldMkLst>
      </pc:sldChg>
      <pc:sldChg chg="addSp delSp modSp del mod setBg modAnim modNotesTx">
        <pc:chgData name="Frankie Barnes" userId="79e2fa3b-e1a7-41c0-b17a-55a99eacbc86" providerId="ADAL" clId="{F30DBE33-21C5-41E3-9AD1-62CF9D805FCC}" dt="2025-10-03T14:27:01.271" v="5523" actId="2696"/>
        <pc:sldMkLst>
          <pc:docMk/>
          <pc:sldMk cId="0" sldId="263"/>
        </pc:sldMkLst>
      </pc:sldChg>
      <pc:sldChg chg="ord">
        <pc:chgData name="Frankie Barnes" userId="79e2fa3b-e1a7-41c0-b17a-55a99eacbc86" providerId="ADAL" clId="{F30DBE33-21C5-41E3-9AD1-62CF9D805FCC}" dt="2025-09-12T13:29:09.147" v="5233"/>
        <pc:sldMkLst>
          <pc:docMk/>
          <pc:sldMk cId="0" sldId="264"/>
        </pc:sldMkLst>
      </pc:sldChg>
      <pc:sldChg chg="addSp delSp modSp mod modNotesTx">
        <pc:chgData name="Frankie Barnes" userId="79e2fa3b-e1a7-41c0-b17a-55a99eacbc86" providerId="ADAL" clId="{F30DBE33-21C5-41E3-9AD1-62CF9D805FCC}" dt="2025-09-08T15:23:00.348" v="4905" actId="20577"/>
        <pc:sldMkLst>
          <pc:docMk/>
          <pc:sldMk cId="0" sldId="274"/>
        </pc:sldMkLst>
      </pc:sldChg>
      <pc:sldChg chg="modNotesTx">
        <pc:chgData name="Frankie Barnes" userId="79e2fa3b-e1a7-41c0-b17a-55a99eacbc86" providerId="ADAL" clId="{F30DBE33-21C5-41E3-9AD1-62CF9D805FCC}" dt="2025-09-08T15:19:13.121" v="4898" actId="20577"/>
        <pc:sldMkLst>
          <pc:docMk/>
          <pc:sldMk cId="2117795837" sldId="285"/>
        </pc:sldMkLst>
      </pc:sldChg>
      <pc:sldChg chg="addSp delSp modSp add mod ord modNotesTx">
        <pc:chgData name="Frankie Barnes" userId="79e2fa3b-e1a7-41c0-b17a-55a99eacbc86" providerId="ADAL" clId="{F30DBE33-21C5-41E3-9AD1-62CF9D805FCC}" dt="2025-09-12T13:18:57.770" v="5226"/>
        <pc:sldMkLst>
          <pc:docMk/>
          <pc:sldMk cId="331253402" sldId="286"/>
        </pc:sldMkLst>
      </pc:sldChg>
      <pc:sldChg chg="addSp delSp modSp add mod ord modNotesTx">
        <pc:chgData name="Frankie Barnes" userId="79e2fa3b-e1a7-41c0-b17a-55a99eacbc86" providerId="ADAL" clId="{F30DBE33-21C5-41E3-9AD1-62CF9D805FCC}" dt="2025-09-08T15:20:20.817" v="4902" actId="20577"/>
        <pc:sldMkLst>
          <pc:docMk/>
          <pc:sldMk cId="3681996279" sldId="287"/>
        </pc:sldMkLst>
      </pc:sldChg>
      <pc:sldChg chg="addSp delSp modSp add mod ord setBg">
        <pc:chgData name="Frankie Barnes" userId="79e2fa3b-e1a7-41c0-b17a-55a99eacbc86" providerId="ADAL" clId="{F30DBE33-21C5-41E3-9AD1-62CF9D805FCC}" dt="2025-08-28T14:15:41.749" v="672" actId="1076"/>
        <pc:sldMkLst>
          <pc:docMk/>
          <pc:sldMk cId="2168970433" sldId="288"/>
        </pc:sldMkLst>
      </pc:sldChg>
      <pc:sldChg chg="addSp delSp modSp add mod ord modNotesTx">
        <pc:chgData name="Frankie Barnes" userId="79e2fa3b-e1a7-41c0-b17a-55a99eacbc86" providerId="ADAL" clId="{F30DBE33-21C5-41E3-9AD1-62CF9D805FCC}" dt="2025-09-08T15:22:48.549" v="4904" actId="20577"/>
        <pc:sldMkLst>
          <pc:docMk/>
          <pc:sldMk cId="2448071434" sldId="289"/>
        </pc:sldMkLst>
      </pc:sldChg>
      <pc:sldChg chg="addSp delSp modSp add mod ord modNotesTx">
        <pc:chgData name="Frankie Barnes" userId="79e2fa3b-e1a7-41c0-b17a-55a99eacbc86" providerId="ADAL" clId="{F30DBE33-21C5-41E3-9AD1-62CF9D805FCC}" dt="2025-09-08T15:23:16.357" v="4906" actId="20577"/>
        <pc:sldMkLst>
          <pc:docMk/>
          <pc:sldMk cId="1706260990" sldId="290"/>
        </pc:sldMkLst>
      </pc:sldChg>
      <pc:sldChg chg="addSp delSp modSp add mod ord modNotesTx">
        <pc:chgData name="Frankie Barnes" userId="79e2fa3b-e1a7-41c0-b17a-55a99eacbc86" providerId="ADAL" clId="{F30DBE33-21C5-41E3-9AD1-62CF9D805FCC}" dt="2025-09-12T13:19:27.538" v="5229"/>
        <pc:sldMkLst>
          <pc:docMk/>
          <pc:sldMk cId="4082709543" sldId="291"/>
        </pc:sldMkLst>
      </pc:sldChg>
      <pc:sldChg chg="addSp delSp modSp add del mod ord">
        <pc:chgData name="Frankie Barnes" userId="79e2fa3b-e1a7-41c0-b17a-55a99eacbc86" providerId="ADAL" clId="{F30DBE33-21C5-41E3-9AD1-62CF9D805FCC}" dt="2025-09-12T13:19:12.469" v="5227" actId="47"/>
        <pc:sldMkLst>
          <pc:docMk/>
          <pc:sldMk cId="4046805485" sldId="292"/>
        </pc:sldMkLst>
      </pc:sldChg>
      <pc:sldChg chg="addSp delSp modSp add mod ord modNotesTx">
        <pc:chgData name="Frankie Barnes" userId="79e2fa3b-e1a7-41c0-b17a-55a99eacbc86" providerId="ADAL" clId="{F30DBE33-21C5-41E3-9AD1-62CF9D805FCC}" dt="2025-09-08T15:23:39.784" v="4908" actId="20577"/>
        <pc:sldMkLst>
          <pc:docMk/>
          <pc:sldMk cId="138772933" sldId="293"/>
        </pc:sldMkLst>
      </pc:sldChg>
      <pc:sldChg chg="addSp delSp modSp add del mod ord">
        <pc:chgData name="Frankie Barnes" userId="79e2fa3b-e1a7-41c0-b17a-55a99eacbc86" providerId="ADAL" clId="{F30DBE33-21C5-41E3-9AD1-62CF9D805FCC}" dt="2025-08-29T13:56:07.085" v="2481" actId="2696"/>
        <pc:sldMkLst>
          <pc:docMk/>
          <pc:sldMk cId="2550158174" sldId="293"/>
        </pc:sldMkLst>
      </pc:sldChg>
      <pc:sldChg chg="modSp add del mod">
        <pc:chgData name="Frankie Barnes" userId="79e2fa3b-e1a7-41c0-b17a-55a99eacbc86" providerId="ADAL" clId="{F30DBE33-21C5-41E3-9AD1-62CF9D805FCC}" dt="2025-08-29T14:47:49.376" v="3249" actId="2696"/>
        <pc:sldMkLst>
          <pc:docMk/>
          <pc:sldMk cId="2463100621" sldId="294"/>
        </pc:sldMkLst>
      </pc:sldChg>
      <pc:sldChg chg="delSp modSp add mod ord modNotesTx">
        <pc:chgData name="Frankie Barnes" userId="79e2fa3b-e1a7-41c0-b17a-55a99eacbc86" providerId="ADAL" clId="{F30DBE33-21C5-41E3-9AD1-62CF9D805FCC}" dt="2025-09-08T15:24:30.033" v="4911" actId="20577"/>
        <pc:sldMkLst>
          <pc:docMk/>
          <pc:sldMk cId="3120116601" sldId="294"/>
        </pc:sldMkLst>
      </pc:sldChg>
      <pc:sldChg chg="addSp modSp add mod ord modNotesTx">
        <pc:chgData name="Frankie Barnes" userId="79e2fa3b-e1a7-41c0-b17a-55a99eacbc86" providerId="ADAL" clId="{F30DBE33-21C5-41E3-9AD1-62CF9D805FCC}" dt="2025-09-12T13:18:37.191" v="5220" actId="20577"/>
        <pc:sldMkLst>
          <pc:docMk/>
          <pc:sldMk cId="2560639645" sldId="295"/>
        </pc:sldMkLst>
      </pc:sldChg>
      <pc:sldChg chg="addSp modSp add mod ord modNotesTx">
        <pc:chgData name="Frankie Barnes" userId="79e2fa3b-e1a7-41c0-b17a-55a99eacbc86" providerId="ADAL" clId="{F30DBE33-21C5-41E3-9AD1-62CF9D805FCC}" dt="2025-09-08T15:22:29.842" v="4903" actId="20577"/>
        <pc:sldMkLst>
          <pc:docMk/>
          <pc:sldMk cId="961735828" sldId="296"/>
        </pc:sldMkLst>
      </pc:sldChg>
      <pc:sldChg chg="add del setBg">
        <pc:chgData name="Frankie Barnes" userId="79e2fa3b-e1a7-41c0-b17a-55a99eacbc86" providerId="ADAL" clId="{F30DBE33-21C5-41E3-9AD1-62CF9D805FCC}" dt="2025-09-05T13:41:38.710" v="3877"/>
        <pc:sldMkLst>
          <pc:docMk/>
          <pc:sldMk cId="3547172471" sldId="297"/>
        </pc:sldMkLst>
      </pc:sldChg>
      <pc:sldChg chg="add del setBg">
        <pc:chgData name="Frankie Barnes" userId="79e2fa3b-e1a7-41c0-b17a-55a99eacbc86" providerId="ADAL" clId="{F30DBE33-21C5-41E3-9AD1-62CF9D805FCC}" dt="2025-09-05T13:41:31.960" v="3876"/>
        <pc:sldMkLst>
          <pc:docMk/>
          <pc:sldMk cId="2196176355" sldId="298"/>
        </pc:sldMkLst>
      </pc:sldChg>
      <pc:sldChg chg="modSp add mod">
        <pc:chgData name="Frankie Barnes" userId="79e2fa3b-e1a7-41c0-b17a-55a99eacbc86" providerId="ADAL" clId="{F30DBE33-21C5-41E3-9AD1-62CF9D805FCC}" dt="2025-09-05T13:43:03.086" v="3888" actId="20577"/>
        <pc:sldMkLst>
          <pc:docMk/>
          <pc:sldMk cId="2477973906" sldId="298"/>
        </pc:sldMkLst>
      </pc:sldChg>
      <pc:sldChg chg="addSp delSp modSp add mod ord modNotesTx">
        <pc:chgData name="Frankie Barnes" userId="79e2fa3b-e1a7-41c0-b17a-55a99eacbc86" providerId="ADAL" clId="{F30DBE33-21C5-41E3-9AD1-62CF9D805FCC}" dt="2025-09-08T15:24:02.976" v="4910" actId="20577"/>
        <pc:sldMkLst>
          <pc:docMk/>
          <pc:sldMk cId="2100111574" sldId="299"/>
        </pc:sldMkLst>
      </pc:sldChg>
      <pc:sldChg chg="modSp add mod ord modNotesTx">
        <pc:chgData name="Frankie Barnes" userId="79e2fa3b-e1a7-41c0-b17a-55a99eacbc86" providerId="ADAL" clId="{F30DBE33-21C5-41E3-9AD1-62CF9D805FCC}" dt="2025-09-12T13:28:29.224" v="5231"/>
        <pc:sldMkLst>
          <pc:docMk/>
          <pc:sldMk cId="3864484178" sldId="300"/>
        </pc:sldMkLst>
      </pc:sldChg>
      <pc:sldChg chg="addSp delSp modSp add mod">
        <pc:chgData name="Frankie Barnes" userId="79e2fa3b-e1a7-41c0-b17a-55a99eacbc86" providerId="ADAL" clId="{F30DBE33-21C5-41E3-9AD1-62CF9D805FCC}" dt="2025-09-08T13:45:04.859" v="4813" actId="1076"/>
        <pc:sldMkLst>
          <pc:docMk/>
          <pc:sldMk cId="1874883875" sldId="301"/>
        </pc:sldMkLst>
      </pc:sldChg>
      <pc:sldChg chg="add del">
        <pc:chgData name="Frankie Barnes" userId="79e2fa3b-e1a7-41c0-b17a-55a99eacbc86" providerId="ADAL" clId="{F30DBE33-21C5-41E3-9AD1-62CF9D805FCC}" dt="2025-09-12T13:17:37.636" v="5046" actId="2696"/>
        <pc:sldMkLst>
          <pc:docMk/>
          <pc:sldMk cId="3340339713" sldId="302"/>
        </pc:sldMkLst>
      </pc:sldChg>
      <pc:sldChg chg="addSp delSp modSp new mod setBg">
        <pc:chgData name="Frankie Barnes" userId="79e2fa3b-e1a7-41c0-b17a-55a99eacbc86" providerId="ADAL" clId="{F30DBE33-21C5-41E3-9AD1-62CF9D805FCC}" dt="2025-10-03T14:26:47.884" v="5522" actId="207"/>
        <pc:sldMkLst>
          <pc:docMk/>
          <pc:sldMk cId="3829107265" sldId="302"/>
        </pc:sldMkLst>
        <pc:spChg chg="add mod">
          <ac:chgData name="Frankie Barnes" userId="79e2fa3b-e1a7-41c0-b17a-55a99eacbc86" providerId="ADAL" clId="{F30DBE33-21C5-41E3-9AD1-62CF9D805FCC}" dt="2025-10-03T14:20:58.580" v="5329" actId="14100"/>
          <ac:spMkLst>
            <pc:docMk/>
            <pc:sldMk cId="3829107265" sldId="302"/>
            <ac:spMk id="2" creationId="{82F9A78D-42F4-183C-70F9-4453988497AC}"/>
          </ac:spMkLst>
        </pc:spChg>
        <pc:spChg chg="add mod">
          <ac:chgData name="Frankie Barnes" userId="79e2fa3b-e1a7-41c0-b17a-55a99eacbc86" providerId="ADAL" clId="{F30DBE33-21C5-41E3-9AD1-62CF9D805FCC}" dt="2025-10-03T14:22:29.138" v="5413" actId="1076"/>
          <ac:spMkLst>
            <pc:docMk/>
            <pc:sldMk cId="3829107265" sldId="302"/>
            <ac:spMk id="7" creationId="{390B6535-C091-57F5-469D-F9A3024B51FC}"/>
          </ac:spMkLst>
        </pc:spChg>
        <pc:spChg chg="add mod">
          <ac:chgData name="Frankie Barnes" userId="79e2fa3b-e1a7-41c0-b17a-55a99eacbc86" providerId="ADAL" clId="{F30DBE33-21C5-41E3-9AD1-62CF9D805FCC}" dt="2025-10-03T14:26:47.884" v="5522" actId="207"/>
          <ac:spMkLst>
            <pc:docMk/>
            <pc:sldMk cId="3829107265" sldId="302"/>
            <ac:spMk id="9" creationId="{BBCD8577-89A2-71F1-6E4B-C02EFF810B54}"/>
          </ac:spMkLst>
        </pc:spChg>
        <pc:picChg chg="add mod">
          <ac:chgData name="Frankie Barnes" userId="79e2fa3b-e1a7-41c0-b17a-55a99eacbc86" providerId="ADAL" clId="{F30DBE33-21C5-41E3-9AD1-62CF9D805FCC}" dt="2025-10-03T14:19:51.386" v="5314" actId="1076"/>
          <ac:picMkLst>
            <pc:docMk/>
            <pc:sldMk cId="3829107265" sldId="302"/>
            <ac:picMk id="3" creationId="{DB743F5D-B3FA-B746-EBBD-CFAE440F3584}"/>
          </ac:picMkLst>
        </pc:picChg>
        <pc:picChg chg="add mod">
          <ac:chgData name="Frankie Barnes" userId="79e2fa3b-e1a7-41c0-b17a-55a99eacbc86" providerId="ADAL" clId="{F30DBE33-21C5-41E3-9AD1-62CF9D805FCC}" dt="2025-10-03T14:20:54.171" v="5328" actId="1076"/>
          <ac:picMkLst>
            <pc:docMk/>
            <pc:sldMk cId="3829107265" sldId="302"/>
            <ac:picMk id="4" creationId="{BBE8DA70-1859-516E-9280-6A2F4978E214}"/>
          </ac:picMkLst>
        </pc:picChg>
        <pc:picChg chg="add mod">
          <ac:chgData name="Frankie Barnes" userId="79e2fa3b-e1a7-41c0-b17a-55a99eacbc86" providerId="ADAL" clId="{F30DBE33-21C5-41E3-9AD1-62CF9D805FCC}" dt="2025-10-03T14:20:36.999" v="5324" actId="1076"/>
          <ac:picMkLst>
            <pc:docMk/>
            <pc:sldMk cId="3829107265" sldId="302"/>
            <ac:picMk id="5" creationId="{6550868F-C436-D255-AEF0-EAE116B9AA4F}"/>
          </ac:picMkLst>
        </pc:picChg>
        <pc:picChg chg="add mod">
          <ac:chgData name="Frankie Barnes" userId="79e2fa3b-e1a7-41c0-b17a-55a99eacbc86" providerId="ADAL" clId="{F30DBE33-21C5-41E3-9AD1-62CF9D805FCC}" dt="2025-10-03T14:20:43.677" v="5326" actId="1076"/>
          <ac:picMkLst>
            <pc:docMk/>
            <pc:sldMk cId="3829107265" sldId="302"/>
            <ac:picMk id="6" creationId="{8EC831FD-908E-A0AC-9BB8-1DBA53D63442}"/>
          </ac:picMkLst>
        </pc:picChg>
      </pc:sldChg>
      <pc:sldChg chg="addSp delSp modSp add mod modNotesTx">
        <pc:chgData name="Frankie Barnes" userId="79e2fa3b-e1a7-41c0-b17a-55a99eacbc86" providerId="ADAL" clId="{F30DBE33-21C5-41E3-9AD1-62CF9D805FCC}" dt="2025-10-15T11:48:22.080" v="6006" actId="20577"/>
        <pc:sldMkLst>
          <pc:docMk/>
          <pc:sldMk cId="3313198349" sldId="303"/>
        </pc:sldMkLst>
        <pc:spChg chg="mod">
          <ac:chgData name="Frankie Barnes" userId="79e2fa3b-e1a7-41c0-b17a-55a99eacbc86" providerId="ADAL" clId="{F30DBE33-21C5-41E3-9AD1-62CF9D805FCC}" dt="2025-10-03T15:04:10.311" v="5559" actId="1076"/>
          <ac:spMkLst>
            <pc:docMk/>
            <pc:sldMk cId="3313198349" sldId="303"/>
            <ac:spMk id="4" creationId="{92D20B5F-D7FA-328C-BC9C-0C0D5D7FB855}"/>
          </ac:spMkLst>
        </pc:spChg>
        <pc:spChg chg="mod">
          <ac:chgData name="Frankie Barnes" userId="79e2fa3b-e1a7-41c0-b17a-55a99eacbc86" providerId="ADAL" clId="{F30DBE33-21C5-41E3-9AD1-62CF9D805FCC}" dt="2025-10-03T15:02:03.522" v="5531" actId="14100"/>
          <ac:spMkLst>
            <pc:docMk/>
            <pc:sldMk cId="3313198349" sldId="303"/>
            <ac:spMk id="35" creationId="{CDDE9000-10D2-2485-1E83-0AE3A3B7B406}"/>
          </ac:spMkLst>
        </pc:spChg>
        <pc:spChg chg="mod">
          <ac:chgData name="Frankie Barnes" userId="79e2fa3b-e1a7-41c0-b17a-55a99eacbc86" providerId="ADAL" clId="{F30DBE33-21C5-41E3-9AD1-62CF9D805FCC}" dt="2025-10-03T15:01:58.329" v="5530" actId="20577"/>
          <ac:spMkLst>
            <pc:docMk/>
            <pc:sldMk cId="3313198349" sldId="303"/>
            <ac:spMk id="36" creationId="{33ED5364-7544-EE95-2A9E-DC9BF39D39A4}"/>
          </ac:spMkLst>
        </pc:spChg>
        <pc:picChg chg="add mod">
          <ac:chgData name="Frankie Barnes" userId="79e2fa3b-e1a7-41c0-b17a-55a99eacbc86" providerId="ADAL" clId="{F30DBE33-21C5-41E3-9AD1-62CF9D805FCC}" dt="2025-10-07T08:21:35.826" v="5661" actId="167"/>
          <ac:picMkLst>
            <pc:docMk/>
            <pc:sldMk cId="3313198349" sldId="303"/>
            <ac:picMk id="1026" creationId="{4C62B412-62F0-85AB-861A-678F501ED497}"/>
          </ac:picMkLst>
        </pc:picChg>
      </pc:sldChg>
      <pc:sldChg chg="addSp delSp modSp add mod modNotesTx">
        <pc:chgData name="Frankie Barnes" userId="79e2fa3b-e1a7-41c0-b17a-55a99eacbc86" providerId="ADAL" clId="{F30DBE33-21C5-41E3-9AD1-62CF9D805FCC}" dt="2025-10-15T11:48:18.671" v="6005" actId="20577"/>
        <pc:sldMkLst>
          <pc:docMk/>
          <pc:sldMk cId="839059659" sldId="304"/>
        </pc:sldMkLst>
        <pc:spChg chg="mod">
          <ac:chgData name="Frankie Barnes" userId="79e2fa3b-e1a7-41c0-b17a-55a99eacbc86" providerId="ADAL" clId="{F30DBE33-21C5-41E3-9AD1-62CF9D805FCC}" dt="2025-10-03T15:05:55.359" v="5579" actId="14100"/>
          <ac:spMkLst>
            <pc:docMk/>
            <pc:sldMk cId="839059659" sldId="304"/>
            <ac:spMk id="4" creationId="{97FE7B61-5E4A-DA61-7271-12A6B405CCF1}"/>
          </ac:spMkLst>
        </pc:spChg>
        <pc:spChg chg="mod">
          <ac:chgData name="Frankie Barnes" userId="79e2fa3b-e1a7-41c0-b17a-55a99eacbc86" providerId="ADAL" clId="{F30DBE33-21C5-41E3-9AD1-62CF9D805FCC}" dt="2025-10-03T15:05:04.422" v="5566" actId="14100"/>
          <ac:spMkLst>
            <pc:docMk/>
            <pc:sldMk cId="839059659" sldId="304"/>
            <ac:spMk id="35" creationId="{2CE0CD22-B690-C26B-D51D-D3012A57A541}"/>
          </ac:spMkLst>
        </pc:spChg>
        <pc:spChg chg="mod">
          <ac:chgData name="Frankie Barnes" userId="79e2fa3b-e1a7-41c0-b17a-55a99eacbc86" providerId="ADAL" clId="{F30DBE33-21C5-41E3-9AD1-62CF9D805FCC}" dt="2025-10-03T15:05:09.183" v="5567" actId="1076"/>
          <ac:spMkLst>
            <pc:docMk/>
            <pc:sldMk cId="839059659" sldId="304"/>
            <ac:spMk id="36" creationId="{B60D6125-2B38-FD2D-0BAF-884AF9B2BC15}"/>
          </ac:spMkLst>
        </pc:spChg>
        <pc:picChg chg="add mod">
          <ac:chgData name="Frankie Barnes" userId="79e2fa3b-e1a7-41c0-b17a-55a99eacbc86" providerId="ADAL" clId="{F30DBE33-21C5-41E3-9AD1-62CF9D805FCC}" dt="2025-10-07T08:22:04.862" v="5665" actId="167"/>
          <ac:picMkLst>
            <pc:docMk/>
            <pc:sldMk cId="839059659" sldId="304"/>
            <ac:picMk id="2050" creationId="{0912114C-BDBE-4DF4-60EA-68505F8A850E}"/>
          </ac:picMkLst>
        </pc:picChg>
      </pc:sldChg>
      <pc:sldChg chg="addSp delSp modSp add mod modNotesTx">
        <pc:chgData name="Frankie Barnes" userId="79e2fa3b-e1a7-41c0-b17a-55a99eacbc86" providerId="ADAL" clId="{F30DBE33-21C5-41E3-9AD1-62CF9D805FCC}" dt="2025-10-15T11:48:13.799" v="6004" actId="20577"/>
        <pc:sldMkLst>
          <pc:docMk/>
          <pc:sldMk cId="4071396088" sldId="305"/>
        </pc:sldMkLst>
        <pc:spChg chg="mod">
          <ac:chgData name="Frankie Barnes" userId="79e2fa3b-e1a7-41c0-b17a-55a99eacbc86" providerId="ADAL" clId="{F30DBE33-21C5-41E3-9AD1-62CF9D805FCC}" dt="2025-10-03T15:07:07.478" v="5608" actId="1076"/>
          <ac:spMkLst>
            <pc:docMk/>
            <pc:sldMk cId="4071396088" sldId="305"/>
            <ac:spMk id="4" creationId="{E23CF209-375E-E827-FD94-AA2C36B3DC71}"/>
          </ac:spMkLst>
        </pc:spChg>
        <pc:spChg chg="mod">
          <ac:chgData name="Frankie Barnes" userId="79e2fa3b-e1a7-41c0-b17a-55a99eacbc86" providerId="ADAL" clId="{F30DBE33-21C5-41E3-9AD1-62CF9D805FCC}" dt="2025-10-03T15:06:23.838" v="5582" actId="14100"/>
          <ac:spMkLst>
            <pc:docMk/>
            <pc:sldMk cId="4071396088" sldId="305"/>
            <ac:spMk id="35" creationId="{2CE19E5D-0BB4-E23A-DA37-1C3FBD603D2A}"/>
          </ac:spMkLst>
        </pc:spChg>
        <pc:spChg chg="mod">
          <ac:chgData name="Frankie Barnes" userId="79e2fa3b-e1a7-41c0-b17a-55a99eacbc86" providerId="ADAL" clId="{F30DBE33-21C5-41E3-9AD1-62CF9D805FCC}" dt="2025-10-03T15:06:19.889" v="5581"/>
          <ac:spMkLst>
            <pc:docMk/>
            <pc:sldMk cId="4071396088" sldId="305"/>
            <ac:spMk id="36" creationId="{4907A84F-BF84-6BCE-A732-0A753771256E}"/>
          </ac:spMkLst>
        </pc:spChg>
        <pc:picChg chg="add mod">
          <ac:chgData name="Frankie Barnes" userId="79e2fa3b-e1a7-41c0-b17a-55a99eacbc86" providerId="ADAL" clId="{F30DBE33-21C5-41E3-9AD1-62CF9D805FCC}" dt="2025-10-07T08:22:31.113" v="5669" actId="167"/>
          <ac:picMkLst>
            <pc:docMk/>
            <pc:sldMk cId="4071396088" sldId="305"/>
            <ac:picMk id="3074" creationId="{F0DBE119-87D8-1827-A607-A248D6B12E66}"/>
          </ac:picMkLst>
        </pc:picChg>
      </pc:sldChg>
      <pc:sldChg chg="addSp delSp modSp add mod modNotesTx">
        <pc:chgData name="Frankie Barnes" userId="79e2fa3b-e1a7-41c0-b17a-55a99eacbc86" providerId="ADAL" clId="{F30DBE33-21C5-41E3-9AD1-62CF9D805FCC}" dt="2025-10-15T11:48:06.774" v="6002" actId="20577"/>
        <pc:sldMkLst>
          <pc:docMk/>
          <pc:sldMk cId="463747769" sldId="306"/>
        </pc:sldMkLst>
        <pc:spChg chg="mod">
          <ac:chgData name="Frankie Barnes" userId="79e2fa3b-e1a7-41c0-b17a-55a99eacbc86" providerId="ADAL" clId="{F30DBE33-21C5-41E3-9AD1-62CF9D805FCC}" dt="2025-10-03T15:09:20.204" v="5625" actId="1076"/>
          <ac:spMkLst>
            <pc:docMk/>
            <pc:sldMk cId="463747769" sldId="306"/>
            <ac:spMk id="4" creationId="{E8AAF880-7F10-8D17-2141-C77AC7272E15}"/>
          </ac:spMkLst>
        </pc:spChg>
        <pc:spChg chg="mod">
          <ac:chgData name="Frankie Barnes" userId="79e2fa3b-e1a7-41c0-b17a-55a99eacbc86" providerId="ADAL" clId="{F30DBE33-21C5-41E3-9AD1-62CF9D805FCC}" dt="2025-10-03T15:07:35.374" v="5612"/>
          <ac:spMkLst>
            <pc:docMk/>
            <pc:sldMk cId="463747769" sldId="306"/>
            <ac:spMk id="36" creationId="{60DBE1F8-51DC-945F-1A7D-45B6C86F5AA0}"/>
          </ac:spMkLst>
        </pc:spChg>
        <pc:picChg chg="add mod">
          <ac:chgData name="Frankie Barnes" userId="79e2fa3b-e1a7-41c0-b17a-55a99eacbc86" providerId="ADAL" clId="{F30DBE33-21C5-41E3-9AD1-62CF9D805FCC}" dt="2025-10-07T08:23:23.811" v="5674" actId="167"/>
          <ac:picMkLst>
            <pc:docMk/>
            <pc:sldMk cId="463747769" sldId="306"/>
            <ac:picMk id="4098" creationId="{9DF1516E-DCA9-D85B-46BA-48BAAE3629A9}"/>
          </ac:picMkLst>
        </pc:picChg>
      </pc:sldChg>
      <pc:sldChg chg="addSp delSp modSp add mod modNotesTx">
        <pc:chgData name="Frankie Barnes" userId="79e2fa3b-e1a7-41c0-b17a-55a99eacbc86" providerId="ADAL" clId="{F30DBE33-21C5-41E3-9AD1-62CF9D805FCC}" dt="2025-10-15T11:48:10.066" v="6003" actId="20577"/>
        <pc:sldMkLst>
          <pc:docMk/>
          <pc:sldMk cId="2875472298" sldId="307"/>
        </pc:sldMkLst>
        <pc:spChg chg="mod">
          <ac:chgData name="Frankie Barnes" userId="79e2fa3b-e1a7-41c0-b17a-55a99eacbc86" providerId="ADAL" clId="{F30DBE33-21C5-41E3-9AD1-62CF9D805FCC}" dt="2025-10-03T15:10:30.055" v="5657" actId="20577"/>
          <ac:spMkLst>
            <pc:docMk/>
            <pc:sldMk cId="2875472298" sldId="307"/>
            <ac:spMk id="4" creationId="{EF8315AF-0ACC-5A57-0FD3-4382C77B6542}"/>
          </ac:spMkLst>
        </pc:spChg>
        <pc:spChg chg="mod">
          <ac:chgData name="Frankie Barnes" userId="79e2fa3b-e1a7-41c0-b17a-55a99eacbc86" providerId="ADAL" clId="{F30DBE33-21C5-41E3-9AD1-62CF9D805FCC}" dt="2025-10-03T15:09:55.033" v="5644" actId="14100"/>
          <ac:spMkLst>
            <pc:docMk/>
            <pc:sldMk cId="2875472298" sldId="307"/>
            <ac:spMk id="35" creationId="{7348190E-F08A-E2DD-A3D8-7F61B405CFA7}"/>
          </ac:spMkLst>
        </pc:spChg>
        <pc:spChg chg="mod">
          <ac:chgData name="Frankie Barnes" userId="79e2fa3b-e1a7-41c0-b17a-55a99eacbc86" providerId="ADAL" clId="{F30DBE33-21C5-41E3-9AD1-62CF9D805FCC}" dt="2025-10-03T15:09:47.547" v="5642" actId="1076"/>
          <ac:spMkLst>
            <pc:docMk/>
            <pc:sldMk cId="2875472298" sldId="307"/>
            <ac:spMk id="36" creationId="{CD2B533E-D143-896A-4121-58ACAA24DDD3}"/>
          </ac:spMkLst>
        </pc:spChg>
        <pc:picChg chg="add mod">
          <ac:chgData name="Frankie Barnes" userId="79e2fa3b-e1a7-41c0-b17a-55a99eacbc86" providerId="ADAL" clId="{F30DBE33-21C5-41E3-9AD1-62CF9D805FCC}" dt="2025-10-07T08:24:18.091" v="5678" actId="1076"/>
          <ac:picMkLst>
            <pc:docMk/>
            <pc:sldMk cId="2875472298" sldId="307"/>
            <ac:picMk id="5122" creationId="{F3B22A77-E645-7426-66B6-DD12CF208736}"/>
          </ac:picMkLst>
        </pc:picChg>
      </pc:sldChg>
      <pc:sldChg chg="addSp delSp modSp add mod setBg modNotesTx">
        <pc:chgData name="Frankie Barnes" userId="79e2fa3b-e1a7-41c0-b17a-55a99eacbc86" providerId="ADAL" clId="{F30DBE33-21C5-41E3-9AD1-62CF9D805FCC}" dt="2025-10-14T08:25:27.245" v="5858" actId="5793"/>
        <pc:sldMkLst>
          <pc:docMk/>
          <pc:sldMk cId="4207218461" sldId="308"/>
        </pc:sldMkLst>
        <pc:spChg chg="mod">
          <ac:chgData name="Frankie Barnes" userId="79e2fa3b-e1a7-41c0-b17a-55a99eacbc86" providerId="ADAL" clId="{F30DBE33-21C5-41E3-9AD1-62CF9D805FCC}" dt="2025-10-14T08:24:28.234" v="5852" actId="207"/>
          <ac:spMkLst>
            <pc:docMk/>
            <pc:sldMk cId="4207218461" sldId="308"/>
            <ac:spMk id="2" creationId="{8864570D-5552-0228-D84C-84A40DF7604E}"/>
          </ac:spMkLst>
        </pc:spChg>
        <pc:spChg chg="add mod">
          <ac:chgData name="Frankie Barnes" userId="79e2fa3b-e1a7-41c0-b17a-55a99eacbc86" providerId="ADAL" clId="{F30DBE33-21C5-41E3-9AD1-62CF9D805FCC}" dt="2025-10-14T08:24:22.712" v="5851" actId="1076"/>
          <ac:spMkLst>
            <pc:docMk/>
            <pc:sldMk cId="4207218461" sldId="308"/>
            <ac:spMk id="8" creationId="{9CDEF908-BF5A-2503-3A08-E7A7FFE64B63}"/>
          </ac:spMkLst>
        </pc:spChg>
        <pc:picChg chg="add del mod">
          <ac:chgData name="Frankie Barnes" userId="79e2fa3b-e1a7-41c0-b17a-55a99eacbc86" providerId="ADAL" clId="{F30DBE33-21C5-41E3-9AD1-62CF9D805FCC}" dt="2025-10-14T08:23:05.261" v="5830" actId="478"/>
          <ac:picMkLst>
            <pc:docMk/>
            <pc:sldMk cId="4207218461" sldId="308"/>
            <ac:picMk id="1028" creationId="{E5733BAA-2C1F-5AE6-4C4E-3F157A6ED3B0}"/>
          </ac:picMkLst>
        </pc:picChg>
      </pc:sldChg>
      <pc:sldChg chg="addSp delSp modSp add mod modNotesTx">
        <pc:chgData name="Frankie Barnes" userId="79e2fa3b-e1a7-41c0-b17a-55a99eacbc86" providerId="ADAL" clId="{F30DBE33-21C5-41E3-9AD1-62CF9D805FCC}" dt="2025-10-15T11:48:32.656" v="6007" actId="1076"/>
        <pc:sldMkLst>
          <pc:docMk/>
          <pc:sldMk cId="1004798506" sldId="309"/>
        </pc:sldMkLst>
        <pc:spChg chg="mod">
          <ac:chgData name="Frankie Barnes" userId="79e2fa3b-e1a7-41c0-b17a-55a99eacbc86" providerId="ADAL" clId="{F30DBE33-21C5-41E3-9AD1-62CF9D805FCC}" dt="2025-10-15T11:48:32.656" v="6007" actId="1076"/>
          <ac:spMkLst>
            <pc:docMk/>
            <pc:sldMk cId="1004798506" sldId="309"/>
            <ac:spMk id="4" creationId="{B25EE72E-593C-1128-777A-A1540C1451AB}"/>
          </ac:spMkLst>
        </pc:spChg>
        <pc:spChg chg="mod">
          <ac:chgData name="Frankie Barnes" userId="79e2fa3b-e1a7-41c0-b17a-55a99eacbc86" providerId="ADAL" clId="{F30DBE33-21C5-41E3-9AD1-62CF9D805FCC}" dt="2025-10-14T08:35:23.787" v="5901" actId="1076"/>
          <ac:spMkLst>
            <pc:docMk/>
            <pc:sldMk cId="1004798506" sldId="309"/>
            <ac:spMk id="5" creationId="{73DC57AD-D8D7-D9FF-90CF-F9AF213DD5E3}"/>
          </ac:spMkLst>
        </pc:spChg>
      </pc:sldChg>
      <pc:sldChg chg="new del">
        <pc:chgData name="Frankie Barnes" userId="79e2fa3b-e1a7-41c0-b17a-55a99eacbc86" providerId="ADAL" clId="{F30DBE33-21C5-41E3-9AD1-62CF9D805FCC}" dt="2025-10-14T08:35:10.417" v="5898" actId="680"/>
        <pc:sldMkLst>
          <pc:docMk/>
          <pc:sldMk cId="81937846" sldId="310"/>
        </pc:sldMkLst>
      </pc:sldChg>
      <pc:sldChg chg="addSp delSp modSp add mod modNotesTx">
        <pc:chgData name="Frankie Barnes" userId="79e2fa3b-e1a7-41c0-b17a-55a99eacbc86" providerId="ADAL" clId="{F30DBE33-21C5-41E3-9AD1-62CF9D805FCC}" dt="2025-10-15T15:28:09.436" v="6048" actId="1076"/>
        <pc:sldMkLst>
          <pc:docMk/>
          <pc:sldMk cId="4242792823" sldId="310"/>
        </pc:sldMkLst>
        <pc:spChg chg="del">
          <ac:chgData name="Frankie Barnes" userId="79e2fa3b-e1a7-41c0-b17a-55a99eacbc86" providerId="ADAL" clId="{F30DBE33-21C5-41E3-9AD1-62CF9D805FCC}" dt="2025-10-15T11:44:43.858" v="5949" actId="478"/>
          <ac:spMkLst>
            <pc:docMk/>
            <pc:sldMk cId="4242792823" sldId="310"/>
            <ac:spMk id="2" creationId="{4C817B04-E379-1AF2-A95A-53BD2E1612DF}"/>
          </ac:spMkLst>
        </pc:spChg>
        <pc:spChg chg="add mod">
          <ac:chgData name="Frankie Barnes" userId="79e2fa3b-e1a7-41c0-b17a-55a99eacbc86" providerId="ADAL" clId="{F30DBE33-21C5-41E3-9AD1-62CF9D805FCC}" dt="2025-10-15T15:28:09.436" v="6048" actId="1076"/>
          <ac:spMkLst>
            <pc:docMk/>
            <pc:sldMk cId="4242792823" sldId="310"/>
            <ac:spMk id="3" creationId="{70227E4E-61C1-FB30-8D8F-BABA367611EA}"/>
          </ac:spMkLst>
        </pc:spChg>
        <pc:spChg chg="add del mod">
          <ac:chgData name="Frankie Barnes" userId="79e2fa3b-e1a7-41c0-b17a-55a99eacbc86" providerId="ADAL" clId="{F30DBE33-21C5-41E3-9AD1-62CF9D805FCC}" dt="2025-10-15T15:27:43.364" v="6019" actId="478"/>
          <ac:spMkLst>
            <pc:docMk/>
            <pc:sldMk cId="4242792823" sldId="310"/>
            <ac:spMk id="4" creationId="{626206E9-A5CE-B3A9-53A9-BEFBB5946144}"/>
          </ac:spMkLst>
        </pc:spChg>
        <pc:spChg chg="del">
          <ac:chgData name="Frankie Barnes" userId="79e2fa3b-e1a7-41c0-b17a-55a99eacbc86" providerId="ADAL" clId="{F30DBE33-21C5-41E3-9AD1-62CF9D805FCC}" dt="2025-10-15T11:44:47.514" v="5951" actId="478"/>
          <ac:spMkLst>
            <pc:docMk/>
            <pc:sldMk cId="4242792823" sldId="310"/>
            <ac:spMk id="7" creationId="{8DCC34E0-DEF0-EF4F-D0C4-704288ED281B}"/>
          </ac:spMkLst>
        </pc:spChg>
        <pc:spChg chg="del">
          <ac:chgData name="Frankie Barnes" userId="79e2fa3b-e1a7-41c0-b17a-55a99eacbc86" providerId="ADAL" clId="{F30DBE33-21C5-41E3-9AD1-62CF9D805FCC}" dt="2025-10-15T11:44:58.811" v="5955" actId="478"/>
          <ac:spMkLst>
            <pc:docMk/>
            <pc:sldMk cId="4242792823" sldId="310"/>
            <ac:spMk id="8" creationId="{C6210146-99BC-7D55-B7FE-B2059E3DC008}"/>
          </ac:spMkLst>
        </pc:spChg>
        <pc:spChg chg="del">
          <ac:chgData name="Frankie Barnes" userId="79e2fa3b-e1a7-41c0-b17a-55a99eacbc86" providerId="ADAL" clId="{F30DBE33-21C5-41E3-9AD1-62CF9D805FCC}" dt="2025-10-15T11:44:45.300" v="5950" actId="478"/>
          <ac:spMkLst>
            <pc:docMk/>
            <pc:sldMk cId="4242792823" sldId="310"/>
            <ac:spMk id="10" creationId="{CCB882B7-B945-A886-249C-0B46445BA9BB}"/>
          </ac:spMkLst>
        </pc:spChg>
        <pc:spChg chg="del mod">
          <ac:chgData name="Frankie Barnes" userId="79e2fa3b-e1a7-41c0-b17a-55a99eacbc86" providerId="ADAL" clId="{F30DBE33-21C5-41E3-9AD1-62CF9D805FCC}" dt="2025-10-15T11:44:57.005" v="5954" actId="478"/>
          <ac:spMkLst>
            <pc:docMk/>
            <pc:sldMk cId="4242792823" sldId="310"/>
            <ac:spMk id="11" creationId="{813D4A26-BB71-C3DA-95EB-01A6F2151542}"/>
          </ac:spMkLst>
        </pc:spChg>
        <pc:spChg chg="del">
          <ac:chgData name="Frankie Barnes" userId="79e2fa3b-e1a7-41c0-b17a-55a99eacbc86" providerId="ADAL" clId="{F30DBE33-21C5-41E3-9AD1-62CF9D805FCC}" dt="2025-10-15T11:44:52.037" v="5952" actId="478"/>
          <ac:spMkLst>
            <pc:docMk/>
            <pc:sldMk cId="4242792823" sldId="310"/>
            <ac:spMk id="12" creationId="{3098DEE4-9F87-EF7F-1B91-3E93D814E39C}"/>
          </ac:spMkLst>
        </pc:spChg>
        <pc:spChg chg="del">
          <ac:chgData name="Frankie Barnes" userId="79e2fa3b-e1a7-41c0-b17a-55a99eacbc86" providerId="ADAL" clId="{F30DBE33-21C5-41E3-9AD1-62CF9D805FCC}" dt="2025-10-15T11:45:03.020" v="5956" actId="478"/>
          <ac:spMkLst>
            <pc:docMk/>
            <pc:sldMk cId="4242792823" sldId="310"/>
            <ac:spMk id="13" creationId="{D43DBF00-D3BE-8DFF-2C5B-1CF42DED23E8}"/>
          </ac:spMkLst>
        </pc:spChg>
        <pc:picChg chg="add del mod">
          <ac:chgData name="Frankie Barnes" userId="79e2fa3b-e1a7-41c0-b17a-55a99eacbc86" providerId="ADAL" clId="{F30DBE33-21C5-41E3-9AD1-62CF9D805FCC}" dt="2025-10-15T15:27:44.926" v="6020" actId="478"/>
          <ac:picMkLst>
            <pc:docMk/>
            <pc:sldMk cId="4242792823" sldId="310"/>
            <ac:picMk id="1026" creationId="{35815E5C-C0A4-28F4-ADE0-409B3DA5E60E}"/>
          </ac:picMkLst>
        </pc:picChg>
        <pc:picChg chg="mod">
          <ac:chgData name="Frankie Barnes" userId="79e2fa3b-e1a7-41c0-b17a-55a99eacbc86" providerId="ADAL" clId="{F30DBE33-21C5-41E3-9AD1-62CF9D805FCC}" dt="2025-10-15T15:27:16.059" v="6010" actId="14100"/>
          <ac:picMkLst>
            <pc:docMk/>
            <pc:sldMk cId="4242792823" sldId="310"/>
            <ac:picMk id="3080" creationId="{20D6443C-4943-6D4A-1623-355AB2E663ED}"/>
          </ac:picMkLst>
        </pc:picChg>
      </pc:sldChg>
      <pc:sldChg chg="add">
        <pc:chgData name="Frankie Barnes" userId="79e2fa3b-e1a7-41c0-b17a-55a99eacbc86" providerId="ADAL" clId="{F30DBE33-21C5-41E3-9AD1-62CF9D805FCC}" dt="2025-10-15T15:27:38.923" v="6018" actId="2890"/>
        <pc:sldMkLst>
          <pc:docMk/>
          <pc:sldMk cId="3915703588" sldId="311"/>
        </pc:sldMkLst>
      </pc:sldChg>
      <pc:sldChg chg="modSp add mod modNotesTx">
        <pc:chgData name="Frankie Barnes" userId="79e2fa3b-e1a7-41c0-b17a-55a99eacbc86" providerId="ADAL" clId="{F30DBE33-21C5-41E3-9AD1-62CF9D805FCC}" dt="2025-10-16T08:08:09.660" v="6096" actId="20577"/>
        <pc:sldMkLst>
          <pc:docMk/>
          <pc:sldMk cId="67790368" sldId="312"/>
        </pc:sldMkLst>
        <pc:spChg chg="mod">
          <ac:chgData name="Frankie Barnes" userId="79e2fa3b-e1a7-41c0-b17a-55a99eacbc86" providerId="ADAL" clId="{F30DBE33-21C5-41E3-9AD1-62CF9D805FCC}" dt="2025-10-16T08:07:28.393" v="6083" actId="1076"/>
          <ac:spMkLst>
            <pc:docMk/>
            <pc:sldMk cId="67790368" sldId="312"/>
            <ac:spMk id="2" creationId="{9C594F7F-C8FF-C9CA-30F6-C9C386A1C9D7}"/>
          </ac:spMkLst>
        </pc:spChg>
        <pc:spChg chg="mod">
          <ac:chgData name="Frankie Barnes" userId="79e2fa3b-e1a7-41c0-b17a-55a99eacbc86" providerId="ADAL" clId="{F30DBE33-21C5-41E3-9AD1-62CF9D805FCC}" dt="2025-10-16T08:07:35.844" v="6085" actId="1076"/>
          <ac:spMkLst>
            <pc:docMk/>
            <pc:sldMk cId="67790368" sldId="312"/>
            <ac:spMk id="6" creationId="{810C1426-867A-CAB6-B457-AF2E7EBA65A7}"/>
          </ac:spMkLst>
        </pc:spChg>
        <pc:spChg chg="mod">
          <ac:chgData name="Frankie Barnes" userId="79e2fa3b-e1a7-41c0-b17a-55a99eacbc86" providerId="ADAL" clId="{F30DBE33-21C5-41E3-9AD1-62CF9D805FCC}" dt="2025-10-16T08:07:43.391" v="6091" actId="20577"/>
          <ac:spMkLst>
            <pc:docMk/>
            <pc:sldMk cId="67790368" sldId="312"/>
            <ac:spMk id="8" creationId="{E22427C6-5C77-AD0B-E1FC-29AB846E77BB}"/>
          </ac:spMkLst>
        </pc:spChg>
      </pc:sldChg>
      <pc:sldChg chg="addSp delSp modSp add mod modNotesTx">
        <pc:chgData name="Frankie Barnes" userId="79e2fa3b-e1a7-41c0-b17a-55a99eacbc86" providerId="ADAL" clId="{F30DBE33-21C5-41E3-9AD1-62CF9D805FCC}" dt="2025-10-16T08:12:42.593" v="6151" actId="20577"/>
        <pc:sldMkLst>
          <pc:docMk/>
          <pc:sldMk cId="3732317856" sldId="313"/>
        </pc:sldMkLst>
        <pc:spChg chg="del">
          <ac:chgData name="Frankie Barnes" userId="79e2fa3b-e1a7-41c0-b17a-55a99eacbc86" providerId="ADAL" clId="{F30DBE33-21C5-41E3-9AD1-62CF9D805FCC}" dt="2025-10-16T08:10:57.899" v="6112" actId="478"/>
          <ac:spMkLst>
            <pc:docMk/>
            <pc:sldMk cId="3732317856" sldId="313"/>
            <ac:spMk id="2" creationId="{14CCFCEC-E92A-C746-19FE-68787B65926A}"/>
          </ac:spMkLst>
        </pc:spChg>
        <pc:spChg chg="del">
          <ac:chgData name="Frankie Barnes" userId="79e2fa3b-e1a7-41c0-b17a-55a99eacbc86" providerId="ADAL" clId="{F30DBE33-21C5-41E3-9AD1-62CF9D805FCC}" dt="2025-10-16T08:10:57.899" v="6112" actId="478"/>
          <ac:spMkLst>
            <pc:docMk/>
            <pc:sldMk cId="3732317856" sldId="313"/>
            <ac:spMk id="3" creationId="{AF904466-DEA6-FCBB-034C-1B85E9C5E0C7}"/>
          </ac:spMkLst>
        </pc:spChg>
        <pc:spChg chg="mod">
          <ac:chgData name="Frankie Barnes" userId="79e2fa3b-e1a7-41c0-b17a-55a99eacbc86" providerId="ADAL" clId="{F30DBE33-21C5-41E3-9AD1-62CF9D805FCC}" dt="2025-10-16T08:12:10.119" v="6143" actId="207"/>
          <ac:spMkLst>
            <pc:docMk/>
            <pc:sldMk cId="3732317856" sldId="313"/>
            <ac:spMk id="4" creationId="{D38B4773-F16B-E6D9-37CD-29BF6A72A43E}"/>
          </ac:spMkLst>
        </pc:spChg>
        <pc:spChg chg="del">
          <ac:chgData name="Frankie Barnes" userId="79e2fa3b-e1a7-41c0-b17a-55a99eacbc86" providerId="ADAL" clId="{F30DBE33-21C5-41E3-9AD1-62CF9D805FCC}" dt="2025-10-16T08:10:57.899" v="6112" actId="478"/>
          <ac:spMkLst>
            <pc:docMk/>
            <pc:sldMk cId="3732317856" sldId="313"/>
            <ac:spMk id="5" creationId="{6E40AB6C-BC1A-C40B-36D4-A2E503D27FFB}"/>
          </ac:spMkLst>
        </pc:spChg>
        <pc:spChg chg="add">
          <ac:chgData name="Frankie Barnes" userId="79e2fa3b-e1a7-41c0-b17a-55a99eacbc86" providerId="ADAL" clId="{F30DBE33-21C5-41E3-9AD1-62CF9D805FCC}" dt="2025-10-16T08:11:22.384" v="6116"/>
          <ac:spMkLst>
            <pc:docMk/>
            <pc:sldMk cId="3732317856" sldId="313"/>
            <ac:spMk id="8" creationId="{CD2CBB57-CA1A-F546-9C3A-179F35E98CED}"/>
          </ac:spMkLst>
        </pc:spChg>
        <pc:spChg chg="mod">
          <ac:chgData name="Frankie Barnes" userId="79e2fa3b-e1a7-41c0-b17a-55a99eacbc86" providerId="ADAL" clId="{F30DBE33-21C5-41E3-9AD1-62CF9D805FCC}" dt="2025-10-16T08:12:04.380" v="6142" actId="1076"/>
          <ac:spMkLst>
            <pc:docMk/>
            <pc:sldMk cId="3732317856" sldId="313"/>
            <ac:spMk id="21" creationId="{0F7765D2-35D6-0ED8-714D-D32498039600}"/>
          </ac:spMkLst>
        </pc:spChg>
        <pc:spChg chg="del mod">
          <ac:chgData name="Frankie Barnes" userId="79e2fa3b-e1a7-41c0-b17a-55a99eacbc86" providerId="ADAL" clId="{F30DBE33-21C5-41E3-9AD1-62CF9D805FCC}" dt="2025-10-16T08:12:00.968" v="6139"/>
          <ac:spMkLst>
            <pc:docMk/>
            <pc:sldMk cId="3732317856" sldId="313"/>
            <ac:spMk id="28" creationId="{7F3EE068-96E4-D502-BDBF-835ED84E45C1}"/>
          </ac:spMkLst>
        </pc:spChg>
        <pc:spChg chg="del mod">
          <ac:chgData name="Frankie Barnes" userId="79e2fa3b-e1a7-41c0-b17a-55a99eacbc86" providerId="ADAL" clId="{F30DBE33-21C5-41E3-9AD1-62CF9D805FCC}" dt="2025-10-16T08:12:00.976" v="6141"/>
          <ac:spMkLst>
            <pc:docMk/>
            <pc:sldMk cId="3732317856" sldId="313"/>
            <ac:spMk id="32" creationId="{BD972799-F40C-75F3-E124-886BBA627700}"/>
          </ac:spMkLst>
        </pc:spChg>
        <pc:spChg chg="del">
          <ac:chgData name="Frankie Barnes" userId="79e2fa3b-e1a7-41c0-b17a-55a99eacbc86" providerId="ADAL" clId="{F30DBE33-21C5-41E3-9AD1-62CF9D805FCC}" dt="2025-10-16T08:09:33.193" v="6102" actId="478"/>
          <ac:spMkLst>
            <pc:docMk/>
            <pc:sldMk cId="3732317856" sldId="313"/>
            <ac:spMk id="51" creationId="{CCE446BA-4C43-DA37-2B51-2FD769C0C06B}"/>
          </ac:spMkLst>
        </pc:spChg>
        <pc:grpChg chg="del">
          <ac:chgData name="Frankie Barnes" userId="79e2fa3b-e1a7-41c0-b17a-55a99eacbc86" providerId="ADAL" clId="{F30DBE33-21C5-41E3-9AD1-62CF9D805FCC}" dt="2025-10-16T08:10:55.300" v="6111" actId="478"/>
          <ac:grpSpMkLst>
            <pc:docMk/>
            <pc:sldMk cId="3732317856" sldId="313"/>
            <ac:grpSpMk id="13" creationId="{127C2F17-3F89-479B-16E7-3F1F82149F20}"/>
          </ac:grpSpMkLst>
        </pc:grpChg>
        <pc:grpChg chg="del">
          <ac:chgData name="Frankie Barnes" userId="79e2fa3b-e1a7-41c0-b17a-55a99eacbc86" providerId="ADAL" clId="{F30DBE33-21C5-41E3-9AD1-62CF9D805FCC}" dt="2025-10-16T08:10:55.300" v="6111" actId="478"/>
          <ac:grpSpMkLst>
            <pc:docMk/>
            <pc:sldMk cId="3732317856" sldId="313"/>
            <ac:grpSpMk id="25" creationId="{1600EEA0-C84B-3E4D-4BDF-EB6ECFCAF8D8}"/>
          </ac:grpSpMkLst>
        </pc:grpChg>
        <pc:grpChg chg="del">
          <ac:chgData name="Frankie Barnes" userId="79e2fa3b-e1a7-41c0-b17a-55a99eacbc86" providerId="ADAL" clId="{F30DBE33-21C5-41E3-9AD1-62CF9D805FCC}" dt="2025-10-16T08:10:55.300" v="6111" actId="478"/>
          <ac:grpSpMkLst>
            <pc:docMk/>
            <pc:sldMk cId="3732317856" sldId="313"/>
            <ac:grpSpMk id="29" creationId="{E83B4888-2181-9314-BC9F-0EE7182DA0E1}"/>
          </ac:grpSpMkLst>
        </pc:grpChg>
        <pc:picChg chg="add mod modCrop">
          <ac:chgData name="Frankie Barnes" userId="79e2fa3b-e1a7-41c0-b17a-55a99eacbc86" providerId="ADAL" clId="{F30DBE33-21C5-41E3-9AD1-62CF9D805FCC}" dt="2025-10-16T08:10:48.263" v="6110" actId="1076"/>
          <ac:picMkLst>
            <pc:docMk/>
            <pc:sldMk cId="3732317856" sldId="313"/>
            <ac:picMk id="7" creationId="{7BA72A2C-E6AF-FD9A-AA9A-64935C48447D}"/>
          </ac:picMkLst>
        </pc:picChg>
        <pc:picChg chg="del">
          <ac:chgData name="Frankie Barnes" userId="79e2fa3b-e1a7-41c0-b17a-55a99eacbc86" providerId="ADAL" clId="{F30DBE33-21C5-41E3-9AD1-62CF9D805FCC}" dt="2025-10-16T08:10:55.300" v="6111" actId="478"/>
          <ac:picMkLst>
            <pc:docMk/>
            <pc:sldMk cId="3732317856" sldId="313"/>
            <ac:picMk id="9" creationId="{E3CF7A13-4D39-ED4B-7923-5341E8CD6AC7}"/>
          </ac:picMkLst>
        </pc:picChg>
        <pc:picChg chg="del">
          <ac:chgData name="Frankie Barnes" userId="79e2fa3b-e1a7-41c0-b17a-55a99eacbc86" providerId="ADAL" clId="{F30DBE33-21C5-41E3-9AD1-62CF9D805FCC}" dt="2025-10-16T08:10:55.300" v="6111" actId="478"/>
          <ac:picMkLst>
            <pc:docMk/>
            <pc:sldMk cId="3732317856" sldId="313"/>
            <ac:picMk id="12" creationId="{CE0909CB-90DD-4B8A-46EE-9EE3B781F212}"/>
          </ac:picMkLst>
        </pc:picChg>
        <pc:picChg chg="del">
          <ac:chgData name="Frankie Barnes" userId="79e2fa3b-e1a7-41c0-b17a-55a99eacbc86" providerId="ADAL" clId="{F30DBE33-21C5-41E3-9AD1-62CF9D805FCC}" dt="2025-10-16T08:10:55.300" v="6111" actId="478"/>
          <ac:picMkLst>
            <pc:docMk/>
            <pc:sldMk cId="3732317856" sldId="313"/>
            <ac:picMk id="16" creationId="{C785B2D1-7D23-CA36-F411-6DCC324E5962}"/>
          </ac:picMkLst>
        </pc:picChg>
        <pc:picChg chg="del">
          <ac:chgData name="Frankie Barnes" userId="79e2fa3b-e1a7-41c0-b17a-55a99eacbc86" providerId="ADAL" clId="{F30DBE33-21C5-41E3-9AD1-62CF9D805FCC}" dt="2025-10-16T08:09:34.862" v="6103" actId="478"/>
          <ac:picMkLst>
            <pc:docMk/>
            <pc:sldMk cId="3732317856" sldId="313"/>
            <ac:picMk id="1030" creationId="{43B14530-B3B8-B6B7-3683-FF9C0F3237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A3956-2C50-417F-A211-8A992859AF43}" type="datetimeFigureOut">
              <a:rPr lang="en-GB" smtClean="0"/>
              <a:t>16/10/2025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0A3F1-A372-4DFB-9EAA-0044FA9067D7}" type="slidenum">
              <a:rPr lang="en-GB" smtClean="0"/>
              <a:t>‹#›</a:t>
            </a:fld>
            <a:endParaRPr lang="en-GB"/>
          </a:p>
        </p:txBody>
      </p:sp>
    </p:spTree>
    <p:extLst>
      <p:ext uri="{BB962C8B-B14F-4D97-AF65-F5344CB8AC3E}">
        <p14:creationId xmlns:p14="http://schemas.microsoft.com/office/powerpoint/2010/main" val="245781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Most businesses have websites.</a:t>
            </a:r>
          </a:p>
          <a:p>
            <a:r>
              <a:rPr lang="en-GB" dirty="0"/>
              <a:t>Customers research online.</a:t>
            </a:r>
          </a:p>
          <a:p>
            <a:r>
              <a:rPr lang="en-GB" dirty="0"/>
              <a:t>Websites are vital.</a:t>
            </a:r>
          </a:p>
          <a:p>
            <a:endParaRPr lang="en-GB" dirty="0"/>
          </a:p>
          <a:p>
            <a:r>
              <a:rPr lang="en-GB" b="1" dirty="0"/>
              <a:t>Talking Points:</a:t>
            </a:r>
            <a:br>
              <a:rPr lang="en-GB" dirty="0"/>
            </a:br>
            <a:r>
              <a:rPr lang="en-GB" dirty="0"/>
              <a:t>Share that 78% of small business owners in the UK now have a website, showing how mainstream and essential they have become.</a:t>
            </a:r>
          </a:p>
          <a:p>
            <a:r>
              <a:rPr lang="en-GB" dirty="0"/>
              <a:t>Note that of those business owners, over 80% believe their website plays a big part in their success.</a:t>
            </a:r>
          </a:p>
          <a:p>
            <a:r>
              <a:rPr lang="en-GB" dirty="0"/>
              <a:t>Highlight that customers are increasingly relying on the internet — over 80% of consumers research online before making a purchase decision.</a:t>
            </a:r>
          </a:p>
          <a:p>
            <a:r>
              <a:rPr lang="en-GB" dirty="0"/>
              <a:t>Stress that without a website, businesses miss out on being visible at the very moment potential customers are searching.</a:t>
            </a:r>
          </a:p>
          <a:p>
            <a:r>
              <a:rPr lang="en-GB" dirty="0"/>
              <a:t>Position the website as a foundation of modern business credibility — if you don’t have one, people may not take your business as seriously.</a:t>
            </a:r>
          </a:p>
        </p:txBody>
      </p:sp>
      <p:sp>
        <p:nvSpPr>
          <p:cNvPr id="4" name="Slide Number Placeholder 3"/>
          <p:cNvSpPr>
            <a:spLocks noGrp="1"/>
          </p:cNvSpPr>
          <p:nvPr>
            <p:ph type="sldNum" sz="quarter" idx="5"/>
          </p:nvPr>
        </p:nvSpPr>
        <p:spPr/>
        <p:txBody>
          <a:bodyPr/>
          <a:lstStyle/>
          <a:p>
            <a:fld id="{4E70A3F1-A372-4DFB-9EAA-0044FA9067D7}" type="slidenum">
              <a:rPr lang="en-GB" smtClean="0"/>
              <a:t>5</a:t>
            </a:fld>
            <a:endParaRPr lang="en-GB"/>
          </a:p>
        </p:txBody>
      </p:sp>
    </p:spTree>
    <p:extLst>
      <p:ext uri="{BB962C8B-B14F-4D97-AF65-F5344CB8AC3E}">
        <p14:creationId xmlns:p14="http://schemas.microsoft.com/office/powerpoint/2010/main" val="1106332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B9B7F-2AAE-9AC7-ED8B-C78B80397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6638B-E8F0-A406-B8FD-E18B1E620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495C6-92C2-B280-04EA-5A56DE4607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82383A-0D2E-AEB7-CE89-CA74A8CEC983}"/>
              </a:ext>
            </a:extLst>
          </p:cNvPr>
          <p:cNvSpPr>
            <a:spLocks noGrp="1"/>
          </p:cNvSpPr>
          <p:nvPr>
            <p:ph type="sldNum" sz="quarter" idx="5"/>
          </p:nvPr>
        </p:nvSpPr>
        <p:spPr/>
        <p:txBody>
          <a:bodyPr/>
          <a:lstStyle/>
          <a:p>
            <a:fld id="{4E70A3F1-A372-4DFB-9EAA-0044FA9067D7}" type="slidenum">
              <a:rPr lang="en-GB" smtClean="0"/>
              <a:t>14</a:t>
            </a:fld>
            <a:endParaRPr lang="en-GB"/>
          </a:p>
        </p:txBody>
      </p:sp>
    </p:spTree>
    <p:extLst>
      <p:ext uri="{BB962C8B-B14F-4D97-AF65-F5344CB8AC3E}">
        <p14:creationId xmlns:p14="http://schemas.microsoft.com/office/powerpoint/2010/main" val="2291629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005BE-42FE-9108-EA2C-4B3160E0B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E2A96-415D-3E4C-8F5D-F1E064C49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CB423-905C-4309-6B39-0D8FAABF7A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F5B96C-86DB-D5FD-FE47-911C959510A9}"/>
              </a:ext>
            </a:extLst>
          </p:cNvPr>
          <p:cNvSpPr>
            <a:spLocks noGrp="1"/>
          </p:cNvSpPr>
          <p:nvPr>
            <p:ph type="sldNum" sz="quarter" idx="5"/>
          </p:nvPr>
        </p:nvSpPr>
        <p:spPr/>
        <p:txBody>
          <a:bodyPr/>
          <a:lstStyle/>
          <a:p>
            <a:fld id="{4E70A3F1-A372-4DFB-9EAA-0044FA9067D7}" type="slidenum">
              <a:rPr lang="en-GB" smtClean="0"/>
              <a:t>15</a:t>
            </a:fld>
            <a:endParaRPr lang="en-GB"/>
          </a:p>
        </p:txBody>
      </p:sp>
    </p:spTree>
    <p:extLst>
      <p:ext uri="{BB962C8B-B14F-4D97-AF65-F5344CB8AC3E}">
        <p14:creationId xmlns:p14="http://schemas.microsoft.com/office/powerpoint/2010/main" val="250011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7AE33-AE53-9A31-2FC8-D4E58619F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42E88-BC02-C8CB-F4D4-E132C9C40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94604-ED35-ECB5-6D62-2E25525CD6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40AB8D-AF86-080B-39C8-1B29A3C7C884}"/>
              </a:ext>
            </a:extLst>
          </p:cNvPr>
          <p:cNvSpPr>
            <a:spLocks noGrp="1"/>
          </p:cNvSpPr>
          <p:nvPr>
            <p:ph type="sldNum" sz="quarter" idx="5"/>
          </p:nvPr>
        </p:nvSpPr>
        <p:spPr/>
        <p:txBody>
          <a:bodyPr/>
          <a:lstStyle/>
          <a:p>
            <a:fld id="{4E70A3F1-A372-4DFB-9EAA-0044FA9067D7}" type="slidenum">
              <a:rPr lang="en-GB" smtClean="0"/>
              <a:t>16</a:t>
            </a:fld>
            <a:endParaRPr lang="en-GB"/>
          </a:p>
        </p:txBody>
      </p:sp>
    </p:spTree>
    <p:extLst>
      <p:ext uri="{BB962C8B-B14F-4D97-AF65-F5344CB8AC3E}">
        <p14:creationId xmlns:p14="http://schemas.microsoft.com/office/powerpoint/2010/main" val="298655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C26D4-5BD2-36F4-FF98-94689EBBF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96826-EA76-2ECD-E52C-27F4E66F1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DDE4F-4432-A8E5-4D56-5D2A65D3532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B916B1-7674-717B-A20C-0D5B2895331A}"/>
              </a:ext>
            </a:extLst>
          </p:cNvPr>
          <p:cNvSpPr>
            <a:spLocks noGrp="1"/>
          </p:cNvSpPr>
          <p:nvPr>
            <p:ph type="sldNum" sz="quarter" idx="5"/>
          </p:nvPr>
        </p:nvSpPr>
        <p:spPr/>
        <p:txBody>
          <a:bodyPr/>
          <a:lstStyle/>
          <a:p>
            <a:fld id="{4E70A3F1-A372-4DFB-9EAA-0044FA9067D7}" type="slidenum">
              <a:rPr lang="en-GB" smtClean="0"/>
              <a:t>17</a:t>
            </a:fld>
            <a:endParaRPr lang="en-GB"/>
          </a:p>
        </p:txBody>
      </p:sp>
    </p:spTree>
    <p:extLst>
      <p:ext uri="{BB962C8B-B14F-4D97-AF65-F5344CB8AC3E}">
        <p14:creationId xmlns:p14="http://schemas.microsoft.com/office/powerpoint/2010/main" val="1395282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2E7C7-C2DE-3DB6-EEDA-CF2A1B91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887B3-B388-77E9-2442-D5ECE12AF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54265-0BF4-64B7-58A5-7F0804B788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DB092F-7F76-9180-3E5A-DF5D61858E6F}"/>
              </a:ext>
            </a:extLst>
          </p:cNvPr>
          <p:cNvSpPr>
            <a:spLocks noGrp="1"/>
          </p:cNvSpPr>
          <p:nvPr>
            <p:ph type="sldNum" sz="quarter" idx="5"/>
          </p:nvPr>
        </p:nvSpPr>
        <p:spPr/>
        <p:txBody>
          <a:bodyPr/>
          <a:lstStyle/>
          <a:p>
            <a:fld id="{4E70A3F1-A372-4DFB-9EAA-0044FA9067D7}" type="slidenum">
              <a:rPr lang="en-GB" smtClean="0"/>
              <a:t>18</a:t>
            </a:fld>
            <a:endParaRPr lang="en-GB"/>
          </a:p>
        </p:txBody>
      </p:sp>
    </p:spTree>
    <p:extLst>
      <p:ext uri="{BB962C8B-B14F-4D97-AF65-F5344CB8AC3E}">
        <p14:creationId xmlns:p14="http://schemas.microsoft.com/office/powerpoint/2010/main" val="2753476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br>
              <a:rPr lang="en-GB" b="1" dirty="0"/>
            </a:br>
            <a:r>
              <a:rPr lang="en-GB" b="1" dirty="0"/>
              <a:t>Has anyone used any of these before?</a:t>
            </a:r>
            <a:br>
              <a:rPr lang="en-GB" b="1" dirty="0"/>
            </a:br>
            <a:endParaRPr lang="en-GB" b="1" dirty="0"/>
          </a:p>
          <a:p>
            <a:r>
              <a:rPr lang="en-GB" b="1" dirty="0"/>
              <a:t>Run through pros and cons of each</a:t>
            </a:r>
            <a:br>
              <a:rPr lang="en-GB" b="1" dirty="0"/>
            </a:br>
            <a:br>
              <a:rPr lang="en-GB" b="1" dirty="0"/>
            </a:br>
            <a:r>
              <a:rPr lang="en-GB" b="1" dirty="0"/>
              <a:t>WordPress</a:t>
            </a:r>
          </a:p>
          <a:p>
            <a:r>
              <a:rPr lang="en-GB" b="1" dirty="0"/>
              <a:t>Pros:</a:t>
            </a:r>
            <a:endParaRPr lang="en-GB" dirty="0"/>
          </a:p>
          <a:p>
            <a:r>
              <a:rPr lang="en-GB" dirty="0"/>
              <a:t>Very flexible and customisable</a:t>
            </a:r>
          </a:p>
          <a:p>
            <a:r>
              <a:rPr lang="en-GB" dirty="0"/>
              <a:t>Thousands of themes and plugins</a:t>
            </a:r>
          </a:p>
          <a:p>
            <a:r>
              <a:rPr lang="en-GB" dirty="0"/>
              <a:t>Great for long-term growth</a:t>
            </a:r>
          </a:p>
          <a:p>
            <a:r>
              <a:rPr lang="en-GB" b="1" dirty="0"/>
              <a:t>Cons:</a:t>
            </a:r>
            <a:endParaRPr lang="en-GB" dirty="0"/>
          </a:p>
          <a:p>
            <a:r>
              <a:rPr lang="en-GB" dirty="0"/>
              <a:t>Requires more setup and updates</a:t>
            </a:r>
          </a:p>
          <a:p>
            <a:r>
              <a:rPr lang="en-GB" dirty="0"/>
              <a:t>Can feel technical for beginners</a:t>
            </a:r>
          </a:p>
          <a:p>
            <a:r>
              <a:rPr lang="en-GB" dirty="0"/>
              <a:t>Hosting and domain bought separately</a:t>
            </a:r>
          </a:p>
          <a:p>
            <a:br>
              <a:rPr lang="en-GB" dirty="0"/>
            </a:br>
            <a:br>
              <a:rPr lang="en-GB" dirty="0"/>
            </a:br>
            <a:r>
              <a:rPr lang="en-GB" b="1" dirty="0"/>
              <a:t>Squarespace</a:t>
            </a:r>
          </a:p>
          <a:p>
            <a:r>
              <a:rPr lang="en-GB" b="1" dirty="0"/>
              <a:t>Pros:</a:t>
            </a:r>
            <a:endParaRPr lang="en-GB" dirty="0"/>
          </a:p>
          <a:p>
            <a:r>
              <a:rPr lang="en-GB" dirty="0"/>
              <a:t>Stylish, professional designs</a:t>
            </a:r>
          </a:p>
          <a:p>
            <a:r>
              <a:rPr lang="en-GB" dirty="0"/>
              <a:t>All-in-one package (hosting, tools included)</a:t>
            </a:r>
          </a:p>
          <a:p>
            <a:r>
              <a:rPr lang="en-GB" dirty="0"/>
              <a:t>Easy to manage</a:t>
            </a:r>
          </a:p>
          <a:p>
            <a:r>
              <a:rPr lang="en-GB" b="1" dirty="0"/>
              <a:t>Cons:</a:t>
            </a:r>
            <a:endParaRPr lang="en-GB" dirty="0"/>
          </a:p>
          <a:p>
            <a:r>
              <a:rPr lang="en-GB" dirty="0"/>
              <a:t>Less flexible than WordPress</a:t>
            </a:r>
          </a:p>
          <a:p>
            <a:r>
              <a:rPr lang="en-GB" dirty="0"/>
              <a:t>Limited custom features</a:t>
            </a:r>
          </a:p>
          <a:p>
            <a:r>
              <a:rPr lang="en-GB" dirty="0"/>
              <a:t>Smaller choice of templates</a:t>
            </a:r>
          </a:p>
          <a:p>
            <a:br>
              <a:rPr lang="en-GB" dirty="0"/>
            </a:br>
            <a:br>
              <a:rPr lang="en-GB" dirty="0"/>
            </a:br>
            <a:r>
              <a:rPr lang="en-GB" b="1" dirty="0"/>
              <a:t>Wix</a:t>
            </a:r>
          </a:p>
          <a:p>
            <a:r>
              <a:rPr lang="en-GB" b="1" dirty="0"/>
              <a:t>Pros:</a:t>
            </a:r>
            <a:endParaRPr lang="en-GB" dirty="0"/>
          </a:p>
          <a:p>
            <a:r>
              <a:rPr lang="en-GB" dirty="0"/>
              <a:t>Very beginner-friendly</a:t>
            </a:r>
          </a:p>
          <a:p>
            <a:r>
              <a:rPr lang="en-GB" dirty="0"/>
              <a:t>Drag-and-drop design</a:t>
            </a:r>
          </a:p>
          <a:p>
            <a:r>
              <a:rPr lang="en-GB" dirty="0"/>
              <a:t>Quick to set up</a:t>
            </a:r>
          </a:p>
          <a:p>
            <a:r>
              <a:rPr lang="en-GB" b="1" dirty="0"/>
              <a:t>Cons:</a:t>
            </a:r>
            <a:endParaRPr lang="en-GB" dirty="0"/>
          </a:p>
          <a:p>
            <a:r>
              <a:rPr lang="en-GB" dirty="0"/>
              <a:t>Not ideal for large or complex sites</a:t>
            </a:r>
          </a:p>
          <a:p>
            <a:r>
              <a:rPr lang="en-GB" dirty="0"/>
              <a:t>Can look less professional if not designed well</a:t>
            </a:r>
          </a:p>
          <a:p>
            <a:r>
              <a:rPr lang="en-GB" dirty="0"/>
              <a:t>Harder to switch away later</a:t>
            </a:r>
          </a:p>
          <a:p>
            <a:br>
              <a:rPr lang="en-GB" dirty="0"/>
            </a:br>
            <a:r>
              <a:rPr lang="en-GB" b="1" dirty="0"/>
              <a:t>Shopify</a:t>
            </a:r>
          </a:p>
          <a:p>
            <a:r>
              <a:rPr lang="en-GB" b="1" dirty="0"/>
              <a:t>Pros:</a:t>
            </a:r>
            <a:endParaRPr lang="en-GB" dirty="0"/>
          </a:p>
          <a:p>
            <a:r>
              <a:rPr lang="en-GB" dirty="0"/>
              <a:t>Excellent for ecommerce</a:t>
            </a:r>
          </a:p>
          <a:p>
            <a:r>
              <a:rPr lang="en-GB" dirty="0"/>
              <a:t>Built-in sales, payments, and shipping tools</a:t>
            </a:r>
          </a:p>
          <a:p>
            <a:r>
              <a:rPr lang="en-GB" dirty="0"/>
              <a:t>Secure and reliable</a:t>
            </a:r>
          </a:p>
          <a:p>
            <a:r>
              <a:rPr lang="en-GB" b="1" dirty="0"/>
              <a:t>Cons:</a:t>
            </a:r>
            <a:endParaRPr lang="en-GB" dirty="0"/>
          </a:p>
          <a:p>
            <a:r>
              <a:rPr lang="en-GB" dirty="0"/>
              <a:t>Monthly fees can be higher</a:t>
            </a:r>
          </a:p>
          <a:p>
            <a:r>
              <a:rPr lang="en-GB" dirty="0"/>
              <a:t>Less flexible for non-shop websites</a:t>
            </a:r>
          </a:p>
          <a:p>
            <a:r>
              <a:rPr lang="en-GB" dirty="0"/>
              <a:t>Customisation beyond ecommerce is limited</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19</a:t>
            </a:fld>
            <a:endParaRPr lang="en-GB"/>
          </a:p>
        </p:txBody>
      </p:sp>
    </p:spTree>
    <p:extLst>
      <p:ext uri="{BB962C8B-B14F-4D97-AF65-F5344CB8AC3E}">
        <p14:creationId xmlns:p14="http://schemas.microsoft.com/office/powerpoint/2010/main" val="1104554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Relevant and fresh.</a:t>
            </a:r>
          </a:p>
          <a:p>
            <a:r>
              <a:rPr lang="en-GB" dirty="0"/>
              <a:t>Engaging visuals.</a:t>
            </a:r>
          </a:p>
          <a:p>
            <a:r>
              <a:rPr lang="en-GB" dirty="0"/>
              <a:t>Avoid stale text.</a:t>
            </a:r>
          </a:p>
          <a:p>
            <a:endParaRPr lang="en-GB" dirty="0"/>
          </a:p>
          <a:p>
            <a:r>
              <a:rPr lang="en-GB" b="1" dirty="0"/>
              <a:t>Talking Points:</a:t>
            </a:r>
            <a:br>
              <a:rPr lang="en-GB" dirty="0"/>
            </a:br>
            <a:r>
              <a:rPr lang="en-GB" dirty="0"/>
              <a:t>Content is at the heart of a successful website — it needs to be relevant and useful to your audience.</a:t>
            </a:r>
          </a:p>
          <a:p>
            <a:r>
              <a:rPr lang="en-GB" dirty="0"/>
              <a:t>Regularly updating your content keeps your site fresh and shows your business is active.</a:t>
            </a:r>
          </a:p>
          <a:p>
            <a:r>
              <a:rPr lang="en-GB" dirty="0"/>
              <a:t>Stale or outdated information can make people think your business is inactive or unreliable.</a:t>
            </a:r>
          </a:p>
          <a:p>
            <a:r>
              <a:rPr lang="en-GB" dirty="0"/>
              <a:t>High-quality visuals such as photos, videos, and infographics help bring your site to life.</a:t>
            </a:r>
          </a:p>
          <a:p>
            <a:r>
              <a:rPr lang="en-GB" dirty="0"/>
              <a:t>Well-written, clear text builds confidence in your brand and encourages customers to take the next step.</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21</a:t>
            </a:fld>
            <a:endParaRPr lang="en-GB"/>
          </a:p>
        </p:txBody>
      </p:sp>
    </p:spTree>
    <p:extLst>
      <p:ext uri="{BB962C8B-B14F-4D97-AF65-F5344CB8AC3E}">
        <p14:creationId xmlns:p14="http://schemas.microsoft.com/office/powerpoint/2010/main" val="1225833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A3E3A-1ECB-32F3-F64F-48E197DA1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2192E-0478-5076-822C-F84B08FEE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CFCB7-85A3-5F05-574E-A5B5A029285C}"/>
              </a:ext>
            </a:extLst>
          </p:cNvPr>
          <p:cNvSpPr>
            <a:spLocks noGrp="1"/>
          </p:cNvSpPr>
          <p:nvPr>
            <p:ph type="body" idx="1"/>
          </p:nvPr>
        </p:nvSpPr>
        <p:spPr/>
        <p:txBody>
          <a:bodyPr/>
          <a:lstStyle/>
          <a:p>
            <a:pPr marL="228600" indent="-228600">
              <a:buAutoNum type="arabicPeriod"/>
            </a:pPr>
            <a:r>
              <a:rPr lang="en-GB" b="1" dirty="0"/>
              <a:t>First impressions happen in seconds.</a:t>
            </a:r>
            <a:br>
              <a:rPr lang="en-GB" dirty="0"/>
            </a:br>
            <a:r>
              <a:rPr lang="en-GB" dirty="0"/>
              <a:t>When someone lands on your site, their brain decides almost instantly whether they trust you or not — and that’s largely based on what they </a:t>
            </a:r>
            <a:r>
              <a:rPr lang="en-GB" i="1" dirty="0"/>
              <a:t>see</a:t>
            </a:r>
            <a:r>
              <a:rPr lang="en-GB" dirty="0"/>
              <a:t>. Visuals are processed much faster than text, so your design and imagery often communicate your brand message before a visitor even reads a word.</a:t>
            </a:r>
          </a:p>
          <a:p>
            <a:pPr marL="228600" indent="-228600">
              <a:buAutoNum type="arabicPeriod"/>
            </a:pPr>
            <a:endParaRPr lang="en-GB" dirty="0"/>
          </a:p>
          <a:p>
            <a:r>
              <a:rPr lang="en-GB" b="1" dirty="0"/>
              <a:t>2. Use authentic, high-quality imagery.</a:t>
            </a:r>
            <a:br>
              <a:rPr lang="en-GB" dirty="0"/>
            </a:br>
            <a:r>
              <a:rPr lang="en-GB" dirty="0"/>
              <a:t>Your visuals should feel </a:t>
            </a:r>
            <a:r>
              <a:rPr lang="en-GB" i="1" dirty="0"/>
              <a:t>real</a:t>
            </a:r>
            <a:r>
              <a:rPr lang="en-GB" dirty="0"/>
              <a:t> and true to your brand. If you’re a local business, show your team, your workspace, or your real customers. It helps potential clients imagine themselves engaging with your business.</a:t>
            </a:r>
          </a:p>
          <a:p>
            <a:endParaRPr lang="en-GB" dirty="0"/>
          </a:p>
          <a:p>
            <a:r>
              <a:rPr lang="en-GB" b="1" dirty="0"/>
              <a:t>3. Avoid overused stock photos.</a:t>
            </a:r>
            <a:br>
              <a:rPr lang="en-GB" dirty="0"/>
            </a:br>
            <a:r>
              <a:rPr lang="en-GB" dirty="0"/>
              <a:t>Generic stock images can make your brand look impersonal or unoriginal. They’re fine as placeholders, but ideally, use custom photography or at least carefully chosen stock that fits your tone and audience.</a:t>
            </a:r>
          </a:p>
          <a:p>
            <a:endParaRPr lang="en-GB" dirty="0"/>
          </a:p>
          <a:p>
            <a:r>
              <a:rPr lang="en-GB" b="1" dirty="0"/>
              <a:t>4. Go beyond photos — use video, icons, and graphics.</a:t>
            </a:r>
            <a:br>
              <a:rPr lang="en-GB" dirty="0"/>
            </a:br>
            <a:r>
              <a:rPr lang="en-GB" dirty="0"/>
              <a:t>Visual storytelling doesn’t just mean pictures. Short videos, product demos, and explainer graphics can quickly show what you do or how you solve a problem. Icons and infographics are great for simplifying complex information, especially on service pages.</a:t>
            </a:r>
          </a:p>
          <a:p>
            <a:endParaRPr lang="en-GB" dirty="0"/>
          </a:p>
          <a:p>
            <a:r>
              <a:rPr lang="en-GB" b="1" dirty="0"/>
              <a:t>5. Keep your visuals consistent.</a:t>
            </a:r>
            <a:br>
              <a:rPr lang="en-GB" dirty="0"/>
            </a:br>
            <a:r>
              <a:rPr lang="en-GB" dirty="0"/>
              <a:t>Consistency builds brand recognition. Use the same colour palette, style, and tone across your website, social media, and marketing materials. When everything looks and feels unified, your business appears more professional and trustworthy.</a:t>
            </a:r>
          </a:p>
        </p:txBody>
      </p:sp>
      <p:sp>
        <p:nvSpPr>
          <p:cNvPr id="4" name="Slide Number Placeholder 3">
            <a:extLst>
              <a:ext uri="{FF2B5EF4-FFF2-40B4-BE49-F238E27FC236}">
                <a16:creationId xmlns:a16="http://schemas.microsoft.com/office/drawing/2014/main" id="{B38370C2-E100-C325-A10B-C671FFB03ABA}"/>
              </a:ext>
            </a:extLst>
          </p:cNvPr>
          <p:cNvSpPr>
            <a:spLocks noGrp="1"/>
          </p:cNvSpPr>
          <p:nvPr>
            <p:ph type="sldNum" sz="quarter" idx="5"/>
          </p:nvPr>
        </p:nvSpPr>
        <p:spPr/>
        <p:txBody>
          <a:bodyPr/>
          <a:lstStyle/>
          <a:p>
            <a:fld id="{4E70A3F1-A372-4DFB-9EAA-0044FA9067D7}" type="slidenum">
              <a:rPr lang="en-GB" smtClean="0"/>
              <a:t>22</a:t>
            </a:fld>
            <a:endParaRPr lang="en-GB"/>
          </a:p>
        </p:txBody>
      </p:sp>
    </p:spTree>
    <p:extLst>
      <p:ext uri="{BB962C8B-B14F-4D97-AF65-F5344CB8AC3E}">
        <p14:creationId xmlns:p14="http://schemas.microsoft.com/office/powerpoint/2010/main" val="1298095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Simple and intuitive.</a:t>
            </a:r>
          </a:p>
          <a:p>
            <a:r>
              <a:rPr lang="en-GB" dirty="0"/>
              <a:t>Mobile-friendly.</a:t>
            </a:r>
          </a:p>
          <a:p>
            <a:r>
              <a:rPr lang="en-GB" dirty="0"/>
              <a:t>Readable and consistent.</a:t>
            </a:r>
          </a:p>
          <a:p>
            <a:endParaRPr lang="en-GB" dirty="0"/>
          </a:p>
          <a:p>
            <a:r>
              <a:rPr lang="en-GB" b="1" dirty="0"/>
              <a:t>Talking Points:</a:t>
            </a:r>
            <a:br>
              <a:rPr lang="en-GB" dirty="0"/>
            </a:br>
            <a:r>
              <a:rPr lang="en-GB" dirty="0"/>
              <a:t>A user-friendly design is crucial because if people can’t navigate your site quickly and easily, they will leave.</a:t>
            </a:r>
          </a:p>
          <a:p>
            <a:r>
              <a:rPr lang="en-GB" dirty="0"/>
              <a:t>Keep menus simple, layouts consistent, and make sure visitors can find what they need in just a few clicks.</a:t>
            </a:r>
          </a:p>
          <a:p>
            <a:r>
              <a:rPr lang="en-GB" dirty="0"/>
              <a:t>Your website must work across devices, because most people now browse on phones and tablets.</a:t>
            </a:r>
          </a:p>
          <a:p>
            <a:r>
              <a:rPr lang="en-GB" dirty="0"/>
              <a:t>Using consistent design elements builds trust and makes your business look professional.</a:t>
            </a:r>
          </a:p>
          <a:p>
            <a:r>
              <a:rPr lang="en-GB" dirty="0"/>
              <a:t>Readable fonts and strong contrast are important so that text is clear to everyone.</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23</a:t>
            </a:fld>
            <a:endParaRPr lang="en-GB"/>
          </a:p>
        </p:txBody>
      </p:sp>
    </p:spTree>
    <p:extLst>
      <p:ext uri="{BB962C8B-B14F-4D97-AF65-F5344CB8AC3E}">
        <p14:creationId xmlns:p14="http://schemas.microsoft.com/office/powerpoint/2010/main" val="64100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Clear CTAs guide visitors.</a:t>
            </a:r>
          </a:p>
          <a:p>
            <a:r>
              <a:rPr lang="en-GB" dirty="0"/>
              <a:t>Branding builds trust.</a:t>
            </a:r>
          </a:p>
          <a:p>
            <a:r>
              <a:rPr lang="en-GB" dirty="0"/>
              <a:t>Professional look matters.</a:t>
            </a:r>
          </a:p>
          <a:p>
            <a:endParaRPr lang="en-GB" dirty="0"/>
          </a:p>
          <a:p>
            <a:r>
              <a:rPr lang="en-GB" b="1" dirty="0"/>
              <a:t>Talking Points:</a:t>
            </a:r>
            <a:br>
              <a:rPr lang="en-GB" dirty="0"/>
            </a:br>
            <a:r>
              <a:rPr lang="en-GB" dirty="0"/>
              <a:t>Calls to Action, such as “Book Now” or “Contact Us,” are prompts that guide visitors to do something specific.</a:t>
            </a:r>
          </a:p>
          <a:p>
            <a:r>
              <a:rPr lang="en-GB" dirty="0"/>
              <a:t>CTAs should stand out visually, be clear in their wording, and appear in the right places on your website.</a:t>
            </a:r>
          </a:p>
          <a:p>
            <a:r>
              <a:rPr lang="en-GB" dirty="0"/>
              <a:t>Branding ensures your site feels consistent, using the same colours, logos, and style across all pages.</a:t>
            </a:r>
          </a:p>
          <a:p>
            <a:r>
              <a:rPr lang="en-GB" dirty="0"/>
              <a:t>Strong branding builds recognition and makes customers feel more confident in your professionalism.</a:t>
            </a:r>
          </a:p>
          <a:p>
            <a:r>
              <a:rPr lang="en-GB" dirty="0"/>
              <a:t>A well-branded, professional-looking site makes people far more likely to trust and engage with your business.</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24</a:t>
            </a:fld>
            <a:endParaRPr lang="en-GB"/>
          </a:p>
        </p:txBody>
      </p:sp>
    </p:spTree>
    <p:extLst>
      <p:ext uri="{BB962C8B-B14F-4D97-AF65-F5344CB8AC3E}">
        <p14:creationId xmlns:p14="http://schemas.microsoft.com/office/powerpoint/2010/main" val="200954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Your online space.</a:t>
            </a:r>
          </a:p>
          <a:p>
            <a:r>
              <a:rPr lang="en-GB" dirty="0"/>
              <a:t>You control it.</a:t>
            </a:r>
          </a:p>
          <a:p>
            <a:r>
              <a:rPr lang="en-GB" dirty="0"/>
              <a:t>It’s your hub.</a:t>
            </a:r>
          </a:p>
          <a:p>
            <a:endParaRPr lang="en-GB" dirty="0"/>
          </a:p>
          <a:p>
            <a:r>
              <a:rPr lang="en-GB" b="1" dirty="0"/>
              <a:t>Talking Points:</a:t>
            </a:r>
            <a:br>
              <a:rPr lang="en-GB" dirty="0"/>
            </a:br>
            <a:r>
              <a:rPr lang="en-GB" dirty="0"/>
              <a:t>Define a website as your one online space that belongs entirely to your business.</a:t>
            </a:r>
          </a:p>
          <a:p>
            <a:r>
              <a:rPr lang="en-GB" dirty="0"/>
              <a:t>Unlike social media accounts, which are controlled by outside platforms, your website is yours to design and manage however you like.</a:t>
            </a:r>
          </a:p>
          <a:p>
            <a:r>
              <a:rPr lang="en-GB" dirty="0"/>
              <a:t>You control the information, how it looks, and how it functions.</a:t>
            </a:r>
          </a:p>
          <a:p>
            <a:r>
              <a:rPr lang="en-GB" dirty="0"/>
              <a:t>Explain that your website acts as a central hub, bringing together all other marketing and communication channels.</a:t>
            </a:r>
          </a:p>
          <a:p>
            <a:r>
              <a:rPr lang="en-GB" dirty="0"/>
              <a:t>Stress that it’s the single most reliable place for customers to find accurate, up-to-date information about your business.</a:t>
            </a:r>
          </a:p>
        </p:txBody>
      </p:sp>
      <p:sp>
        <p:nvSpPr>
          <p:cNvPr id="4" name="Slide Number Placeholder 3"/>
          <p:cNvSpPr>
            <a:spLocks noGrp="1"/>
          </p:cNvSpPr>
          <p:nvPr>
            <p:ph type="sldNum" sz="quarter" idx="5"/>
          </p:nvPr>
        </p:nvSpPr>
        <p:spPr/>
        <p:txBody>
          <a:bodyPr/>
          <a:lstStyle/>
          <a:p>
            <a:fld id="{4E70A3F1-A372-4DFB-9EAA-0044FA9067D7}" type="slidenum">
              <a:rPr lang="en-GB" smtClean="0"/>
              <a:t>6</a:t>
            </a:fld>
            <a:endParaRPr lang="en-GB"/>
          </a:p>
        </p:txBody>
      </p:sp>
    </p:spTree>
    <p:extLst>
      <p:ext uri="{BB962C8B-B14F-4D97-AF65-F5344CB8AC3E}">
        <p14:creationId xmlns:p14="http://schemas.microsoft.com/office/powerpoint/2010/main" val="72983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Review competitor sites.</a:t>
            </a:r>
          </a:p>
          <a:p>
            <a:r>
              <a:rPr lang="en-GB" dirty="0"/>
              <a:t>Spot strengths and gaps.</a:t>
            </a:r>
          </a:p>
          <a:p>
            <a:r>
              <a:rPr lang="en-GB" dirty="0"/>
              <a:t>Learn by comparison.</a:t>
            </a:r>
          </a:p>
          <a:p>
            <a:endParaRPr lang="en-GB" dirty="0"/>
          </a:p>
          <a:p>
            <a:r>
              <a:rPr lang="en-GB" b="1" dirty="0"/>
              <a:t>Talking Points:</a:t>
            </a:r>
            <a:br>
              <a:rPr lang="en-GB" dirty="0"/>
            </a:br>
            <a:r>
              <a:rPr lang="en-GB" dirty="0"/>
              <a:t>Encourage participants to look at competitor websites to see how they present themselves.</a:t>
            </a:r>
          </a:p>
          <a:p>
            <a:r>
              <a:rPr lang="en-GB" dirty="0"/>
              <a:t>Ask them to consider what they like about the competitor’s site — perhaps it is easy navigation, strong visuals, or clear information.</a:t>
            </a:r>
          </a:p>
          <a:p>
            <a:r>
              <a:rPr lang="en-GB" dirty="0"/>
              <a:t>Also encourage them to think critically about what could be improved or what doesn’t work well.</a:t>
            </a:r>
          </a:p>
          <a:p>
            <a:r>
              <a:rPr lang="en-GB" dirty="0"/>
              <a:t>Explain that this exercise is about learning from others, not copying, and using those insights to improve your own site.</a:t>
            </a:r>
          </a:p>
          <a:p>
            <a:r>
              <a:rPr lang="en-GB" dirty="0"/>
              <a:t>Remind them that reviewing competitors can highlight both opportunities and potential risks.</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25</a:t>
            </a:fld>
            <a:endParaRPr lang="en-GB"/>
          </a:p>
        </p:txBody>
      </p:sp>
    </p:spTree>
    <p:extLst>
      <p:ext uri="{BB962C8B-B14F-4D97-AF65-F5344CB8AC3E}">
        <p14:creationId xmlns:p14="http://schemas.microsoft.com/office/powerpoint/2010/main" val="2757418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15353-96BA-0B43-2F10-20CC7EA19F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46465-ECAD-693E-7CBB-839E04EBD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2270E-125D-2275-48F5-09E473C6EA04}"/>
              </a:ext>
            </a:extLst>
          </p:cNvPr>
          <p:cNvSpPr>
            <a:spLocks noGrp="1"/>
          </p:cNvSpPr>
          <p:nvPr>
            <p:ph type="body" idx="1"/>
          </p:nvPr>
        </p:nvSpPr>
        <p:spPr/>
        <p:txBody>
          <a:bodyPr/>
          <a:lstStyle/>
          <a:p>
            <a:pPr marL="228600" indent="-228600">
              <a:buAutoNum type="arabicPeriod"/>
            </a:pPr>
            <a:r>
              <a:rPr lang="en-GB" b="1" dirty="0"/>
              <a:t>People buy from people (and brands) they trust.</a:t>
            </a:r>
            <a:br>
              <a:rPr lang="en-GB" dirty="0"/>
            </a:br>
            <a:r>
              <a:rPr lang="en-GB" dirty="0"/>
              <a:t>When someone lands on your website for the first time, they’re asking: </a:t>
            </a:r>
            <a:r>
              <a:rPr lang="en-GB" i="1" dirty="0"/>
              <a:t>“Can I trust this business?”</a:t>
            </a:r>
            <a:r>
              <a:rPr lang="en-GB" dirty="0"/>
              <a:t> Your job is to answer that question quickly through design, content, and transparency. Without trust, even the best-looking website won’t convert visitors into customers.</a:t>
            </a:r>
          </a:p>
          <a:p>
            <a:pPr marL="228600" indent="-228600">
              <a:buAutoNum type="arabicPeriod"/>
            </a:pPr>
            <a:endParaRPr lang="en-GB" dirty="0"/>
          </a:p>
          <a:p>
            <a:r>
              <a:rPr lang="en-GB" b="1" dirty="0"/>
              <a:t>2. Social proof builds credibility.</a:t>
            </a:r>
            <a:br>
              <a:rPr lang="en-GB" dirty="0"/>
            </a:br>
            <a:r>
              <a:rPr lang="en-GB" dirty="0"/>
              <a:t>Testimonials, client logos, reviews, or case studies show that other people have worked with you and had positive experiences. It’s the digital equivalent of a personal recommendation — and it’s incredibly powerful. If possible, include photos, names, or business names to make testimonials more authentic.</a:t>
            </a:r>
          </a:p>
          <a:p>
            <a:endParaRPr lang="en-GB" dirty="0"/>
          </a:p>
          <a:p>
            <a:r>
              <a:rPr lang="en-GB" b="1" dirty="0"/>
              <a:t>3. Be open and approachable.</a:t>
            </a:r>
            <a:br>
              <a:rPr lang="en-GB" dirty="0"/>
            </a:br>
            <a:r>
              <a:rPr lang="en-GB" dirty="0"/>
              <a:t>Make it easy for visitors to contact you — clear phone number, email, or contact form. Include an </a:t>
            </a:r>
            <a:r>
              <a:rPr lang="en-GB" i="1" dirty="0"/>
              <a:t>About</a:t>
            </a:r>
            <a:r>
              <a:rPr lang="en-GB" dirty="0"/>
              <a:t> page that tells your story: who you are, what you stand for, and why you do what you do. People connect with stories, not just services.</a:t>
            </a:r>
          </a:p>
          <a:p>
            <a:endParaRPr lang="en-GB" dirty="0"/>
          </a:p>
          <a:p>
            <a:r>
              <a:rPr lang="en-GB" b="1" dirty="0"/>
              <a:t>4. Professional presentation matters.</a:t>
            </a:r>
            <a:br>
              <a:rPr lang="en-GB" dirty="0"/>
            </a:br>
            <a:r>
              <a:rPr lang="en-GB" dirty="0"/>
              <a:t>High-quality images, consistent branding, and a clean layout send a signal that your business is legitimate and established. Poor visuals or typos can make even a great business look unprofessional. Think of your website as your storefront — it should make a good first impression.</a:t>
            </a:r>
          </a:p>
          <a:p>
            <a:endParaRPr lang="en-GB" dirty="0"/>
          </a:p>
          <a:p>
            <a:r>
              <a:rPr lang="en-GB" b="1" dirty="0"/>
              <a:t>5. Show you’re secure and reliable.</a:t>
            </a:r>
            <a:br>
              <a:rPr lang="en-GB" dirty="0"/>
            </a:br>
            <a:r>
              <a:rPr lang="en-GB" dirty="0"/>
              <a:t>If you collect any customer data or take payments, display trust badges or SSL (the little padlock in the browser). Add a privacy policy and terms of service — not only is it professional, it’s also a legal requirement in many cases. Security gives visitors peace of mind.</a:t>
            </a:r>
          </a:p>
          <a:p>
            <a:endParaRPr lang="en-GB" dirty="0"/>
          </a:p>
        </p:txBody>
      </p:sp>
      <p:sp>
        <p:nvSpPr>
          <p:cNvPr id="4" name="Slide Number Placeholder 3">
            <a:extLst>
              <a:ext uri="{FF2B5EF4-FFF2-40B4-BE49-F238E27FC236}">
                <a16:creationId xmlns:a16="http://schemas.microsoft.com/office/drawing/2014/main" id="{3949C50B-1FA7-184E-5E39-6B6FAF9342B5}"/>
              </a:ext>
            </a:extLst>
          </p:cNvPr>
          <p:cNvSpPr>
            <a:spLocks noGrp="1"/>
          </p:cNvSpPr>
          <p:nvPr>
            <p:ph type="sldNum" sz="quarter" idx="5"/>
          </p:nvPr>
        </p:nvSpPr>
        <p:spPr/>
        <p:txBody>
          <a:bodyPr/>
          <a:lstStyle/>
          <a:p>
            <a:fld id="{4E70A3F1-A372-4DFB-9EAA-0044FA9067D7}" type="slidenum">
              <a:rPr lang="en-GB" smtClean="0"/>
              <a:t>26</a:t>
            </a:fld>
            <a:endParaRPr lang="en-GB"/>
          </a:p>
        </p:txBody>
      </p:sp>
    </p:spTree>
    <p:extLst>
      <p:ext uri="{BB962C8B-B14F-4D97-AF65-F5344CB8AC3E}">
        <p14:creationId xmlns:p14="http://schemas.microsoft.com/office/powerpoint/2010/main" val="3652477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50D4A-85A8-5926-8F39-0D61231B4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E582F-D693-BAB7-A5FF-723BB53EB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40272F-FC2C-BA02-58A1-7D4C1B18968F}"/>
              </a:ext>
            </a:extLst>
          </p:cNvPr>
          <p:cNvSpPr>
            <a:spLocks noGrp="1"/>
          </p:cNvSpPr>
          <p:nvPr>
            <p:ph type="body" idx="1"/>
          </p:nvPr>
        </p:nvSpPr>
        <p:spPr/>
        <p:txBody>
          <a:bodyPr/>
          <a:lstStyle/>
          <a:p>
            <a:r>
              <a:rPr lang="en-GB" b="1" dirty="0"/>
              <a:t>Key Points:</a:t>
            </a:r>
            <a:br>
              <a:rPr lang="en-GB" dirty="0"/>
            </a:br>
            <a:r>
              <a:rPr lang="en-GB" dirty="0"/>
              <a:t>SEO = findability.</a:t>
            </a:r>
          </a:p>
          <a:p>
            <a:r>
              <a:rPr lang="en-GB" dirty="0"/>
              <a:t>Higher search rankings.</a:t>
            </a:r>
          </a:p>
          <a:p>
            <a:r>
              <a:rPr lang="en-GB" dirty="0"/>
              <a:t>Attracts ready customers.</a:t>
            </a:r>
          </a:p>
          <a:p>
            <a:endParaRPr lang="en-GB" dirty="0"/>
          </a:p>
          <a:p>
            <a:r>
              <a:rPr lang="en-GB" b="1" dirty="0"/>
              <a:t>Talking Points:</a:t>
            </a:r>
            <a:br>
              <a:rPr lang="en-GB" dirty="0"/>
            </a:br>
            <a:r>
              <a:rPr lang="en-GB" dirty="0"/>
              <a:t>Search Engine Optimisation, or SEO, is about making your website easier to find on Google.</a:t>
            </a:r>
          </a:p>
          <a:p>
            <a:r>
              <a:rPr lang="en-GB" dirty="0"/>
              <a:t>When someone searches for a service you provide, SEO helps your site appear higher in the results.</a:t>
            </a:r>
          </a:p>
          <a:p>
            <a:r>
              <a:rPr lang="en-GB" dirty="0"/>
              <a:t>A higher position in search rankings means more visibility and more visitors to your site.</a:t>
            </a:r>
          </a:p>
          <a:p>
            <a:r>
              <a:rPr lang="en-GB" dirty="0"/>
              <a:t>Importantly, the people who find you this way are actively looking for what you offer.</a:t>
            </a:r>
          </a:p>
          <a:p>
            <a:r>
              <a:rPr lang="en-GB" dirty="0"/>
              <a:t>This makes SEO one of the most effective ways to attract ready-to-buy customers.</a:t>
            </a:r>
          </a:p>
          <a:p>
            <a:endParaRPr lang="en-GB" dirty="0"/>
          </a:p>
        </p:txBody>
      </p:sp>
      <p:sp>
        <p:nvSpPr>
          <p:cNvPr id="4" name="Slide Number Placeholder 3">
            <a:extLst>
              <a:ext uri="{FF2B5EF4-FFF2-40B4-BE49-F238E27FC236}">
                <a16:creationId xmlns:a16="http://schemas.microsoft.com/office/drawing/2014/main" id="{775C4FB6-61F9-8F7F-E946-58E105041F31}"/>
              </a:ext>
            </a:extLst>
          </p:cNvPr>
          <p:cNvSpPr>
            <a:spLocks noGrp="1"/>
          </p:cNvSpPr>
          <p:nvPr>
            <p:ph type="sldNum" sz="quarter" idx="5"/>
          </p:nvPr>
        </p:nvSpPr>
        <p:spPr/>
        <p:txBody>
          <a:bodyPr/>
          <a:lstStyle/>
          <a:p>
            <a:fld id="{4E70A3F1-A372-4DFB-9EAA-0044FA9067D7}" type="slidenum">
              <a:rPr lang="en-GB" smtClean="0"/>
              <a:t>28</a:t>
            </a:fld>
            <a:endParaRPr lang="en-GB"/>
          </a:p>
        </p:txBody>
      </p:sp>
    </p:spTree>
    <p:extLst>
      <p:ext uri="{BB962C8B-B14F-4D97-AF65-F5344CB8AC3E}">
        <p14:creationId xmlns:p14="http://schemas.microsoft.com/office/powerpoint/2010/main" val="134431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More visibility.</a:t>
            </a:r>
          </a:p>
          <a:p>
            <a:r>
              <a:rPr lang="en-GB" dirty="0"/>
              <a:t>Free traffic.</a:t>
            </a:r>
          </a:p>
          <a:p>
            <a:r>
              <a:rPr lang="en-GB" dirty="0"/>
              <a:t>Builds trust.</a:t>
            </a:r>
          </a:p>
          <a:p>
            <a:endParaRPr lang="en-GB" dirty="0"/>
          </a:p>
          <a:p>
            <a:r>
              <a:rPr lang="en-GB" b="1" dirty="0"/>
              <a:t>Talking Points:</a:t>
            </a:r>
            <a:br>
              <a:rPr lang="en-GB" dirty="0"/>
            </a:br>
            <a:r>
              <a:rPr lang="en-GB" dirty="0"/>
              <a:t>SEO increases your visibility online and helps your business stand out in search results.</a:t>
            </a:r>
          </a:p>
          <a:p>
            <a:r>
              <a:rPr lang="en-GB" dirty="0"/>
              <a:t>Unlike paid advertising, SEO can bring in free traffic without ongoing costs.</a:t>
            </a:r>
          </a:p>
          <a:p>
            <a:r>
              <a:rPr lang="en-GB" dirty="0"/>
              <a:t>Websites that rank highly are often seen as more trustworthy and credible by customers.</a:t>
            </a:r>
          </a:p>
          <a:p>
            <a:r>
              <a:rPr lang="en-GB" dirty="0"/>
              <a:t>SEO works around the clock, bringing in potential customers even while you’re not actively promoting.</a:t>
            </a:r>
          </a:p>
          <a:p>
            <a:r>
              <a:rPr lang="en-GB" dirty="0"/>
              <a:t>Investing in SEO builds long-term value for your business, not just short-term results.</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29</a:t>
            </a:fld>
            <a:endParaRPr lang="en-GB"/>
          </a:p>
        </p:txBody>
      </p:sp>
    </p:spTree>
    <p:extLst>
      <p:ext uri="{BB962C8B-B14F-4D97-AF65-F5344CB8AC3E}">
        <p14:creationId xmlns:p14="http://schemas.microsoft.com/office/powerpoint/2010/main" val="517353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A50CB-6BB8-07EB-D68D-399657617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1EE93-C955-C60A-DEEE-48BC8C5AF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81DDC-9DF2-867A-4BC8-4992EFD554B6}"/>
              </a:ext>
            </a:extLst>
          </p:cNvPr>
          <p:cNvSpPr>
            <a:spLocks noGrp="1"/>
          </p:cNvSpPr>
          <p:nvPr>
            <p:ph type="body" idx="1"/>
          </p:nvPr>
        </p:nvSpPr>
        <p:spPr/>
        <p:txBody>
          <a:bodyPr/>
          <a:lstStyle/>
          <a:p>
            <a:r>
              <a:rPr lang="en-GB" b="1" dirty="0"/>
              <a:t>Key Points:</a:t>
            </a:r>
            <a:br>
              <a:rPr lang="en-GB" dirty="0"/>
            </a:br>
            <a:r>
              <a:rPr lang="en-GB" dirty="0"/>
              <a:t>Short page addresses.</a:t>
            </a:r>
          </a:p>
          <a:p>
            <a:r>
              <a:rPr lang="en-GB" dirty="0"/>
              <a:t>Alt text for images.</a:t>
            </a:r>
          </a:p>
          <a:p>
            <a:r>
              <a:rPr lang="en-GB" dirty="0"/>
              <a:t>Links and reviews.</a:t>
            </a:r>
          </a:p>
          <a:p>
            <a:r>
              <a:rPr lang="en-GB" dirty="0"/>
              <a:t>SEO is ongoing.</a:t>
            </a:r>
          </a:p>
          <a:p>
            <a:endParaRPr lang="en-GB" dirty="0"/>
          </a:p>
          <a:p>
            <a:r>
              <a:rPr lang="en-GB" b="1" dirty="0"/>
              <a:t>Talking Points:</a:t>
            </a:r>
            <a:br>
              <a:rPr lang="en-GB" dirty="0"/>
            </a:br>
            <a:r>
              <a:rPr lang="en-GB" dirty="0"/>
              <a:t>Keep your page addresses short and descriptive, for example </a:t>
            </a:r>
            <a:r>
              <a:rPr lang="en-GB" i="1" dirty="0"/>
              <a:t>yourbusiness.co.uk/services</a:t>
            </a:r>
            <a:r>
              <a:rPr lang="en-GB" dirty="0"/>
              <a:t> rather than long strings of numbers or symbols.</a:t>
            </a:r>
          </a:p>
          <a:p>
            <a:r>
              <a:rPr lang="en-GB" dirty="0"/>
              <a:t>Add alt text to your images so search engines can understand them and improve your visibility.</a:t>
            </a:r>
          </a:p>
          <a:p>
            <a:r>
              <a:rPr lang="en-GB" dirty="0"/>
              <a:t>Link your pages together internally to guide visitors and help Google crawl your site more effectively.</a:t>
            </a:r>
          </a:p>
          <a:p>
            <a:r>
              <a:rPr lang="en-GB" dirty="0"/>
              <a:t>Collect reviews and testimonials, as they not only build trust but also improve your local search rankings.</a:t>
            </a:r>
          </a:p>
          <a:p>
            <a:r>
              <a:rPr lang="en-GB" dirty="0"/>
              <a:t>Remember that SEO is an ongoing practice — you can’t just set it up once and forget it.</a:t>
            </a:r>
          </a:p>
          <a:p>
            <a:endParaRPr lang="en-GB" dirty="0"/>
          </a:p>
        </p:txBody>
      </p:sp>
      <p:sp>
        <p:nvSpPr>
          <p:cNvPr id="4" name="Slide Number Placeholder 3">
            <a:extLst>
              <a:ext uri="{FF2B5EF4-FFF2-40B4-BE49-F238E27FC236}">
                <a16:creationId xmlns:a16="http://schemas.microsoft.com/office/drawing/2014/main" id="{8B7F0625-23D9-00FC-2CFC-E8FD44633D01}"/>
              </a:ext>
            </a:extLst>
          </p:cNvPr>
          <p:cNvSpPr>
            <a:spLocks noGrp="1"/>
          </p:cNvSpPr>
          <p:nvPr>
            <p:ph type="sldNum" sz="quarter" idx="5"/>
          </p:nvPr>
        </p:nvSpPr>
        <p:spPr/>
        <p:txBody>
          <a:bodyPr/>
          <a:lstStyle/>
          <a:p>
            <a:fld id="{4E70A3F1-A372-4DFB-9EAA-0044FA9067D7}" type="slidenum">
              <a:rPr lang="en-GB" smtClean="0"/>
              <a:t>30</a:t>
            </a:fld>
            <a:endParaRPr lang="en-GB"/>
          </a:p>
        </p:txBody>
      </p:sp>
    </p:spTree>
    <p:extLst>
      <p:ext uri="{BB962C8B-B14F-4D97-AF65-F5344CB8AC3E}">
        <p14:creationId xmlns:p14="http://schemas.microsoft.com/office/powerpoint/2010/main" val="2962540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Clear headings.</a:t>
            </a:r>
          </a:p>
          <a:p>
            <a:r>
              <a:rPr lang="en-GB" dirty="0"/>
              <a:t>Use keywords.</a:t>
            </a:r>
          </a:p>
          <a:p>
            <a:r>
              <a:rPr lang="en-GB" dirty="0"/>
              <a:t>Keep content current.</a:t>
            </a:r>
          </a:p>
          <a:p>
            <a:r>
              <a:rPr lang="en-GB" dirty="0"/>
              <a:t>Fast and mobile-friendly.</a:t>
            </a:r>
          </a:p>
          <a:p>
            <a:endParaRPr lang="en-GB" dirty="0"/>
          </a:p>
          <a:p>
            <a:r>
              <a:rPr lang="en-GB" b="1" dirty="0"/>
              <a:t>Talking Points:</a:t>
            </a:r>
            <a:br>
              <a:rPr lang="en-GB" dirty="0"/>
            </a:br>
            <a:r>
              <a:rPr lang="en-GB" dirty="0"/>
              <a:t>Use simple and clear headings so visitors and search engines understand what each page is about.</a:t>
            </a:r>
          </a:p>
          <a:p>
            <a:r>
              <a:rPr lang="en-GB" dirty="0"/>
              <a:t>Include keywords that your customers would type into Google when looking for your services.</a:t>
            </a:r>
          </a:p>
          <a:p>
            <a:r>
              <a:rPr lang="en-GB" dirty="0"/>
              <a:t>Keep your content accurate, relevant, and up to date to show your business is active.</a:t>
            </a:r>
          </a:p>
          <a:p>
            <a:r>
              <a:rPr lang="en-GB" dirty="0"/>
              <a:t>Make sure your website loads quickly because slow sites drive people away.</a:t>
            </a:r>
          </a:p>
          <a:p>
            <a:r>
              <a:rPr lang="en-GB" dirty="0"/>
              <a:t>Check that your website works properly on mobile devices, as most browsing now happens on phones.</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31</a:t>
            </a:fld>
            <a:endParaRPr lang="en-GB"/>
          </a:p>
        </p:txBody>
      </p:sp>
    </p:spTree>
    <p:extLst>
      <p:ext uri="{BB962C8B-B14F-4D97-AF65-F5344CB8AC3E}">
        <p14:creationId xmlns:p14="http://schemas.microsoft.com/office/powerpoint/2010/main" val="3931600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Brainstorm search terms.</a:t>
            </a:r>
          </a:p>
          <a:p>
            <a:r>
              <a:rPr lang="en-GB" dirty="0"/>
              <a:t>Think like a customer.</a:t>
            </a:r>
          </a:p>
          <a:p>
            <a:r>
              <a:rPr lang="en-GB" dirty="0"/>
              <a:t>Use results in content.</a:t>
            </a:r>
          </a:p>
          <a:p>
            <a:endParaRPr lang="en-GB" dirty="0"/>
          </a:p>
          <a:p>
            <a:r>
              <a:rPr lang="en-GB" b="1" dirty="0"/>
              <a:t>Talking Points:</a:t>
            </a:r>
            <a:br>
              <a:rPr lang="en-GB" dirty="0"/>
            </a:br>
            <a:r>
              <a:rPr lang="en-GB" dirty="0"/>
              <a:t>This activity is about identifying the keywords your customers would actually use in search engines.</a:t>
            </a:r>
          </a:p>
          <a:p>
            <a:r>
              <a:rPr lang="en-GB" dirty="0"/>
              <a:t>Think like your customers — they may not use the same technical words that you use in your business.</a:t>
            </a:r>
          </a:p>
          <a:p>
            <a:r>
              <a:rPr lang="en-GB" dirty="0"/>
              <a:t>For example, a plumber might think “pipe repair,” but most people will type “fix leaking tap.”</a:t>
            </a:r>
          </a:p>
          <a:p>
            <a:r>
              <a:rPr lang="en-GB" dirty="0"/>
              <a:t>Once identified, these keywords should be used naturally in your website content.</a:t>
            </a:r>
          </a:p>
          <a:p>
            <a:r>
              <a:rPr lang="en-GB" dirty="0"/>
              <a:t>This ensures your website matches what customers are really searching for.</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32</a:t>
            </a:fld>
            <a:endParaRPr lang="en-GB"/>
          </a:p>
        </p:txBody>
      </p:sp>
    </p:spTree>
    <p:extLst>
      <p:ext uri="{BB962C8B-B14F-4D97-AF65-F5344CB8AC3E}">
        <p14:creationId xmlns:p14="http://schemas.microsoft.com/office/powerpoint/2010/main" val="379254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Track visitor behaviour.</a:t>
            </a:r>
          </a:p>
          <a:p>
            <a:r>
              <a:rPr lang="en-GB" dirty="0"/>
              <a:t>See what works.</a:t>
            </a:r>
          </a:p>
          <a:p>
            <a:r>
              <a:rPr lang="en-GB" dirty="0"/>
              <a:t>Free tools available.</a:t>
            </a:r>
          </a:p>
          <a:p>
            <a:endParaRPr lang="en-GB" dirty="0"/>
          </a:p>
          <a:p>
            <a:r>
              <a:rPr lang="en-GB" b="1" dirty="0"/>
              <a:t>Talking Points:</a:t>
            </a:r>
            <a:br>
              <a:rPr lang="en-GB" dirty="0"/>
            </a:br>
            <a:r>
              <a:rPr lang="en-GB" dirty="0"/>
              <a:t>Analytics tools let you see how visitors interact with your website.</a:t>
            </a:r>
          </a:p>
          <a:p>
            <a:r>
              <a:rPr lang="en-GB" dirty="0"/>
              <a:t>They show which pages are most popular and where people are leaving the site.</a:t>
            </a:r>
          </a:p>
          <a:p>
            <a:r>
              <a:rPr lang="en-GB" dirty="0"/>
              <a:t>This information helps you understand what’s working well and what needs improvement.</a:t>
            </a:r>
          </a:p>
          <a:p>
            <a:r>
              <a:rPr lang="en-GB" dirty="0"/>
              <a:t>Free tools such as Google Analytics give small businesses powerful insights without cost.</a:t>
            </a:r>
          </a:p>
          <a:p>
            <a:r>
              <a:rPr lang="en-GB" dirty="0"/>
              <a:t>Using data means you can make decisions based on evidence, not guesswork.</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33</a:t>
            </a:fld>
            <a:endParaRPr lang="en-GB"/>
          </a:p>
        </p:txBody>
      </p:sp>
    </p:spTree>
    <p:extLst>
      <p:ext uri="{BB962C8B-B14F-4D97-AF65-F5344CB8AC3E}">
        <p14:creationId xmlns:p14="http://schemas.microsoft.com/office/powerpoint/2010/main" val="3921310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F82A8-1F55-89D9-E82F-DAD78CD1C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7F1CF-586E-6CF1-C480-B76F0C930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016ED-AC55-71BC-181B-D753DC2B7D08}"/>
              </a:ext>
            </a:extLst>
          </p:cNvPr>
          <p:cNvSpPr>
            <a:spLocks noGrp="1"/>
          </p:cNvSpPr>
          <p:nvPr>
            <p:ph type="body" idx="1"/>
          </p:nvPr>
        </p:nvSpPr>
        <p:spPr/>
        <p:txBody>
          <a:bodyPr/>
          <a:lstStyle/>
          <a:p>
            <a:r>
              <a:rPr lang="en-GB" b="1" dirty="0"/>
              <a:t>Key Points:</a:t>
            </a:r>
            <a:br>
              <a:rPr lang="en-GB" dirty="0"/>
            </a:br>
            <a:r>
              <a:rPr lang="en-GB" dirty="0"/>
              <a:t>Guides search engines.</a:t>
            </a:r>
          </a:p>
          <a:p>
            <a:r>
              <a:rPr lang="en-GB" dirty="0"/>
              <a:t>Hides irrelevant pages.</a:t>
            </a:r>
          </a:p>
          <a:p>
            <a:r>
              <a:rPr lang="en-GB" dirty="0"/>
              <a:t>Focuses on key content.</a:t>
            </a:r>
          </a:p>
          <a:p>
            <a:endParaRPr lang="en-GB" dirty="0"/>
          </a:p>
          <a:p>
            <a:r>
              <a:rPr lang="en-GB" b="1" dirty="0"/>
              <a:t>Talking Points:</a:t>
            </a:r>
            <a:br>
              <a:rPr lang="en-GB" dirty="0"/>
            </a:br>
            <a:r>
              <a:rPr lang="en-GB" dirty="0"/>
              <a:t>Robots.txt is a small file that sits in the background of your website and tells search engines what to scan.</a:t>
            </a:r>
          </a:p>
          <a:p>
            <a:r>
              <a:rPr lang="en-GB" dirty="0"/>
              <a:t>It helps you block pages you don’t want showing in search results, such as admin or test pages.</a:t>
            </a:r>
          </a:p>
          <a:p>
            <a:r>
              <a:rPr lang="en-GB" dirty="0"/>
              <a:t>By filtering out the unnecessary, it helps Google and other search engines focus on your important content.</a:t>
            </a:r>
          </a:p>
          <a:p>
            <a:r>
              <a:rPr lang="en-GB" dirty="0"/>
              <a:t>Most business owners won’t need to edit robots.txt, but it’s useful to know it exists.</a:t>
            </a:r>
          </a:p>
          <a:p>
            <a:r>
              <a:rPr lang="en-GB" dirty="0"/>
              <a:t>Understanding this gives you another small tool to manage your online presence.</a:t>
            </a:r>
          </a:p>
          <a:p>
            <a:endParaRPr lang="en-GB" dirty="0"/>
          </a:p>
        </p:txBody>
      </p:sp>
      <p:sp>
        <p:nvSpPr>
          <p:cNvPr id="4" name="Slide Number Placeholder 3">
            <a:extLst>
              <a:ext uri="{FF2B5EF4-FFF2-40B4-BE49-F238E27FC236}">
                <a16:creationId xmlns:a16="http://schemas.microsoft.com/office/drawing/2014/main" id="{8881016A-DF86-C9F7-4A5D-2551D218DA64}"/>
              </a:ext>
            </a:extLst>
          </p:cNvPr>
          <p:cNvSpPr>
            <a:spLocks noGrp="1"/>
          </p:cNvSpPr>
          <p:nvPr>
            <p:ph type="sldNum" sz="quarter" idx="5"/>
          </p:nvPr>
        </p:nvSpPr>
        <p:spPr/>
        <p:txBody>
          <a:bodyPr/>
          <a:lstStyle/>
          <a:p>
            <a:fld id="{4E70A3F1-A372-4DFB-9EAA-0044FA9067D7}" type="slidenum">
              <a:rPr lang="en-GB" smtClean="0"/>
              <a:t>34</a:t>
            </a:fld>
            <a:endParaRPr lang="en-GB"/>
          </a:p>
        </p:txBody>
      </p:sp>
    </p:spTree>
    <p:extLst>
      <p:ext uri="{BB962C8B-B14F-4D97-AF65-F5344CB8AC3E}">
        <p14:creationId xmlns:p14="http://schemas.microsoft.com/office/powerpoint/2010/main" val="2423319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Open for questions.</a:t>
            </a:r>
          </a:p>
          <a:p>
            <a:r>
              <a:rPr lang="en-GB" dirty="0"/>
              <a:t>Reflect on relevance.</a:t>
            </a:r>
          </a:p>
          <a:p>
            <a:r>
              <a:rPr lang="en-GB" dirty="0"/>
              <a:t>Websites are essential tools.</a:t>
            </a:r>
          </a:p>
          <a:p>
            <a:endParaRPr lang="en-GB" dirty="0"/>
          </a:p>
          <a:p>
            <a:r>
              <a:rPr lang="en-GB" b="1" dirty="0"/>
              <a:t>Talking Points:</a:t>
            </a:r>
            <a:br>
              <a:rPr lang="en-GB" dirty="0"/>
            </a:br>
            <a:r>
              <a:rPr lang="en-GB" dirty="0"/>
              <a:t>Now is your opportunity to ask questions or raise points that felt most relevant to your business.</a:t>
            </a:r>
          </a:p>
          <a:p>
            <a:r>
              <a:rPr lang="en-GB" dirty="0"/>
              <a:t>Encourage participants to reflect on what stood out and how it applies to their own situation.</a:t>
            </a:r>
          </a:p>
          <a:p>
            <a:r>
              <a:rPr lang="en-GB" dirty="0"/>
              <a:t>Reinforce that websites are essential for credibility, visibility, and growth in today’s market.</a:t>
            </a:r>
          </a:p>
          <a:p>
            <a:r>
              <a:rPr lang="en-GB" dirty="0"/>
              <a:t>Even small improvements to your website can have a meaningful impact on your results.</a:t>
            </a:r>
          </a:p>
          <a:p>
            <a:r>
              <a:rPr lang="en-GB" dirty="0"/>
              <a:t>Thank everyone for their time and participation, and remind them to keep exploring and experimenting with their online presence.</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35</a:t>
            </a:fld>
            <a:endParaRPr lang="en-GB"/>
          </a:p>
        </p:txBody>
      </p:sp>
    </p:spTree>
    <p:extLst>
      <p:ext uri="{BB962C8B-B14F-4D97-AF65-F5344CB8AC3E}">
        <p14:creationId xmlns:p14="http://schemas.microsoft.com/office/powerpoint/2010/main" val="277542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7</a:t>
            </a:fld>
            <a:endParaRPr lang="en-GB"/>
          </a:p>
        </p:txBody>
      </p:sp>
    </p:spTree>
    <p:extLst>
      <p:ext uri="{BB962C8B-B14F-4D97-AF65-F5344CB8AC3E}">
        <p14:creationId xmlns:p14="http://schemas.microsoft.com/office/powerpoint/2010/main" val="482687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9C551-BC19-E948-482A-58C8EBDF2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1F3C5-F9D4-7318-D193-CF166F6ED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24C9A-2A56-7C10-A76E-90252DFAF36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CA2C5DE-DDC1-30A1-E550-2B51E45DDFFA}"/>
              </a:ext>
            </a:extLst>
          </p:cNvPr>
          <p:cNvSpPr>
            <a:spLocks noGrp="1"/>
          </p:cNvSpPr>
          <p:nvPr>
            <p:ph type="sldNum" sz="quarter" idx="5"/>
          </p:nvPr>
        </p:nvSpPr>
        <p:spPr/>
        <p:txBody>
          <a:bodyPr/>
          <a:lstStyle/>
          <a:p>
            <a:fld id="{4E70A3F1-A372-4DFB-9EAA-0044FA9067D7}" type="slidenum">
              <a:rPr lang="en-GB" smtClean="0"/>
              <a:t>36</a:t>
            </a:fld>
            <a:endParaRPr lang="en-GB"/>
          </a:p>
        </p:txBody>
      </p:sp>
    </p:spTree>
    <p:extLst>
      <p:ext uri="{BB962C8B-B14F-4D97-AF65-F5344CB8AC3E}">
        <p14:creationId xmlns:p14="http://schemas.microsoft.com/office/powerpoint/2010/main" val="4198554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5B8AF-9789-D5E5-2382-C3E68B47F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0F8BF-0824-F653-3AA7-94E0C4A36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2F357-218B-1342-F5CE-B179BB1CC1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7335A9-73EF-5CF1-8DC3-C4FB9FBC090E}"/>
              </a:ext>
            </a:extLst>
          </p:cNvPr>
          <p:cNvSpPr>
            <a:spLocks noGrp="1"/>
          </p:cNvSpPr>
          <p:nvPr>
            <p:ph type="sldNum" sz="quarter" idx="5"/>
          </p:nvPr>
        </p:nvSpPr>
        <p:spPr/>
        <p:txBody>
          <a:bodyPr/>
          <a:lstStyle/>
          <a:p>
            <a:fld id="{4E70A3F1-A372-4DFB-9EAA-0044FA9067D7}" type="slidenum">
              <a:rPr lang="en-GB" smtClean="0"/>
              <a:t>37</a:t>
            </a:fld>
            <a:endParaRPr lang="en-GB"/>
          </a:p>
        </p:txBody>
      </p:sp>
    </p:spTree>
    <p:extLst>
      <p:ext uri="{BB962C8B-B14F-4D97-AF65-F5344CB8AC3E}">
        <p14:creationId xmlns:p14="http://schemas.microsoft.com/office/powerpoint/2010/main" val="154664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Hosting = storage.</a:t>
            </a:r>
          </a:p>
          <a:p>
            <a:r>
              <a:rPr lang="en-GB" dirty="0"/>
              <a:t>Domain = address.</a:t>
            </a:r>
          </a:p>
          <a:p>
            <a:r>
              <a:rPr lang="en-GB" dirty="0"/>
              <a:t>Both needed.</a:t>
            </a:r>
          </a:p>
          <a:p>
            <a:endParaRPr lang="en-GB" dirty="0"/>
          </a:p>
          <a:p>
            <a:r>
              <a:rPr lang="en-GB" b="1" dirty="0"/>
              <a:t>Talking Points:</a:t>
            </a:r>
            <a:br>
              <a:rPr lang="en-GB" dirty="0"/>
            </a:br>
            <a:r>
              <a:rPr lang="en-GB" dirty="0"/>
              <a:t>Introduce the concept of hosting: the place where all the files that make up your website are stored.</a:t>
            </a:r>
          </a:p>
          <a:p>
            <a:r>
              <a:rPr lang="en-GB" dirty="0"/>
              <a:t>Compare hosting to the physical location of a shop — it’s where everything sits, even if customers can’t see it directly.</a:t>
            </a:r>
          </a:p>
          <a:p>
            <a:r>
              <a:rPr lang="en-GB" dirty="0"/>
              <a:t>Explain that a domain is the website’s address, such as </a:t>
            </a:r>
            <a:r>
              <a:rPr lang="en-GB" i="1" dirty="0"/>
              <a:t>www.business.co.uk</a:t>
            </a:r>
            <a:r>
              <a:rPr lang="en-GB" dirty="0"/>
              <a:t>, that people type into their browser.</a:t>
            </a:r>
          </a:p>
          <a:p>
            <a:endParaRPr lang="en-GB" dirty="0"/>
          </a:p>
          <a:p>
            <a:r>
              <a:rPr lang="en-GB" dirty="0"/>
              <a:t>Use the analogy: the domain is the street address, and the hosting is the actual building. You need both for people to visit.</a:t>
            </a:r>
          </a:p>
          <a:p>
            <a:r>
              <a:rPr lang="en-GB" dirty="0"/>
              <a:t>Remind the audience that both services are usually paid for separately, either monthly or yearly, and are essential for being online.</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8</a:t>
            </a:fld>
            <a:endParaRPr lang="en-GB"/>
          </a:p>
        </p:txBody>
      </p:sp>
    </p:spTree>
    <p:extLst>
      <p:ext uri="{BB962C8B-B14F-4D97-AF65-F5344CB8AC3E}">
        <p14:creationId xmlns:p14="http://schemas.microsoft.com/office/powerpoint/2010/main" val="689951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Users type your domain.</a:t>
            </a:r>
          </a:p>
          <a:p>
            <a:r>
              <a:rPr lang="en-GB" dirty="0"/>
              <a:t>Domain points to hosting.</a:t>
            </a:r>
          </a:p>
          <a:p>
            <a:r>
              <a:rPr lang="en-GB" dirty="0"/>
              <a:t>Hosting shows your site.</a:t>
            </a:r>
          </a:p>
          <a:p>
            <a:endParaRPr lang="en-GB" dirty="0"/>
          </a:p>
          <a:p>
            <a:r>
              <a:rPr lang="en-GB" b="1" dirty="0"/>
              <a:t>Talking Points:</a:t>
            </a:r>
            <a:br>
              <a:rPr lang="en-GB" dirty="0"/>
            </a:br>
            <a:r>
              <a:rPr lang="en-GB" dirty="0"/>
              <a:t>Walk through the process step by step: a user types in your web address.</a:t>
            </a:r>
          </a:p>
          <a:p>
            <a:r>
              <a:rPr lang="en-GB" dirty="0"/>
              <a:t>The domain then directs them to the server where your website is hosted.</a:t>
            </a:r>
          </a:p>
          <a:p>
            <a:r>
              <a:rPr lang="en-GB" dirty="0"/>
              <a:t>The hosting server delivers the files — text, images, and layout — to their screen.</a:t>
            </a:r>
          </a:p>
          <a:p>
            <a:r>
              <a:rPr lang="en-GB" dirty="0"/>
              <a:t>This happens instantly and seamlessly from the user’s perspective.</a:t>
            </a:r>
          </a:p>
          <a:p>
            <a:r>
              <a:rPr lang="en-GB" dirty="0"/>
              <a:t>Without both hosting and a domain working together, your site cannot be visible online.</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9</a:t>
            </a:fld>
            <a:endParaRPr lang="en-GB"/>
          </a:p>
        </p:txBody>
      </p:sp>
    </p:spTree>
    <p:extLst>
      <p:ext uri="{BB962C8B-B14F-4D97-AF65-F5344CB8AC3E}">
        <p14:creationId xmlns:p14="http://schemas.microsoft.com/office/powerpoint/2010/main" val="260351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6BAB8-68A7-D737-A0A2-AD335E092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C6CF4-D29E-8418-C3FA-3E8E3AFD3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506EE-2828-A7C7-6115-FA6542F075BD}"/>
              </a:ext>
            </a:extLst>
          </p:cNvPr>
          <p:cNvSpPr>
            <a:spLocks noGrp="1"/>
          </p:cNvSpPr>
          <p:nvPr>
            <p:ph type="body" idx="1"/>
          </p:nvPr>
        </p:nvSpPr>
        <p:spPr/>
        <p:txBody>
          <a:bodyPr/>
          <a:lstStyle/>
          <a:p>
            <a:pPr marL="228600" indent="-228600">
              <a:buAutoNum type="arabicPeriod"/>
            </a:pPr>
            <a:r>
              <a:rPr lang="en-GB" b="1" dirty="0"/>
              <a:t>Your domain is your digital address.</a:t>
            </a:r>
            <a:br>
              <a:rPr lang="en-GB" dirty="0"/>
            </a:br>
            <a:r>
              <a:rPr lang="en-GB" dirty="0"/>
              <a:t>Think of your domain like your business’s street address on the internet. It’s where customers find you, and it sets the tone for your brand online. If your domain looks professional, people are more likely to trust your website before they even click.</a:t>
            </a:r>
          </a:p>
          <a:p>
            <a:pPr marL="228600" indent="-228600">
              <a:buAutoNum type="arabicPeriod"/>
            </a:pPr>
            <a:endParaRPr lang="en-GB" dirty="0"/>
          </a:p>
          <a:p>
            <a:r>
              <a:rPr lang="en-GB" b="1" dirty="0"/>
              <a:t>2. Keep it short, simple, and memorable.</a:t>
            </a:r>
            <a:br>
              <a:rPr lang="en-GB" dirty="0"/>
            </a:br>
            <a:r>
              <a:rPr lang="en-GB" dirty="0"/>
              <a:t>You want something that’s easy to say, spell, and remember. Avoid hyphens, complicated spellings, or long names. If someone hears your business name in conversation, they should be able to type it in without confusion.</a:t>
            </a:r>
          </a:p>
          <a:p>
            <a:endParaRPr lang="en-GB" dirty="0"/>
          </a:p>
          <a:p>
            <a:r>
              <a:rPr lang="en-GB" b="1" dirty="0"/>
              <a:t>3. Use your business name or a clear variation.</a:t>
            </a:r>
            <a:br>
              <a:rPr lang="en-GB" dirty="0"/>
            </a:br>
            <a:r>
              <a:rPr lang="en-GB" dirty="0"/>
              <a:t>Ideally, your website domain matches your business name — for example, </a:t>
            </a:r>
            <a:r>
              <a:rPr lang="en-GB" i="1" dirty="0"/>
              <a:t>yourbusinessname.com</a:t>
            </a:r>
            <a:r>
              <a:rPr lang="en-GB" dirty="0"/>
              <a:t>.</a:t>
            </a:r>
            <a:br>
              <a:rPr lang="en-GB" dirty="0"/>
            </a:br>
            <a:r>
              <a:rPr lang="en-GB" dirty="0"/>
              <a:t>If that’s not available, try adding a simple, relevant word — like </a:t>
            </a:r>
            <a:r>
              <a:rPr lang="en-GB" i="1" dirty="0"/>
              <a:t>yourbusinessnameonline.com</a:t>
            </a:r>
            <a:r>
              <a:rPr lang="en-GB" dirty="0"/>
              <a:t> or </a:t>
            </a:r>
            <a:r>
              <a:rPr lang="en-GB" i="1" dirty="0"/>
              <a:t>yourbusinessnameuk.co.uk</a:t>
            </a:r>
            <a:r>
              <a:rPr lang="en-GB" dirty="0"/>
              <a:t>.</a:t>
            </a:r>
          </a:p>
          <a:p>
            <a:endParaRPr lang="en-GB" dirty="0"/>
          </a:p>
          <a:p>
            <a:r>
              <a:rPr lang="en-GB" b="1" dirty="0"/>
              <a:t>4. Choose the right extension.</a:t>
            </a:r>
            <a:br>
              <a:rPr lang="en-GB" dirty="0"/>
            </a:br>
            <a:r>
              <a:rPr lang="en-GB" dirty="0"/>
              <a:t>“.com” is still the most recognized globally, but local or industry extensions can work too:</a:t>
            </a:r>
          </a:p>
          <a:p>
            <a:r>
              <a:rPr lang="en-GB" i="1" dirty="0"/>
              <a:t>.co.uk</a:t>
            </a:r>
            <a:r>
              <a:rPr lang="en-GB" dirty="0"/>
              <a:t> if your audience is mostly UK-based.</a:t>
            </a:r>
          </a:p>
          <a:p>
            <a:r>
              <a:rPr lang="en-GB" i="1" dirty="0"/>
              <a:t>.store</a:t>
            </a:r>
            <a:r>
              <a:rPr lang="en-GB" dirty="0"/>
              <a:t>, </a:t>
            </a:r>
            <a:r>
              <a:rPr lang="en-GB" i="1" dirty="0"/>
              <a:t>.studio</a:t>
            </a:r>
            <a:r>
              <a:rPr lang="en-GB" dirty="0"/>
              <a:t>, </a:t>
            </a:r>
            <a:r>
              <a:rPr lang="en-GB" i="1" dirty="0"/>
              <a:t>.agency</a:t>
            </a:r>
            <a:r>
              <a:rPr lang="en-GB" dirty="0"/>
              <a:t>, etc. if it fits your business type.</a:t>
            </a:r>
            <a:br>
              <a:rPr lang="en-GB" dirty="0"/>
            </a:br>
            <a:r>
              <a:rPr lang="en-GB" dirty="0"/>
              <a:t>It’s more about what feels authentic and credible to your audience.</a:t>
            </a:r>
          </a:p>
          <a:p>
            <a:endParaRPr lang="en-GB" dirty="0"/>
          </a:p>
          <a:p>
            <a:r>
              <a:rPr lang="en-GB" b="1" dirty="0"/>
              <a:t>5. Stay consistent with your brand.</a:t>
            </a:r>
            <a:br>
              <a:rPr lang="en-GB" dirty="0"/>
            </a:br>
            <a:r>
              <a:rPr lang="en-GB" dirty="0"/>
              <a:t>Make sure your domain matches your business identity across all platforms — your logo, social media handles, and email. For example, if your brand is “</a:t>
            </a:r>
            <a:r>
              <a:rPr lang="en-GB" dirty="0" err="1"/>
              <a:t>BrightStudio</a:t>
            </a:r>
            <a:r>
              <a:rPr lang="en-GB" dirty="0"/>
              <a:t>,” you’d want </a:t>
            </a:r>
            <a:r>
              <a:rPr lang="en-GB" i="1" dirty="0"/>
              <a:t>brightstudio.com</a:t>
            </a:r>
            <a:r>
              <a:rPr lang="en-GB" dirty="0"/>
              <a:t> and </a:t>
            </a:r>
            <a:r>
              <a:rPr lang="en-GB" i="1" dirty="0"/>
              <a:t>hello@brightstudio.com</a:t>
            </a:r>
            <a:r>
              <a:rPr lang="en-GB" dirty="0"/>
              <a:t> — that consistency builds trust.</a:t>
            </a:r>
          </a:p>
          <a:p>
            <a:endParaRPr lang="en-GB" dirty="0"/>
          </a:p>
          <a:p>
            <a:r>
              <a:rPr lang="en-GB" b="1" dirty="0"/>
              <a:t>Optional Add-on Talking Point:</a:t>
            </a:r>
            <a:br>
              <a:rPr lang="en-GB" dirty="0"/>
            </a:br>
            <a:r>
              <a:rPr lang="en-GB" dirty="0"/>
              <a:t>If you have time, mention that owning multiple variations (like .com and .co.uk) can protect your brand and prevent confusion or impersonation later on.</a:t>
            </a:r>
          </a:p>
        </p:txBody>
      </p:sp>
      <p:sp>
        <p:nvSpPr>
          <p:cNvPr id="4" name="Slide Number Placeholder 3">
            <a:extLst>
              <a:ext uri="{FF2B5EF4-FFF2-40B4-BE49-F238E27FC236}">
                <a16:creationId xmlns:a16="http://schemas.microsoft.com/office/drawing/2014/main" id="{53DB53D9-97B0-F1A5-8997-2D1C3A9B3B5E}"/>
              </a:ext>
            </a:extLst>
          </p:cNvPr>
          <p:cNvSpPr>
            <a:spLocks noGrp="1"/>
          </p:cNvSpPr>
          <p:nvPr>
            <p:ph type="sldNum" sz="quarter" idx="5"/>
          </p:nvPr>
        </p:nvSpPr>
        <p:spPr/>
        <p:txBody>
          <a:bodyPr/>
          <a:lstStyle/>
          <a:p>
            <a:fld id="{4E70A3F1-A372-4DFB-9EAA-0044FA9067D7}" type="slidenum">
              <a:rPr lang="en-GB" smtClean="0"/>
              <a:t>10</a:t>
            </a:fld>
            <a:endParaRPr lang="en-GB"/>
          </a:p>
        </p:txBody>
      </p:sp>
    </p:spTree>
    <p:extLst>
      <p:ext uri="{BB962C8B-B14F-4D97-AF65-F5344CB8AC3E}">
        <p14:creationId xmlns:p14="http://schemas.microsoft.com/office/powerpoint/2010/main" val="3095746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BA32D-9151-B321-5CE3-F193C7436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DD11D-D077-5C2F-3831-A772D02E5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FDFC8-60F6-3E52-1A48-7C10D2D53676}"/>
              </a:ext>
            </a:extLst>
          </p:cNvPr>
          <p:cNvSpPr>
            <a:spLocks noGrp="1"/>
          </p:cNvSpPr>
          <p:nvPr>
            <p:ph type="body" idx="1"/>
          </p:nvPr>
        </p:nvSpPr>
        <p:spPr/>
        <p:txBody>
          <a:bodyPr/>
          <a:lstStyle/>
          <a:p>
            <a:r>
              <a:rPr lang="en-GB" b="1" dirty="0"/>
              <a:t>Hosting = your website’s home.</a:t>
            </a:r>
            <a:r>
              <a:rPr lang="en-GB" dirty="0"/>
              <a:t> It’s where your files, images, and data live so people can access your site 24/7.</a:t>
            </a:r>
          </a:p>
          <a:p>
            <a:endParaRPr lang="en-GB" dirty="0"/>
          </a:p>
          <a:p>
            <a:r>
              <a:rPr lang="en-GB" b="1" dirty="0"/>
              <a:t>Shared hosting</a:t>
            </a:r>
            <a:r>
              <a:rPr lang="en-GB" dirty="0"/>
              <a:t> is like renting a room in a big house — it’s cheap, but you share resources with others.</a:t>
            </a:r>
          </a:p>
          <a:p>
            <a:endParaRPr lang="en-GB" dirty="0"/>
          </a:p>
          <a:p>
            <a:r>
              <a:rPr lang="en-GB" b="1" dirty="0"/>
              <a:t>Cloud hosting</a:t>
            </a:r>
            <a:r>
              <a:rPr lang="en-GB" dirty="0"/>
              <a:t> is like living in multiple connected apartments — if one has an issue, another picks up the slack.</a:t>
            </a:r>
          </a:p>
          <a:p>
            <a:endParaRPr lang="en-GB" dirty="0"/>
          </a:p>
          <a:p>
            <a:r>
              <a:rPr lang="en-GB" b="1" dirty="0"/>
              <a:t>Dedicated/physical hosting</a:t>
            </a:r>
            <a:r>
              <a:rPr lang="en-GB" dirty="0"/>
              <a:t> gives you full control and speed, but it’s more expensive and requires management.</a:t>
            </a:r>
          </a:p>
          <a:p>
            <a:endParaRPr lang="en-GB" dirty="0"/>
          </a:p>
          <a:p>
            <a:r>
              <a:rPr lang="en-GB" b="1" dirty="0"/>
              <a:t>Platform-specific hosting</a:t>
            </a:r>
            <a:r>
              <a:rPr lang="en-GB" dirty="0"/>
              <a:t> (like Wix or Shopify) includes everything in one package — great for non-technical users who want convenience.</a:t>
            </a:r>
          </a:p>
          <a:p>
            <a:r>
              <a:rPr lang="en-GB" dirty="0"/>
              <a:t>Remind them: Hosting affects </a:t>
            </a:r>
            <a:r>
              <a:rPr lang="en-GB" b="1" dirty="0"/>
              <a:t>speed, reliability, and security</a:t>
            </a:r>
            <a:r>
              <a:rPr lang="en-GB" dirty="0"/>
              <a:t>, all of which directly impact customer trust and SEO.</a:t>
            </a:r>
          </a:p>
          <a:p>
            <a:pPr marL="228600" indent="-228600">
              <a:buAutoNum type="arabicPeriod"/>
            </a:pPr>
            <a:endParaRPr lang="en-GB" dirty="0"/>
          </a:p>
        </p:txBody>
      </p:sp>
      <p:sp>
        <p:nvSpPr>
          <p:cNvPr id="4" name="Slide Number Placeholder 3">
            <a:extLst>
              <a:ext uri="{FF2B5EF4-FFF2-40B4-BE49-F238E27FC236}">
                <a16:creationId xmlns:a16="http://schemas.microsoft.com/office/drawing/2014/main" id="{7AB81932-33D3-B501-6809-C9DF19666C87}"/>
              </a:ext>
            </a:extLst>
          </p:cNvPr>
          <p:cNvSpPr>
            <a:spLocks noGrp="1"/>
          </p:cNvSpPr>
          <p:nvPr>
            <p:ph type="sldNum" sz="quarter" idx="5"/>
          </p:nvPr>
        </p:nvSpPr>
        <p:spPr/>
        <p:txBody>
          <a:bodyPr/>
          <a:lstStyle/>
          <a:p>
            <a:fld id="{4E70A3F1-A372-4DFB-9EAA-0044FA9067D7}" type="slidenum">
              <a:rPr lang="en-GB" smtClean="0"/>
              <a:t>11</a:t>
            </a:fld>
            <a:endParaRPr lang="en-GB"/>
          </a:p>
        </p:txBody>
      </p:sp>
    </p:spTree>
    <p:extLst>
      <p:ext uri="{BB962C8B-B14F-4D97-AF65-F5344CB8AC3E}">
        <p14:creationId xmlns:p14="http://schemas.microsoft.com/office/powerpoint/2010/main" val="377954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Key Points:</a:t>
            </a:r>
            <a:br>
              <a:rPr lang="en-GB" dirty="0"/>
            </a:br>
            <a:r>
              <a:rPr lang="en-GB" dirty="0"/>
              <a:t>Different purposes.</a:t>
            </a:r>
          </a:p>
          <a:p>
            <a:r>
              <a:rPr lang="en-GB" dirty="0"/>
              <a:t>Examples: shop, portfolio, blog.</a:t>
            </a:r>
          </a:p>
          <a:p>
            <a:r>
              <a:rPr lang="en-GB" dirty="0"/>
              <a:t>Pick based on goals.</a:t>
            </a:r>
          </a:p>
          <a:p>
            <a:endParaRPr lang="en-GB" dirty="0"/>
          </a:p>
          <a:p>
            <a:r>
              <a:rPr lang="en-GB" b="1" dirty="0"/>
              <a:t>Talking Points:</a:t>
            </a:r>
            <a:br>
              <a:rPr lang="en-GB" dirty="0"/>
            </a:br>
            <a:r>
              <a:rPr lang="en-GB" dirty="0"/>
              <a:t>Explain that not all websites are the same — they serve different business purposes.</a:t>
            </a:r>
          </a:p>
          <a:p>
            <a:r>
              <a:rPr lang="en-GB" dirty="0"/>
              <a:t>A promotional website works like an online brochure, giving basic information about your business.</a:t>
            </a:r>
          </a:p>
          <a:p>
            <a:r>
              <a:rPr lang="en-GB" dirty="0"/>
              <a:t>An ecommerce site allows businesses to sell products directly online.</a:t>
            </a:r>
          </a:p>
          <a:p>
            <a:r>
              <a:rPr lang="en-GB" dirty="0"/>
              <a:t>Portfolios are often used by creatives to showcase their work, while booking websites are popular with service businesses.</a:t>
            </a:r>
          </a:p>
          <a:p>
            <a:r>
              <a:rPr lang="en-GB" dirty="0"/>
              <a:t>Blogs and news sites are for sharing regular updates and insights, helping businesses stay relevant and visible.</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12</a:t>
            </a:fld>
            <a:endParaRPr lang="en-GB"/>
          </a:p>
        </p:txBody>
      </p:sp>
    </p:spTree>
    <p:extLst>
      <p:ext uri="{BB962C8B-B14F-4D97-AF65-F5344CB8AC3E}">
        <p14:creationId xmlns:p14="http://schemas.microsoft.com/office/powerpoint/2010/main" val="2985930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their reason for the website?</a:t>
            </a:r>
          </a:p>
          <a:p>
            <a:br>
              <a:rPr lang="en-GB" dirty="0"/>
            </a:br>
            <a:r>
              <a:rPr lang="en-GB" dirty="0"/>
              <a:t>What are they trying to achieve through it?</a:t>
            </a:r>
          </a:p>
          <a:p>
            <a:endParaRPr lang="en-GB" dirty="0"/>
          </a:p>
          <a:p>
            <a:r>
              <a:rPr lang="en-GB" dirty="0"/>
              <a:t>What are they pushing visitors to do?</a:t>
            </a:r>
          </a:p>
        </p:txBody>
      </p:sp>
      <p:sp>
        <p:nvSpPr>
          <p:cNvPr id="4" name="Slide Number Placeholder 3"/>
          <p:cNvSpPr>
            <a:spLocks noGrp="1"/>
          </p:cNvSpPr>
          <p:nvPr>
            <p:ph type="sldNum" sz="quarter" idx="5"/>
          </p:nvPr>
        </p:nvSpPr>
        <p:spPr/>
        <p:txBody>
          <a:bodyPr/>
          <a:lstStyle/>
          <a:p>
            <a:fld id="{4E70A3F1-A372-4DFB-9EAA-0044FA9067D7}" type="slidenum">
              <a:rPr lang="en-GB" smtClean="0"/>
              <a:t>13</a:t>
            </a:fld>
            <a:endParaRPr lang="en-GB"/>
          </a:p>
        </p:txBody>
      </p:sp>
    </p:spTree>
    <p:extLst>
      <p:ext uri="{BB962C8B-B14F-4D97-AF65-F5344CB8AC3E}">
        <p14:creationId xmlns:p14="http://schemas.microsoft.com/office/powerpoint/2010/main" val="97841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iqsels.com/en/public-domain-photo-jrvxm"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hyperlink" Target="https://www.johnlewis.com/" TargetMode="External"/><Relationship Id="rId3" Type="http://schemas.openxmlformats.org/officeDocument/2006/relationships/image" Target="../media/image40.jpeg"/><Relationship Id="rId7" Type="http://schemas.openxmlformats.org/officeDocument/2006/relationships/image" Target="../media/image43.png"/><Relationship Id="rId12" Type="http://schemas.openxmlformats.org/officeDocument/2006/relationships/hyperlink" Target="https://www.shell.co.uk/"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hyperlink" Target="https://www.apple.com/" TargetMode="External"/><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pxhere.com/en/photo/1539233" TargetMode="Externa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8.jpeg"/><Relationship Id="rId7" Type="http://schemas.openxmlformats.org/officeDocument/2006/relationships/image" Target="../media/image43.png"/><Relationship Id="rId12" Type="http://schemas.openxmlformats.org/officeDocument/2006/relationships/image" Target="../media/image5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9.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hyperlink" Target="http://www.godaddy.co.uk/" TargetMode="External"/><Relationship Id="rId3" Type="http://schemas.openxmlformats.org/officeDocument/2006/relationships/image" Target="../media/image9.jpeg"/><Relationship Id="rId7" Type="http://schemas.openxmlformats.org/officeDocument/2006/relationships/hyperlink" Target="http://www.ineos.co.uk/"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hyperlink" Target="http://www.names.co.uk/" TargetMode="External"/><Relationship Id="rId4" Type="http://schemas.openxmlformats.org/officeDocument/2006/relationships/image" Target="../media/image2.png"/><Relationship Id="rId9" Type="http://schemas.openxmlformats.org/officeDocument/2006/relationships/hyperlink" Target="http://www.siteground.co.u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jpe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9E2F39-707C-90D4-5CC4-22BC16BD7BAA}"/>
              </a:ext>
            </a:extLst>
          </p:cNvPr>
          <p:cNvSpPr>
            <a:spLocks noGrp="1" noRot="1" noMove="1" noResize="1" noEditPoints="1" noAdjustHandles="1" noChangeArrowheads="1" noChangeShapeType="1"/>
          </p:cNvSpPr>
          <p:nvPr/>
        </p:nvSpPr>
        <p:spPr>
          <a:xfrm>
            <a:off x="0" y="0"/>
            <a:ext cx="18288000" cy="10287000"/>
          </a:xfrm>
          <a:prstGeom prst="rect">
            <a:avLst/>
          </a:prstGeom>
          <a:solidFill>
            <a:srgbClr val="333333">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a:off x="6383687" y="765810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3" name="TextBox 3"/>
          <p:cNvSpPr txBox="1"/>
          <p:nvPr/>
        </p:nvSpPr>
        <p:spPr>
          <a:xfrm>
            <a:off x="3164234" y="3028748"/>
            <a:ext cx="11959530" cy="1838325"/>
          </a:xfrm>
          <a:prstGeom prst="rect">
            <a:avLst/>
          </a:prstGeom>
        </p:spPr>
        <p:txBody>
          <a:bodyPr lIns="0" tIns="0" rIns="0" bIns="0" rtlCol="0" anchor="t">
            <a:spAutoFit/>
          </a:bodyPr>
          <a:lstStyle/>
          <a:p>
            <a:pPr algn="ctr">
              <a:lnSpc>
                <a:spcPts val="14400"/>
              </a:lnSpc>
            </a:pPr>
            <a:r>
              <a:rPr lang="en-US" sz="15000" b="1" spc="-240" dirty="0">
                <a:solidFill>
                  <a:srgbClr val="FFFFFF"/>
                </a:solidFill>
                <a:latin typeface="Century Gothic" panose="020B0502020202020204" pitchFamily="34" charset="0"/>
                <a:ea typeface="Century Gothic Paneuropean Bold"/>
                <a:cs typeface="Century Gothic Paneuropean Bold"/>
                <a:sym typeface="Century Gothic Paneuropean Bold"/>
              </a:rPr>
              <a:t>Websites</a:t>
            </a:r>
          </a:p>
        </p:txBody>
      </p:sp>
      <p:sp>
        <p:nvSpPr>
          <p:cNvPr id="5" name="TextBox 3">
            <a:extLst>
              <a:ext uri="{FF2B5EF4-FFF2-40B4-BE49-F238E27FC236}">
                <a16:creationId xmlns:a16="http://schemas.microsoft.com/office/drawing/2014/main" id="{3AD0A182-9E35-D414-6EC3-AD7A2B1E4AE7}"/>
              </a:ext>
            </a:extLst>
          </p:cNvPr>
          <p:cNvSpPr txBox="1"/>
          <p:nvPr/>
        </p:nvSpPr>
        <p:spPr>
          <a:xfrm>
            <a:off x="3164234" y="4416223"/>
            <a:ext cx="11959530" cy="1658018"/>
          </a:xfrm>
          <a:prstGeom prst="rect">
            <a:avLst/>
          </a:prstGeom>
        </p:spPr>
        <p:txBody>
          <a:bodyPr lIns="0" tIns="0" rIns="0" bIns="0" rtlCol="0" anchor="t">
            <a:spAutoFit/>
          </a:bodyPr>
          <a:lstStyle/>
          <a:p>
            <a:pPr algn="ctr">
              <a:lnSpc>
                <a:spcPts val="14400"/>
              </a:lnSpc>
            </a:pPr>
            <a:r>
              <a:rPr lang="en-US" sz="9600" spc="-240" dirty="0">
                <a:solidFill>
                  <a:srgbClr val="36ACF5"/>
                </a:solidFill>
                <a:latin typeface="Century Gothic" panose="020B0502020202020204" pitchFamily="34" charset="0"/>
                <a:ea typeface="Century Gothic Paneuropean Bold"/>
                <a:cs typeface="Century Gothic Paneuropean Bold"/>
                <a:sym typeface="Century Gothic Paneuropean Bold"/>
              </a:rPr>
              <a:t>&amp; Your Business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1AD804B-5C33-15EC-1286-8FE75A424683}"/>
            </a:ext>
          </a:extLst>
        </p:cNvPr>
        <p:cNvGrpSpPr/>
        <p:nvPr/>
      </p:nvGrpSpPr>
      <p:grpSpPr>
        <a:xfrm>
          <a:off x="0" y="0"/>
          <a:ext cx="0" cy="0"/>
          <a:chOff x="0" y="0"/>
          <a:chExt cx="0" cy="0"/>
        </a:xfrm>
      </p:grpSpPr>
      <p:pic>
        <p:nvPicPr>
          <p:cNvPr id="1028" name="Picture 4" descr="yellow and orange plastic tool">
            <a:extLst>
              <a:ext uri="{FF2B5EF4-FFF2-40B4-BE49-F238E27FC236}">
                <a16:creationId xmlns:a16="http://schemas.microsoft.com/office/drawing/2014/main" id="{E5733BAA-2C1F-5AE6-4C4E-3F157A6ED3B0}"/>
              </a:ext>
            </a:extLst>
          </p:cNvPr>
          <p:cNvPicPr>
            <a:picLocks noGrp="1" noRot="1" noChangeAspect="1" noMove="1" noResize="1" noEditPoints="1" noAdjustHandles="1" noChangeArrowheads="1" noChangeShapeType="1" noCrop="1"/>
          </p:cNvPicPr>
          <p:nvPr/>
        </p:nvPicPr>
        <p:blipFill>
          <a:blip r:embed="rId3">
            <a:alphaModFix amt="11000"/>
            <a:extLst>
              <a:ext uri="{28A0092B-C50C-407E-A947-70E740481C1C}">
                <a14:useLocalDpi xmlns:a14="http://schemas.microsoft.com/office/drawing/2010/main" val="0"/>
              </a:ext>
            </a:extLst>
          </a:blip>
          <a:srcRect/>
          <a:stretch>
            <a:fillRect/>
          </a:stretch>
        </p:blipFill>
        <p:spPr bwMode="auto">
          <a:xfrm>
            <a:off x="3175" y="0"/>
            <a:ext cx="18283238"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8864570D-5552-0228-D84C-84A40DF7604E}"/>
              </a:ext>
            </a:extLst>
          </p:cNvPr>
          <p:cNvSpPr txBox="1"/>
          <p:nvPr/>
        </p:nvSpPr>
        <p:spPr>
          <a:xfrm>
            <a:off x="2628900" y="697239"/>
            <a:ext cx="13030200" cy="1124539"/>
          </a:xfrm>
          <a:prstGeom prst="rect">
            <a:avLst/>
          </a:prstGeom>
        </p:spPr>
        <p:txBody>
          <a:bodyPr lIns="0" tIns="0" rIns="0" bIns="0" rtlCol="0" anchor="t">
            <a:spAutoFit/>
          </a:bodyPr>
          <a:lstStyle/>
          <a:p>
            <a:pPr marL="0" lvl="0" indent="0" algn="ctr">
              <a:lnSpc>
                <a:spcPts val="9600"/>
              </a:lnSpc>
            </a:pPr>
            <a:r>
              <a:rPr lang="en-US" sz="7200" b="1" dirty="0">
                <a:solidFill>
                  <a:srgbClr val="36ACF5"/>
                </a:solidFill>
                <a:latin typeface="Century Gothic" panose="020B0502020202020204" pitchFamily="34" charset="0"/>
                <a:ea typeface="Century Gothic Paneuropean"/>
                <a:cs typeface="Century Gothic Paneuropean"/>
                <a:sym typeface="Century Gothic Paneuropean"/>
              </a:rPr>
              <a:t>Domains</a:t>
            </a:r>
            <a:endParaRPr lang="en-US" sz="7200" b="1" u="none" dirty="0">
              <a:solidFill>
                <a:srgbClr val="36ACF5"/>
              </a:solidFill>
              <a:latin typeface="Century Gothic" panose="020B0502020202020204" pitchFamily="34" charset="0"/>
              <a:ea typeface="Century Gothic Paneuropean"/>
              <a:cs typeface="Century Gothic Paneuropean"/>
              <a:sym typeface="Century Gothic Paneuropean"/>
            </a:endParaRPr>
          </a:p>
        </p:txBody>
      </p:sp>
      <p:sp>
        <p:nvSpPr>
          <p:cNvPr id="6" name="Freeform 2">
            <a:extLst>
              <a:ext uri="{FF2B5EF4-FFF2-40B4-BE49-F238E27FC236}">
                <a16:creationId xmlns:a16="http://schemas.microsoft.com/office/drawing/2014/main" id="{1D5AAED6-05D5-900E-C879-1FF28A71B3E7}"/>
              </a:ext>
            </a:extLst>
          </p:cNvPr>
          <p:cNvSpPr/>
          <p:nvPr/>
        </p:nvSpPr>
        <p:spPr>
          <a:xfrm>
            <a:off x="7746101" y="9028115"/>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8" name="TextBox 2">
            <a:extLst>
              <a:ext uri="{FF2B5EF4-FFF2-40B4-BE49-F238E27FC236}">
                <a16:creationId xmlns:a16="http://schemas.microsoft.com/office/drawing/2014/main" id="{9CDEF908-BF5A-2503-3A08-E7A7FFE64B63}"/>
              </a:ext>
            </a:extLst>
          </p:cNvPr>
          <p:cNvSpPr txBox="1"/>
          <p:nvPr/>
        </p:nvSpPr>
        <p:spPr>
          <a:xfrm>
            <a:off x="1752600" y="2100959"/>
            <a:ext cx="14782800" cy="6647974"/>
          </a:xfrm>
          <a:prstGeom prst="rect">
            <a:avLst/>
          </a:prstGeom>
        </p:spPr>
        <p:txBody>
          <a:bodyPr wrap="square" lIns="0" tIns="0" rIns="0" bIns="0" rtlCol="0" anchor="t">
            <a:spAutoFit/>
          </a:bodyPr>
          <a:lstStyle/>
          <a:p>
            <a:pPr marL="571500" lvl="0" indent="-571500">
              <a:buFont typeface="Arial" panose="020B0604020202020204" pitchFamily="34" charset="0"/>
              <a:buChar char="•"/>
            </a:pPr>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Your domain name is your digital address — it’s how people find you online.</a:t>
            </a:r>
          </a:p>
          <a:p>
            <a:pPr marL="571500" lvl="0" indent="-571500">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a:cs typeface="Century Gothic Paneuropean"/>
              <a:sym typeface="Century Gothic Paneuropean"/>
            </a:endParaRPr>
          </a:p>
          <a:p>
            <a:pPr marL="571500" lvl="0" indent="-571500">
              <a:buFont typeface="Arial" panose="020B0604020202020204" pitchFamily="34" charset="0"/>
              <a:buChar char="•"/>
            </a:pPr>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Choose something short, memorable, and easy to spell.</a:t>
            </a:r>
          </a:p>
          <a:p>
            <a:pPr marL="571500" lvl="0" indent="-571500">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a:cs typeface="Century Gothic Paneuropean"/>
              <a:sym typeface="Century Gothic Paneuropean"/>
            </a:endParaRPr>
          </a:p>
          <a:p>
            <a:pPr marL="571500" lvl="0" indent="-571500">
              <a:buFont typeface="Arial" panose="020B0604020202020204" pitchFamily="34" charset="0"/>
              <a:buChar char="•"/>
            </a:pPr>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Whenever possible, use your business name or a clear variation of it.</a:t>
            </a:r>
          </a:p>
          <a:p>
            <a:pPr marL="571500" lvl="0" indent="-571500">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a:cs typeface="Century Gothic Paneuropean"/>
              <a:sym typeface="Century Gothic Paneuropean"/>
            </a:endParaRPr>
          </a:p>
          <a:p>
            <a:pPr marL="571500" lvl="0" indent="-571500">
              <a:buFont typeface="Arial" panose="020B0604020202020204" pitchFamily="34" charset="0"/>
              <a:buChar char="•"/>
            </a:pPr>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Stick with trusted extensions like .com, .co.uk, or industry-specific options (.studio, .store).</a:t>
            </a:r>
          </a:p>
          <a:p>
            <a:pPr marL="571500" lvl="0" indent="-571500">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a:cs typeface="Century Gothic Paneuropean"/>
              <a:sym typeface="Century Gothic Paneuropean"/>
            </a:endParaRPr>
          </a:p>
          <a:p>
            <a:pPr marL="571500" lvl="0" indent="-571500">
              <a:buFont typeface="Arial" panose="020B0604020202020204" pitchFamily="34" charset="0"/>
              <a:buChar char="•"/>
            </a:pPr>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Keep it consistent with your brand to build recognition and trust.</a:t>
            </a:r>
            <a:endParaRPr lang="en-US" sz="36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420721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AE77E32C-1F03-84F2-4750-756CC280D697}"/>
            </a:ext>
          </a:extLst>
        </p:cNvPr>
        <p:cNvGrpSpPr/>
        <p:nvPr/>
      </p:nvGrpSpPr>
      <p:grpSpPr>
        <a:xfrm>
          <a:off x="0" y="0"/>
          <a:ext cx="0" cy="0"/>
          <a:chOff x="0" y="0"/>
          <a:chExt cx="0" cy="0"/>
        </a:xfrm>
      </p:grpSpPr>
      <p:pic>
        <p:nvPicPr>
          <p:cNvPr id="1028" name="Picture 4" descr="yellow and orange plastic tool">
            <a:extLst>
              <a:ext uri="{FF2B5EF4-FFF2-40B4-BE49-F238E27FC236}">
                <a16:creationId xmlns:a16="http://schemas.microsoft.com/office/drawing/2014/main" id="{B31B78BA-2624-5077-B703-DE7B85283C16}"/>
              </a:ext>
            </a:extLst>
          </p:cNvPr>
          <p:cNvPicPr>
            <a:picLocks noGrp="1" noRot="1" noChangeAspect="1" noMove="1" noResize="1" noEditPoints="1" noAdjustHandles="1" noChangeArrowheads="1" noChangeShapeType="1" noCrop="1"/>
          </p:cNvPicPr>
          <p:nvPr/>
        </p:nvPicPr>
        <p:blipFill>
          <a:blip r:embed="rId3">
            <a:alphaModFix amt="11000"/>
            <a:extLst>
              <a:ext uri="{28A0092B-C50C-407E-A947-70E740481C1C}">
                <a14:useLocalDpi xmlns:a14="http://schemas.microsoft.com/office/drawing/2010/main" val="0"/>
              </a:ext>
            </a:extLst>
          </a:blip>
          <a:srcRect/>
          <a:stretch>
            <a:fillRect/>
          </a:stretch>
        </p:blipFill>
        <p:spPr bwMode="auto">
          <a:xfrm>
            <a:off x="3175" y="0"/>
            <a:ext cx="18283238"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9C594F7F-C8FF-C9CA-30F6-C9C386A1C9D7}"/>
              </a:ext>
            </a:extLst>
          </p:cNvPr>
          <p:cNvSpPr txBox="1"/>
          <p:nvPr/>
        </p:nvSpPr>
        <p:spPr>
          <a:xfrm>
            <a:off x="2114550" y="262269"/>
            <a:ext cx="13906500" cy="1074268"/>
          </a:xfrm>
          <a:prstGeom prst="rect">
            <a:avLst/>
          </a:prstGeom>
        </p:spPr>
        <p:txBody>
          <a:bodyPr wrap="square" lIns="0" tIns="0" rIns="0" bIns="0" rtlCol="0" anchor="t">
            <a:spAutoFit/>
          </a:bodyPr>
          <a:lstStyle/>
          <a:p>
            <a:pPr marL="0" lvl="0" indent="0" algn="ctr">
              <a:lnSpc>
                <a:spcPts val="9600"/>
              </a:lnSpc>
            </a:pPr>
            <a:r>
              <a:rPr lang="en-US" sz="5400" b="1" dirty="0">
                <a:solidFill>
                  <a:srgbClr val="36ACF5"/>
                </a:solidFill>
                <a:latin typeface="Century Gothic" panose="020B0502020202020204" pitchFamily="34" charset="0"/>
                <a:ea typeface="Century Gothic Paneuropean"/>
                <a:cs typeface="Century Gothic Paneuropean"/>
                <a:sym typeface="Century Gothic Paneuropean"/>
              </a:rPr>
              <a:t>Understanding Website Hosting Platforms</a:t>
            </a:r>
            <a:endParaRPr lang="en-US" sz="5400" b="1" u="none" dirty="0">
              <a:solidFill>
                <a:srgbClr val="36ACF5"/>
              </a:solidFill>
              <a:latin typeface="Century Gothic" panose="020B0502020202020204" pitchFamily="34" charset="0"/>
              <a:ea typeface="Century Gothic Paneuropean"/>
              <a:cs typeface="Century Gothic Paneuropean"/>
              <a:sym typeface="Century Gothic Paneuropean"/>
            </a:endParaRPr>
          </a:p>
        </p:txBody>
      </p:sp>
      <p:sp>
        <p:nvSpPr>
          <p:cNvPr id="6" name="Freeform 2">
            <a:extLst>
              <a:ext uri="{FF2B5EF4-FFF2-40B4-BE49-F238E27FC236}">
                <a16:creationId xmlns:a16="http://schemas.microsoft.com/office/drawing/2014/main" id="{810C1426-867A-CAB6-B457-AF2E7EBA65A7}"/>
              </a:ext>
            </a:extLst>
          </p:cNvPr>
          <p:cNvSpPr/>
          <p:nvPr/>
        </p:nvSpPr>
        <p:spPr>
          <a:xfrm>
            <a:off x="7822301" y="9442322"/>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8" name="TextBox 2">
            <a:extLst>
              <a:ext uri="{FF2B5EF4-FFF2-40B4-BE49-F238E27FC236}">
                <a16:creationId xmlns:a16="http://schemas.microsoft.com/office/drawing/2014/main" id="{E22427C6-5C77-AD0B-E1FC-29AB846E77BB}"/>
              </a:ext>
            </a:extLst>
          </p:cNvPr>
          <p:cNvSpPr txBox="1"/>
          <p:nvPr/>
        </p:nvSpPr>
        <p:spPr>
          <a:xfrm>
            <a:off x="1752600" y="1790700"/>
            <a:ext cx="14782800" cy="7386638"/>
          </a:xfrm>
          <a:prstGeom prst="rect">
            <a:avLst/>
          </a:prstGeom>
        </p:spPr>
        <p:txBody>
          <a:bodyPr wrap="square" lIns="0" tIns="0" rIns="0" bIns="0" rtlCol="0" anchor="t">
            <a:spAutoFit/>
          </a:bodyPr>
          <a:lstStyle/>
          <a:p>
            <a:pPr marL="571500" lvl="0" indent="-571500">
              <a:buFont typeface="Arial" panose="020B0604020202020204" pitchFamily="34" charset="0"/>
              <a:buChar char="•"/>
            </a:pPr>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Shared Hosting: Budget friendly option where multiple websites share one server - good for small sites but slower during peak times.</a:t>
            </a:r>
          </a:p>
          <a:p>
            <a:pPr marL="571500" lvl="0" indent="-571500">
              <a:buFont typeface="Arial" panose="020B0604020202020204" pitchFamily="34" charset="0"/>
              <a:buChar char="•"/>
            </a:pPr>
            <a:endParaRPr lang="en-GB" sz="3200" b="1" dirty="0">
              <a:solidFill>
                <a:srgbClr val="FFFFFF"/>
              </a:solidFill>
              <a:latin typeface="Century Gothic" panose="020B0502020202020204" pitchFamily="34" charset="0"/>
              <a:ea typeface="Century Gothic Paneuropean"/>
              <a:cs typeface="Century Gothic Paneuropean"/>
              <a:sym typeface="Century Gothic Paneuropean"/>
            </a:endParaRPr>
          </a:p>
          <a:p>
            <a:pPr marL="571500" lvl="0" indent="-571500">
              <a:buFont typeface="Arial" panose="020B0604020202020204" pitchFamily="34" charset="0"/>
              <a:buChar char="•"/>
            </a:pPr>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Cloud Hosting: Scalable, reliable, and fast - your website runs across multiple servers, reducing downtime and improving performance.</a:t>
            </a:r>
          </a:p>
          <a:p>
            <a:pPr marL="571500" lvl="0" indent="-571500">
              <a:buFont typeface="Arial" panose="020B0604020202020204" pitchFamily="34" charset="0"/>
              <a:buChar char="•"/>
            </a:pPr>
            <a:endParaRPr lang="en-GB" sz="3200" b="1" dirty="0">
              <a:solidFill>
                <a:srgbClr val="FFFFFF"/>
              </a:solidFill>
              <a:latin typeface="Century Gothic" panose="020B0502020202020204" pitchFamily="34" charset="0"/>
              <a:ea typeface="Century Gothic Paneuropean"/>
              <a:cs typeface="Century Gothic Paneuropean"/>
              <a:sym typeface="Century Gothic Paneuropean"/>
            </a:endParaRPr>
          </a:p>
          <a:p>
            <a:pPr marL="571500" lvl="0" indent="-571500">
              <a:buFont typeface="Arial" panose="020B0604020202020204" pitchFamily="34" charset="0"/>
              <a:buChar char="•"/>
            </a:pPr>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Dedicated/Physical Hosting: You get a full server for your site - ideal for large businesses needing maximum control and speed.</a:t>
            </a:r>
          </a:p>
          <a:p>
            <a:pPr marL="571500" lvl="0" indent="-571500">
              <a:buFont typeface="Arial" panose="020B0604020202020204" pitchFamily="34" charset="0"/>
              <a:buChar char="•"/>
            </a:pPr>
            <a:endParaRPr lang="en-GB" sz="3200" b="1" dirty="0">
              <a:solidFill>
                <a:srgbClr val="FFFFFF"/>
              </a:solidFill>
              <a:latin typeface="Century Gothic" panose="020B0502020202020204" pitchFamily="34" charset="0"/>
              <a:ea typeface="Century Gothic Paneuropean"/>
              <a:cs typeface="Century Gothic Paneuropean"/>
              <a:sym typeface="Century Gothic Paneuropean"/>
            </a:endParaRPr>
          </a:p>
          <a:p>
            <a:pPr marL="571500" lvl="0" indent="-571500">
              <a:buFont typeface="Arial" panose="020B0604020202020204" pitchFamily="34" charset="0"/>
              <a:buChar char="•"/>
            </a:pPr>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Platform-Specific Hosting: Builders like Shopify, Wix, Squarespace, WordPress.com include hosting - easy setup, automatic updates, and less tech management.</a:t>
            </a:r>
          </a:p>
          <a:p>
            <a:pPr marL="571500" lvl="0" indent="-571500">
              <a:buFont typeface="Arial" panose="020B0604020202020204" pitchFamily="34" charset="0"/>
              <a:buChar char="•"/>
            </a:pPr>
            <a:endParaRPr lang="en-GB" sz="3200" b="1" dirty="0">
              <a:solidFill>
                <a:srgbClr val="FFFFFF"/>
              </a:solidFill>
              <a:latin typeface="Century Gothic" panose="020B0502020202020204" pitchFamily="34" charset="0"/>
              <a:ea typeface="Century Gothic Paneuropean"/>
              <a:cs typeface="Century Gothic Paneuropean"/>
              <a:sym typeface="Century Gothic Paneuropean"/>
            </a:endParaRPr>
          </a:p>
          <a:p>
            <a:pPr marL="571500" lvl="0" indent="-571500">
              <a:buFont typeface="Arial" panose="020B0604020202020204" pitchFamily="34" charset="0"/>
              <a:buChar char="•"/>
            </a:pPr>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Choose based on your goals: Prioritise speed, security, scalability, and how hands-on you want to be.</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67790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EF6F8EF-B3D7-AAAF-1F97-17E65EAD40EC}"/>
              </a:ext>
            </a:extLst>
          </p:cNvPr>
          <p:cNvSpPr/>
          <p:nvPr/>
        </p:nvSpPr>
        <p:spPr>
          <a:xfrm>
            <a:off x="7962625" y="785588"/>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4"/>
          <p:cNvSpPr txBox="1"/>
          <p:nvPr/>
        </p:nvSpPr>
        <p:spPr>
          <a:xfrm>
            <a:off x="9631004" y="1186742"/>
            <a:ext cx="5476109" cy="500137"/>
          </a:xfrm>
          <a:prstGeom prst="rect">
            <a:avLst/>
          </a:prstGeom>
        </p:spPr>
        <p:txBody>
          <a:bodyPr wrap="square" lIns="0" tIns="0" rIns="0" bIns="0" rtlCol="0" anchor="t">
            <a:spAutoFit/>
          </a:bodyPr>
          <a:lstStyle/>
          <a:p>
            <a:pPr marL="0" lvl="0" indent="0" algn="l">
              <a:lnSpc>
                <a:spcPts val="3919"/>
              </a:lnSpc>
              <a:spcBef>
                <a:spcPct val="0"/>
              </a:spcBef>
            </a:pPr>
            <a:r>
              <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Promotional Website</a:t>
            </a:r>
          </a:p>
        </p:txBody>
      </p:sp>
      <p:pic>
        <p:nvPicPr>
          <p:cNvPr id="6" name="Picture 5" descr="Person using laptop and mobile phone">
            <a:extLst>
              <a:ext uri="{FF2B5EF4-FFF2-40B4-BE49-F238E27FC236}">
                <a16:creationId xmlns:a16="http://schemas.microsoft.com/office/drawing/2014/main" id="{7FD8B2CA-61C2-2077-2B5B-03F56F262967}"/>
              </a:ext>
            </a:extLst>
          </p:cNvPr>
          <p:cNvPicPr>
            <a:picLocks noChangeAspect="1"/>
          </p:cNvPicPr>
          <p:nvPr/>
        </p:nvPicPr>
        <p:blipFill>
          <a:blip r:embed="rId3">
            <a:extLst>
              <a:ext uri="{28A0092B-C50C-407E-A947-70E740481C1C}">
                <a14:useLocalDpi xmlns:a14="http://schemas.microsoft.com/office/drawing/2010/main" val="0"/>
              </a:ext>
            </a:extLst>
          </a:blip>
          <a:srcRect l="42373" r="10618"/>
          <a:stretch>
            <a:fillRect/>
          </a:stretch>
        </p:blipFill>
        <p:spPr>
          <a:xfrm>
            <a:off x="0" y="0"/>
            <a:ext cx="7315201" cy="10374178"/>
          </a:xfrm>
          <a:prstGeom prst="rect">
            <a:avLst/>
          </a:prstGeom>
        </p:spPr>
      </p:pic>
      <p:pic>
        <p:nvPicPr>
          <p:cNvPr id="11" name="Picture 10">
            <a:extLst>
              <a:ext uri="{FF2B5EF4-FFF2-40B4-BE49-F238E27FC236}">
                <a16:creationId xmlns:a16="http://schemas.microsoft.com/office/drawing/2014/main" id="{D43A0FE8-1A71-D07C-F09F-7175AE01511D}"/>
              </a:ext>
            </a:extLst>
          </p:cNvPr>
          <p:cNvPicPr>
            <a:picLocks noChangeAspect="1"/>
          </p:cNvPicPr>
          <p:nvPr/>
        </p:nvPicPr>
        <p:blipFill>
          <a:blip r:embed="rId4"/>
          <a:stretch>
            <a:fillRect/>
          </a:stretch>
        </p:blipFill>
        <p:spPr>
          <a:xfrm>
            <a:off x="8115025" y="1014188"/>
            <a:ext cx="812800" cy="812800"/>
          </a:xfrm>
          <a:prstGeom prst="rect">
            <a:avLst/>
          </a:prstGeom>
        </p:spPr>
      </p:pic>
      <p:sp>
        <p:nvSpPr>
          <p:cNvPr id="13" name="Oval 12">
            <a:extLst>
              <a:ext uri="{FF2B5EF4-FFF2-40B4-BE49-F238E27FC236}">
                <a16:creationId xmlns:a16="http://schemas.microsoft.com/office/drawing/2014/main" id="{F19B1177-44FA-186C-896B-32FD13D577CB}"/>
              </a:ext>
            </a:extLst>
          </p:cNvPr>
          <p:cNvSpPr/>
          <p:nvPr/>
        </p:nvSpPr>
        <p:spPr>
          <a:xfrm>
            <a:off x="7958614" y="2280060"/>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6AD2B33-E40E-D5A1-5A9F-2161C39F430C}"/>
              </a:ext>
            </a:extLst>
          </p:cNvPr>
          <p:cNvPicPr>
            <a:picLocks noChangeAspect="1"/>
          </p:cNvPicPr>
          <p:nvPr/>
        </p:nvPicPr>
        <p:blipFill>
          <a:blip r:embed="rId5"/>
          <a:stretch>
            <a:fillRect/>
          </a:stretch>
        </p:blipFill>
        <p:spPr>
          <a:xfrm>
            <a:off x="8178525" y="2546760"/>
            <a:ext cx="685800" cy="685800"/>
          </a:xfrm>
          <a:prstGeom prst="rect">
            <a:avLst/>
          </a:prstGeom>
        </p:spPr>
      </p:pic>
      <p:sp>
        <p:nvSpPr>
          <p:cNvPr id="18" name="Oval 17">
            <a:extLst>
              <a:ext uri="{FF2B5EF4-FFF2-40B4-BE49-F238E27FC236}">
                <a16:creationId xmlns:a16="http://schemas.microsoft.com/office/drawing/2014/main" id="{9506D420-7F06-8A12-9A5E-71882D2158ED}"/>
              </a:ext>
            </a:extLst>
          </p:cNvPr>
          <p:cNvSpPr/>
          <p:nvPr/>
        </p:nvSpPr>
        <p:spPr>
          <a:xfrm>
            <a:off x="7958614" y="3765960"/>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590462AB-5E5E-47FB-3E24-C221479C1724}"/>
              </a:ext>
            </a:extLst>
          </p:cNvPr>
          <p:cNvPicPr>
            <a:picLocks noChangeAspect="1"/>
          </p:cNvPicPr>
          <p:nvPr/>
        </p:nvPicPr>
        <p:blipFill>
          <a:blip r:embed="rId6"/>
          <a:stretch>
            <a:fillRect/>
          </a:stretch>
        </p:blipFill>
        <p:spPr>
          <a:xfrm>
            <a:off x="8153400" y="3960746"/>
            <a:ext cx="829628" cy="829628"/>
          </a:xfrm>
          <a:prstGeom prst="rect">
            <a:avLst/>
          </a:prstGeom>
        </p:spPr>
      </p:pic>
      <p:sp>
        <p:nvSpPr>
          <p:cNvPr id="21" name="Oval 20">
            <a:extLst>
              <a:ext uri="{FF2B5EF4-FFF2-40B4-BE49-F238E27FC236}">
                <a16:creationId xmlns:a16="http://schemas.microsoft.com/office/drawing/2014/main" id="{3EEF366E-05E1-A2DB-260F-3A7C535CD7FF}"/>
              </a:ext>
            </a:extLst>
          </p:cNvPr>
          <p:cNvSpPr/>
          <p:nvPr/>
        </p:nvSpPr>
        <p:spPr>
          <a:xfrm>
            <a:off x="7958614" y="5247299"/>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7E288AB-70DC-8CF5-822F-DAA58B00E161}"/>
              </a:ext>
            </a:extLst>
          </p:cNvPr>
          <p:cNvPicPr>
            <a:picLocks noChangeAspect="1"/>
          </p:cNvPicPr>
          <p:nvPr/>
        </p:nvPicPr>
        <p:blipFill>
          <a:blip r:embed="rId7"/>
          <a:stretch>
            <a:fillRect/>
          </a:stretch>
        </p:blipFill>
        <p:spPr>
          <a:xfrm>
            <a:off x="8103995" y="5392680"/>
            <a:ext cx="928437" cy="928437"/>
          </a:xfrm>
          <a:prstGeom prst="rect">
            <a:avLst/>
          </a:prstGeom>
        </p:spPr>
      </p:pic>
      <p:sp>
        <p:nvSpPr>
          <p:cNvPr id="24" name="Oval 23">
            <a:extLst>
              <a:ext uri="{FF2B5EF4-FFF2-40B4-BE49-F238E27FC236}">
                <a16:creationId xmlns:a16="http://schemas.microsoft.com/office/drawing/2014/main" id="{0805FEEE-A1DB-AF28-AB53-293FE5A026B9}"/>
              </a:ext>
            </a:extLst>
          </p:cNvPr>
          <p:cNvSpPr/>
          <p:nvPr/>
        </p:nvSpPr>
        <p:spPr>
          <a:xfrm>
            <a:off x="7958613" y="6728638"/>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A1DA870-E343-B2FC-1EB7-0261BCD6EC39}"/>
              </a:ext>
            </a:extLst>
          </p:cNvPr>
          <p:cNvPicPr>
            <a:picLocks noChangeAspect="1"/>
          </p:cNvPicPr>
          <p:nvPr/>
        </p:nvPicPr>
        <p:blipFill>
          <a:blip r:embed="rId8"/>
          <a:stretch>
            <a:fillRect/>
          </a:stretch>
        </p:blipFill>
        <p:spPr>
          <a:xfrm>
            <a:off x="8161675" y="6931700"/>
            <a:ext cx="813075" cy="813075"/>
          </a:xfrm>
          <a:prstGeom prst="rect">
            <a:avLst/>
          </a:prstGeom>
        </p:spPr>
      </p:pic>
      <p:sp>
        <p:nvSpPr>
          <p:cNvPr id="27" name="Oval 26">
            <a:extLst>
              <a:ext uri="{FF2B5EF4-FFF2-40B4-BE49-F238E27FC236}">
                <a16:creationId xmlns:a16="http://schemas.microsoft.com/office/drawing/2014/main" id="{0A8BFD84-92B4-BBA4-43E8-22A3C6D41C5E}"/>
              </a:ext>
            </a:extLst>
          </p:cNvPr>
          <p:cNvSpPr/>
          <p:nvPr/>
        </p:nvSpPr>
        <p:spPr>
          <a:xfrm>
            <a:off x="7966634" y="8209977"/>
            <a:ext cx="1219200" cy="1219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0EE2D2AB-FB0F-77D0-9EB7-7FBB6CD61B1E}"/>
              </a:ext>
            </a:extLst>
          </p:cNvPr>
          <p:cNvPicPr>
            <a:picLocks noChangeAspect="1"/>
          </p:cNvPicPr>
          <p:nvPr/>
        </p:nvPicPr>
        <p:blipFill>
          <a:blip r:embed="rId9"/>
          <a:stretch>
            <a:fillRect/>
          </a:stretch>
        </p:blipFill>
        <p:spPr>
          <a:xfrm>
            <a:off x="8221028" y="8455700"/>
            <a:ext cx="762000" cy="762000"/>
          </a:xfrm>
          <a:prstGeom prst="rect">
            <a:avLst/>
          </a:prstGeom>
        </p:spPr>
      </p:pic>
      <p:sp>
        <p:nvSpPr>
          <p:cNvPr id="30" name="TextBox 4">
            <a:extLst>
              <a:ext uri="{FF2B5EF4-FFF2-40B4-BE49-F238E27FC236}">
                <a16:creationId xmlns:a16="http://schemas.microsoft.com/office/drawing/2014/main" id="{510372B4-6A2D-A859-2D2E-DB99C4717A8C}"/>
              </a:ext>
            </a:extLst>
          </p:cNvPr>
          <p:cNvSpPr txBox="1"/>
          <p:nvPr/>
        </p:nvSpPr>
        <p:spPr>
          <a:xfrm>
            <a:off x="9631004" y="2662045"/>
            <a:ext cx="5476109" cy="500137"/>
          </a:xfrm>
          <a:prstGeom prst="rect">
            <a:avLst/>
          </a:prstGeom>
        </p:spPr>
        <p:txBody>
          <a:bodyPr wrap="square" lIns="0" tIns="0" rIns="0" bIns="0" rtlCol="0" anchor="t">
            <a:spAutoFit/>
          </a:bodyPr>
          <a:lstStyle/>
          <a:p>
            <a:pPr marL="0" lvl="0" indent="0" algn="l">
              <a:lnSpc>
                <a:spcPts val="3919"/>
              </a:lnSpc>
              <a:spcBef>
                <a:spcPct val="0"/>
              </a:spcBef>
            </a:pPr>
            <a:r>
              <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Ecommerce Website</a:t>
            </a:r>
          </a:p>
        </p:txBody>
      </p:sp>
      <p:sp>
        <p:nvSpPr>
          <p:cNvPr id="31" name="TextBox 4">
            <a:extLst>
              <a:ext uri="{FF2B5EF4-FFF2-40B4-BE49-F238E27FC236}">
                <a16:creationId xmlns:a16="http://schemas.microsoft.com/office/drawing/2014/main" id="{F6E30C64-F87E-9459-360F-9259ED744003}"/>
              </a:ext>
            </a:extLst>
          </p:cNvPr>
          <p:cNvSpPr txBox="1"/>
          <p:nvPr/>
        </p:nvSpPr>
        <p:spPr>
          <a:xfrm>
            <a:off x="9631004" y="4137348"/>
            <a:ext cx="5476109" cy="500137"/>
          </a:xfrm>
          <a:prstGeom prst="rect">
            <a:avLst/>
          </a:prstGeom>
        </p:spPr>
        <p:txBody>
          <a:bodyPr wrap="square" lIns="0" tIns="0" rIns="0" bIns="0" rtlCol="0" anchor="t">
            <a:spAutoFit/>
          </a:bodyPr>
          <a:lstStyle/>
          <a:p>
            <a:pPr marL="0" lvl="0" indent="0" algn="l">
              <a:lnSpc>
                <a:spcPts val="3919"/>
              </a:lnSpc>
              <a:spcBef>
                <a:spcPct val="0"/>
              </a:spcBef>
            </a:pPr>
            <a:r>
              <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Portfolio Website</a:t>
            </a:r>
          </a:p>
        </p:txBody>
      </p:sp>
      <p:sp>
        <p:nvSpPr>
          <p:cNvPr id="32" name="TextBox 4">
            <a:extLst>
              <a:ext uri="{FF2B5EF4-FFF2-40B4-BE49-F238E27FC236}">
                <a16:creationId xmlns:a16="http://schemas.microsoft.com/office/drawing/2014/main" id="{5776E8E8-5634-7FC4-9CF4-86B4FDB9B920}"/>
              </a:ext>
            </a:extLst>
          </p:cNvPr>
          <p:cNvSpPr txBox="1"/>
          <p:nvPr/>
        </p:nvSpPr>
        <p:spPr>
          <a:xfrm>
            <a:off x="9631004" y="5623018"/>
            <a:ext cx="5476109" cy="500137"/>
          </a:xfrm>
          <a:prstGeom prst="rect">
            <a:avLst/>
          </a:prstGeom>
        </p:spPr>
        <p:txBody>
          <a:bodyPr wrap="square" lIns="0" tIns="0" rIns="0" bIns="0" rtlCol="0" anchor="t">
            <a:spAutoFit/>
          </a:bodyPr>
          <a:lstStyle/>
          <a:p>
            <a:pPr marL="0" lvl="0" indent="0" algn="l">
              <a:lnSpc>
                <a:spcPts val="3919"/>
              </a:lnSpc>
              <a:spcBef>
                <a:spcPct val="0"/>
              </a:spcBef>
            </a:pPr>
            <a:r>
              <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Personal Brand Website</a:t>
            </a:r>
          </a:p>
        </p:txBody>
      </p:sp>
      <p:sp>
        <p:nvSpPr>
          <p:cNvPr id="33" name="TextBox 4">
            <a:extLst>
              <a:ext uri="{FF2B5EF4-FFF2-40B4-BE49-F238E27FC236}">
                <a16:creationId xmlns:a16="http://schemas.microsoft.com/office/drawing/2014/main" id="{286F8FFE-5AE2-9D8A-A688-225D784986BD}"/>
              </a:ext>
            </a:extLst>
          </p:cNvPr>
          <p:cNvSpPr txBox="1"/>
          <p:nvPr/>
        </p:nvSpPr>
        <p:spPr>
          <a:xfrm>
            <a:off x="9631003" y="7104391"/>
            <a:ext cx="5476109" cy="500137"/>
          </a:xfrm>
          <a:prstGeom prst="rect">
            <a:avLst/>
          </a:prstGeom>
        </p:spPr>
        <p:txBody>
          <a:bodyPr wrap="square" lIns="0" tIns="0" rIns="0" bIns="0" rtlCol="0" anchor="t">
            <a:spAutoFit/>
          </a:bodyPr>
          <a:lstStyle/>
          <a:p>
            <a:pPr marL="0" lvl="0" indent="0" algn="l">
              <a:lnSpc>
                <a:spcPts val="3919"/>
              </a:lnSpc>
              <a:spcBef>
                <a:spcPct val="0"/>
              </a:spcBef>
            </a:pPr>
            <a:r>
              <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Booking Website</a:t>
            </a:r>
          </a:p>
        </p:txBody>
      </p:sp>
      <p:sp>
        <p:nvSpPr>
          <p:cNvPr id="34" name="TextBox 4">
            <a:extLst>
              <a:ext uri="{FF2B5EF4-FFF2-40B4-BE49-F238E27FC236}">
                <a16:creationId xmlns:a16="http://schemas.microsoft.com/office/drawing/2014/main" id="{3EF520E8-A802-5489-457C-83C065E42EB7}"/>
              </a:ext>
            </a:extLst>
          </p:cNvPr>
          <p:cNvSpPr txBox="1"/>
          <p:nvPr/>
        </p:nvSpPr>
        <p:spPr>
          <a:xfrm>
            <a:off x="9631002" y="8579694"/>
            <a:ext cx="5476109" cy="500137"/>
          </a:xfrm>
          <a:prstGeom prst="rect">
            <a:avLst/>
          </a:prstGeom>
        </p:spPr>
        <p:txBody>
          <a:bodyPr wrap="square" lIns="0" tIns="0" rIns="0" bIns="0" rtlCol="0" anchor="t">
            <a:spAutoFit/>
          </a:bodyPr>
          <a:lstStyle/>
          <a:p>
            <a:pPr marL="0" lvl="0" indent="0" algn="l">
              <a:lnSpc>
                <a:spcPts val="3919"/>
              </a:lnSpc>
              <a:spcBef>
                <a:spcPct val="0"/>
              </a:spcBef>
            </a:pPr>
            <a:r>
              <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Blog/News Website</a:t>
            </a:r>
          </a:p>
        </p:txBody>
      </p:sp>
      <p:sp>
        <p:nvSpPr>
          <p:cNvPr id="35" name="Rectangle 34">
            <a:extLst>
              <a:ext uri="{FF2B5EF4-FFF2-40B4-BE49-F238E27FC236}">
                <a16:creationId xmlns:a16="http://schemas.microsoft.com/office/drawing/2014/main" id="{3CBB9F45-5767-A3DA-0656-95491BCF3D4C}"/>
              </a:ext>
            </a:extLst>
          </p:cNvPr>
          <p:cNvSpPr/>
          <p:nvPr/>
        </p:nvSpPr>
        <p:spPr>
          <a:xfrm>
            <a:off x="-17583" y="1124030"/>
            <a:ext cx="6003022" cy="822754"/>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
            <a:extLst>
              <a:ext uri="{FF2B5EF4-FFF2-40B4-BE49-F238E27FC236}">
                <a16:creationId xmlns:a16="http://schemas.microsoft.com/office/drawing/2014/main" id="{4195E851-CB4D-B5B7-C5CD-A14E00114136}"/>
              </a:ext>
            </a:extLst>
          </p:cNvPr>
          <p:cNvSpPr txBox="1"/>
          <p:nvPr/>
        </p:nvSpPr>
        <p:spPr>
          <a:xfrm>
            <a:off x="82121" y="1265419"/>
            <a:ext cx="8845704" cy="553998"/>
          </a:xfrm>
          <a:prstGeom prst="rect">
            <a:avLst/>
          </a:prstGeom>
        </p:spPr>
        <p:txBody>
          <a:bodyPr wrap="square" lIns="0" tIns="0" rIns="0" bIns="0" rtlCol="0" anchor="t">
            <a:spAutoFit/>
          </a:bodyPr>
          <a:lstStyle/>
          <a:p>
            <a:pPr marL="0" lvl="0" indent="0" algn="l"/>
            <a:r>
              <a:rPr lang="en-US" sz="3600" b="1" dirty="0">
                <a:solidFill>
                  <a:srgbClr val="FFFFFF"/>
                </a:solidFill>
                <a:latin typeface="Century Gothic" panose="020B0502020202020204" pitchFamily="34" charset="0"/>
                <a:ea typeface="Century Gothic Paneuropean"/>
                <a:cs typeface="Century Gothic Paneuropean"/>
                <a:sym typeface="Century Gothic Paneuropean"/>
              </a:rPr>
              <a:t>Different Types of Websites</a:t>
            </a:r>
            <a:endParaRPr lang="en-US" sz="36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2" name="Freeform 2">
            <a:extLst>
              <a:ext uri="{FF2B5EF4-FFF2-40B4-BE49-F238E27FC236}">
                <a16:creationId xmlns:a16="http://schemas.microsoft.com/office/drawing/2014/main" id="{FED0069C-D855-6513-8A3E-6B27ED64560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10"/>
            <a:stretch>
              <a:fillRect/>
            </a:stretch>
          </a:blipFill>
        </p:spPr>
        <p:txBody>
          <a:bodyPr/>
          <a:lstStyle/>
          <a:p>
            <a:endParaRPr lang="en-GB"/>
          </a:p>
        </p:txBody>
      </p:sp>
      <p:grpSp>
        <p:nvGrpSpPr>
          <p:cNvPr id="3" name="Group 2">
            <a:extLst>
              <a:ext uri="{FF2B5EF4-FFF2-40B4-BE49-F238E27FC236}">
                <a16:creationId xmlns:a16="http://schemas.microsoft.com/office/drawing/2014/main" id="{FE53BE5D-0E83-3825-7985-CC6807C0C7F3}"/>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66FCB7F1-6082-1FB7-7E30-F7F2BDE9DCE7}"/>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Freeform 2">
              <a:extLst>
                <a:ext uri="{FF2B5EF4-FFF2-40B4-BE49-F238E27FC236}">
                  <a16:creationId xmlns:a16="http://schemas.microsoft.com/office/drawing/2014/main" id="{D0FFE428-D946-E31C-9635-B763F9EA225C}"/>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10"/>
              <a:stretch>
                <a:fillRect/>
              </a:stretch>
            </a:blipFill>
          </p:spPr>
          <p:txBody>
            <a:bodyPr/>
            <a:lstStyle/>
            <a:p>
              <a:endParaRPr lang="en-GB"/>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D491978-96C5-127A-C6A7-D6CA4F66D00C}"/>
            </a:ext>
          </a:extLst>
        </p:cNvPr>
        <p:cNvGrpSpPr/>
        <p:nvPr/>
      </p:nvGrpSpPr>
      <p:grpSpPr>
        <a:xfrm>
          <a:off x="0" y="0"/>
          <a:ext cx="0" cy="0"/>
          <a:chOff x="0" y="0"/>
          <a:chExt cx="0" cy="0"/>
        </a:xfrm>
      </p:grpSpPr>
      <p:pic>
        <p:nvPicPr>
          <p:cNvPr id="1026" name="Picture 2" descr="woman in purple long sleeve shirt raising her hands">
            <a:extLst>
              <a:ext uri="{FF2B5EF4-FFF2-40B4-BE49-F238E27FC236}">
                <a16:creationId xmlns:a16="http://schemas.microsoft.com/office/drawing/2014/main" id="{33D3CF3C-9A12-5416-DACD-7E7709CAE7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87"/>
          <a:stretch>
            <a:fillRect/>
          </a:stretch>
        </p:blipFill>
        <p:spPr bwMode="auto">
          <a:xfrm>
            <a:off x="-1" y="-114300"/>
            <a:ext cx="18288000" cy="104013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BE00DF06-057A-55FA-9DD4-9CDE25F38860}"/>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a:p>
        </p:txBody>
      </p:sp>
      <p:sp>
        <p:nvSpPr>
          <p:cNvPr id="4" name="TextBox 4">
            <a:extLst>
              <a:ext uri="{FF2B5EF4-FFF2-40B4-BE49-F238E27FC236}">
                <a16:creationId xmlns:a16="http://schemas.microsoft.com/office/drawing/2014/main" id="{64078954-679D-C93B-5A6F-F6DBCAFB7E96}"/>
              </a:ext>
            </a:extLst>
          </p:cNvPr>
          <p:cNvSpPr txBox="1"/>
          <p:nvPr/>
        </p:nvSpPr>
        <p:spPr>
          <a:xfrm>
            <a:off x="3522919" y="3886377"/>
            <a:ext cx="11242159" cy="1231106"/>
          </a:xfrm>
          <a:prstGeom prst="rect">
            <a:avLst/>
          </a:prstGeom>
        </p:spPr>
        <p:txBody>
          <a:bodyPr lIns="0" tIns="0" rIns="0" bIns="0" rtlCol="0" anchor="t">
            <a:spAutoFit/>
          </a:bodyPr>
          <a:lstStyle/>
          <a:p>
            <a:pPr algn="ctr">
              <a:lnSpc>
                <a:spcPts val="9600"/>
              </a:lnSpc>
            </a:pPr>
            <a:r>
              <a:rPr lang="en-US" sz="8000" b="1" dirty="0">
                <a:solidFill>
                  <a:srgbClr val="FFFFFF"/>
                </a:solidFill>
                <a:latin typeface="Century Gothic Paneuropean Bold"/>
                <a:ea typeface="Century Gothic Paneuropean Bold"/>
                <a:cs typeface="Century Gothic Paneuropean Bold"/>
                <a:sym typeface="Century Gothic Paneuropean Bold"/>
              </a:rPr>
              <a:t>Websites</a:t>
            </a:r>
            <a:endParaRPr lang="en-US" sz="8000" b="1" dirty="0">
              <a:solidFill>
                <a:srgbClr val="36ACF5"/>
              </a:solidFill>
              <a:latin typeface="Century Gothic Paneuropean Bold"/>
              <a:ea typeface="Century Gothic Paneuropean Bold"/>
              <a:cs typeface="Century Gothic Paneuropean Bold"/>
              <a:sym typeface="Century Gothic Paneuropean Bold"/>
            </a:endParaRPr>
          </a:p>
        </p:txBody>
      </p:sp>
      <p:sp>
        <p:nvSpPr>
          <p:cNvPr id="2" name="Arrow: Pentagon 1">
            <a:extLst>
              <a:ext uri="{FF2B5EF4-FFF2-40B4-BE49-F238E27FC236}">
                <a16:creationId xmlns:a16="http://schemas.microsoft.com/office/drawing/2014/main" id="{87D15169-3DDB-7562-614D-C3C6DFC1ABCF}"/>
              </a:ext>
            </a:extLst>
          </p:cNvPr>
          <p:cNvSpPr/>
          <p:nvPr/>
        </p:nvSpPr>
        <p:spPr>
          <a:xfrm>
            <a:off x="7152819" y="860090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78B73324-40C1-6E96-B96B-5E058BE27FD6}"/>
              </a:ext>
            </a:extLst>
          </p:cNvPr>
          <p:cNvSpPr/>
          <p:nvPr/>
        </p:nvSpPr>
        <p:spPr>
          <a:xfrm>
            <a:off x="7277100" y="872490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
        <p:nvSpPr>
          <p:cNvPr id="5" name="TextBox 4">
            <a:extLst>
              <a:ext uri="{FF2B5EF4-FFF2-40B4-BE49-F238E27FC236}">
                <a16:creationId xmlns:a16="http://schemas.microsoft.com/office/drawing/2014/main" id="{1988E355-BAC3-8886-C100-276523DC4910}"/>
              </a:ext>
            </a:extLst>
          </p:cNvPr>
          <p:cNvSpPr txBox="1"/>
          <p:nvPr/>
        </p:nvSpPr>
        <p:spPr>
          <a:xfrm>
            <a:off x="3524357" y="4855488"/>
            <a:ext cx="11242159" cy="1121717"/>
          </a:xfrm>
          <a:prstGeom prst="rect">
            <a:avLst/>
          </a:prstGeom>
        </p:spPr>
        <p:txBody>
          <a:bodyPr lIns="0" tIns="0" rIns="0" bIns="0" rtlCol="0" anchor="t">
            <a:spAutoFit/>
          </a:bodyPr>
          <a:lstStyle/>
          <a:p>
            <a:pPr algn="ctr">
              <a:lnSpc>
                <a:spcPts val="9600"/>
              </a:lnSpc>
            </a:pPr>
            <a:r>
              <a:rPr lang="en-US" sz="6000" dirty="0">
                <a:solidFill>
                  <a:srgbClr val="36ACF5"/>
                </a:solidFill>
                <a:latin typeface="Century Gothic" panose="020B0502020202020204" pitchFamily="34" charset="0"/>
                <a:ea typeface="Century Gothic Paneuropean Bold"/>
                <a:cs typeface="Century Gothic Paneuropean Bold"/>
                <a:sym typeface="Century Gothic Paneuropean Bold"/>
              </a:rPr>
              <a:t>Understanding your ‘Why?’</a:t>
            </a:r>
          </a:p>
        </p:txBody>
      </p:sp>
    </p:spTree>
    <p:extLst>
      <p:ext uri="{BB962C8B-B14F-4D97-AF65-F5344CB8AC3E}">
        <p14:creationId xmlns:p14="http://schemas.microsoft.com/office/powerpoint/2010/main" val="2560639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E19696D-E1C6-EA1B-DCB1-8999A16FCAA0}"/>
            </a:ext>
          </a:extLst>
        </p:cNvPr>
        <p:cNvGrpSpPr/>
        <p:nvPr/>
      </p:nvGrpSpPr>
      <p:grpSpPr>
        <a:xfrm>
          <a:off x="0" y="0"/>
          <a:ext cx="0" cy="0"/>
          <a:chOff x="0" y="0"/>
          <a:chExt cx="0" cy="0"/>
        </a:xfrm>
      </p:grpSpPr>
      <p:pic>
        <p:nvPicPr>
          <p:cNvPr id="1026" name="Picture 2" descr="silver imac on brown wooden table">
            <a:extLst>
              <a:ext uri="{FF2B5EF4-FFF2-40B4-BE49-F238E27FC236}">
                <a16:creationId xmlns:a16="http://schemas.microsoft.com/office/drawing/2014/main" id="{4C62B412-62F0-85AB-861A-678F501ED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 y="0"/>
            <a:ext cx="685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2D20B5F-D7FA-328C-BC9C-0C0D5D7FB855}"/>
              </a:ext>
            </a:extLst>
          </p:cNvPr>
          <p:cNvSpPr txBox="1"/>
          <p:nvPr/>
        </p:nvSpPr>
        <p:spPr>
          <a:xfrm>
            <a:off x="8155446" y="2392747"/>
            <a:ext cx="10128679" cy="5501506"/>
          </a:xfrm>
          <a:prstGeom prst="rect">
            <a:avLst/>
          </a:prstGeom>
        </p:spPr>
        <p:txBody>
          <a:bodyPr wrap="square" lIns="0" tIns="0" rIns="0" bIns="0" rtlCol="0" anchor="t">
            <a:spAutoFit/>
          </a:bodyPr>
          <a:lstStyle/>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Every website should have a clear purpose.</a:t>
            </a:r>
          </a:p>
          <a:p>
            <a:pPr marL="571500" lvl="0" indent="-571500" algn="l">
              <a:lnSpc>
                <a:spcPts val="3919"/>
              </a:lnSpc>
              <a:spcBef>
                <a:spcPct val="0"/>
              </a:spcBef>
              <a:buFont typeface="Arial" panose="020B0604020202020204" pitchFamily="34" charset="0"/>
              <a:buChar char="•"/>
            </a:pPr>
            <a:endPar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Knowing your “why” guides design, content, and functionality.</a:t>
            </a:r>
          </a:p>
          <a:p>
            <a:pPr marL="571500" lvl="0" indent="-571500" algn="l">
              <a:lnSpc>
                <a:spcPts val="3919"/>
              </a:lnSpc>
              <a:spcBef>
                <a:spcPct val="0"/>
              </a:spcBef>
              <a:buFont typeface="Arial" panose="020B0604020202020204" pitchFamily="34" charset="0"/>
              <a:buChar char="•"/>
            </a:pPr>
            <a:endPar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Aligns your website with your overall business objectives.</a:t>
            </a:r>
          </a:p>
          <a:p>
            <a:pPr marL="571500" lvl="0" indent="-571500" algn="l">
              <a:lnSpc>
                <a:spcPts val="3919"/>
              </a:lnSpc>
              <a:spcBef>
                <a:spcPct val="0"/>
              </a:spcBef>
              <a:buFont typeface="Arial" panose="020B0604020202020204" pitchFamily="34" charset="0"/>
              <a:buChar char="•"/>
            </a:pPr>
            <a:endPar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Helps convert visitors into customers or leads.</a:t>
            </a:r>
            <a:endPar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
        <p:nvSpPr>
          <p:cNvPr id="35" name="Rectangle 34">
            <a:extLst>
              <a:ext uri="{FF2B5EF4-FFF2-40B4-BE49-F238E27FC236}">
                <a16:creationId xmlns:a16="http://schemas.microsoft.com/office/drawing/2014/main" id="{CDDE9000-10D2-2485-1E83-0AE3A3B7B406}"/>
              </a:ext>
            </a:extLst>
          </p:cNvPr>
          <p:cNvSpPr/>
          <p:nvPr/>
        </p:nvSpPr>
        <p:spPr>
          <a:xfrm>
            <a:off x="-17584" y="1124030"/>
            <a:ext cx="6646983" cy="822754"/>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
            <a:extLst>
              <a:ext uri="{FF2B5EF4-FFF2-40B4-BE49-F238E27FC236}">
                <a16:creationId xmlns:a16="http://schemas.microsoft.com/office/drawing/2014/main" id="{33ED5364-7544-EE95-2A9E-DC9BF39D39A4}"/>
              </a:ext>
            </a:extLst>
          </p:cNvPr>
          <p:cNvSpPr txBox="1"/>
          <p:nvPr/>
        </p:nvSpPr>
        <p:spPr>
          <a:xfrm>
            <a:off x="82121" y="1265419"/>
            <a:ext cx="8845704" cy="553998"/>
          </a:xfrm>
          <a:prstGeom prst="rect">
            <a:avLst/>
          </a:prstGeom>
        </p:spPr>
        <p:txBody>
          <a:bodyPr wrap="square" lIns="0" tIns="0" rIns="0" bIns="0" rtlCol="0" anchor="t">
            <a:spAutoFit/>
          </a:bodyPr>
          <a:lstStyle/>
          <a:p>
            <a:pPr marL="0" lvl="0" indent="0" algn="l"/>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The Purpose of Your Website</a:t>
            </a:r>
            <a:endParaRPr lang="en-US" sz="36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2" name="Freeform 2">
            <a:extLst>
              <a:ext uri="{FF2B5EF4-FFF2-40B4-BE49-F238E27FC236}">
                <a16:creationId xmlns:a16="http://schemas.microsoft.com/office/drawing/2014/main" id="{3C3DFB9E-69FD-D0D6-C827-BBA7D0E63BD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nvGrpSpPr>
          <p:cNvPr id="3" name="Group 2">
            <a:extLst>
              <a:ext uri="{FF2B5EF4-FFF2-40B4-BE49-F238E27FC236}">
                <a16:creationId xmlns:a16="http://schemas.microsoft.com/office/drawing/2014/main" id="{E17C2AA0-670D-38B3-6C3A-C05DBC1C3C31}"/>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CF1000B1-C5EA-19FF-69DD-60B56B5B7D5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Freeform 2">
              <a:extLst>
                <a:ext uri="{FF2B5EF4-FFF2-40B4-BE49-F238E27FC236}">
                  <a16:creationId xmlns:a16="http://schemas.microsoft.com/office/drawing/2014/main" id="{98DCF31C-56C7-DC10-FF17-669B343CEF3F}"/>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Tree>
    <p:extLst>
      <p:ext uri="{BB962C8B-B14F-4D97-AF65-F5344CB8AC3E}">
        <p14:creationId xmlns:p14="http://schemas.microsoft.com/office/powerpoint/2010/main" val="3313198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24098E7-F2FB-D50A-5E4A-A6198B3014FC}"/>
            </a:ext>
          </a:extLst>
        </p:cNvPr>
        <p:cNvGrpSpPr/>
        <p:nvPr/>
      </p:nvGrpSpPr>
      <p:grpSpPr>
        <a:xfrm>
          <a:off x="0" y="0"/>
          <a:ext cx="0" cy="0"/>
          <a:chOff x="0" y="0"/>
          <a:chExt cx="0" cy="0"/>
        </a:xfrm>
      </p:grpSpPr>
      <p:pic>
        <p:nvPicPr>
          <p:cNvPr id="2050" name="Picture 2" descr="MacBook Pro">
            <a:extLst>
              <a:ext uri="{FF2B5EF4-FFF2-40B4-BE49-F238E27FC236}">
                <a16:creationId xmlns:a16="http://schemas.microsoft.com/office/drawing/2014/main" id="{0912114C-BDBE-4DF4-60EA-68505F8A8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 y="0"/>
            <a:ext cx="685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7FE7B61-5E4A-DA61-7271-12A6B405CCF1}"/>
              </a:ext>
            </a:extLst>
          </p:cNvPr>
          <p:cNvSpPr txBox="1"/>
          <p:nvPr/>
        </p:nvSpPr>
        <p:spPr>
          <a:xfrm>
            <a:off x="8155447" y="2392747"/>
            <a:ext cx="9370554" cy="5501506"/>
          </a:xfrm>
          <a:prstGeom prst="rect">
            <a:avLst/>
          </a:prstGeom>
        </p:spPr>
        <p:txBody>
          <a:bodyPr wrap="square" lIns="0" tIns="0" rIns="0" bIns="0" rtlCol="0" anchor="t">
            <a:spAutoFit/>
          </a:bodyPr>
          <a:lstStyle/>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Increase brand awareness and credibility.</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Generate leads or sales.</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Share information about products or services.</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Build an audience or community.</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Demonstrate expertise in your industry.</a:t>
            </a:r>
            <a:endPar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
        <p:nvSpPr>
          <p:cNvPr id="35" name="Rectangle 34">
            <a:extLst>
              <a:ext uri="{FF2B5EF4-FFF2-40B4-BE49-F238E27FC236}">
                <a16:creationId xmlns:a16="http://schemas.microsoft.com/office/drawing/2014/main" id="{2CE0CD22-B690-C26B-D51D-D3012A57A541}"/>
              </a:ext>
            </a:extLst>
          </p:cNvPr>
          <p:cNvSpPr/>
          <p:nvPr/>
        </p:nvSpPr>
        <p:spPr>
          <a:xfrm>
            <a:off x="-17584" y="1124030"/>
            <a:ext cx="6646983" cy="1504870"/>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
            <a:extLst>
              <a:ext uri="{FF2B5EF4-FFF2-40B4-BE49-F238E27FC236}">
                <a16:creationId xmlns:a16="http://schemas.microsoft.com/office/drawing/2014/main" id="{B60D6125-2B38-FD2D-0BAF-884AF9B2BC15}"/>
              </a:ext>
            </a:extLst>
          </p:cNvPr>
          <p:cNvSpPr txBox="1"/>
          <p:nvPr/>
        </p:nvSpPr>
        <p:spPr>
          <a:xfrm>
            <a:off x="228601" y="1284751"/>
            <a:ext cx="8845704" cy="1107996"/>
          </a:xfrm>
          <a:prstGeom prst="rect">
            <a:avLst/>
          </a:prstGeom>
        </p:spPr>
        <p:txBody>
          <a:bodyPr wrap="square" lIns="0" tIns="0" rIns="0" bIns="0" rtlCol="0" anchor="t">
            <a:spAutoFit/>
          </a:bodyPr>
          <a:lstStyle/>
          <a:p>
            <a:pPr marL="0" lvl="0" indent="0" algn="l"/>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Common Reasons Business </a:t>
            </a:r>
          </a:p>
          <a:p>
            <a:pPr marL="0" lvl="0" indent="0" algn="l"/>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Owners Have Websites</a:t>
            </a:r>
            <a:endParaRPr lang="en-US" sz="36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2" name="Freeform 2">
            <a:extLst>
              <a:ext uri="{FF2B5EF4-FFF2-40B4-BE49-F238E27FC236}">
                <a16:creationId xmlns:a16="http://schemas.microsoft.com/office/drawing/2014/main" id="{8DBEF265-0355-EE84-4169-E42043B6CC34}"/>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nvGrpSpPr>
          <p:cNvPr id="3" name="Group 2">
            <a:extLst>
              <a:ext uri="{FF2B5EF4-FFF2-40B4-BE49-F238E27FC236}">
                <a16:creationId xmlns:a16="http://schemas.microsoft.com/office/drawing/2014/main" id="{2B554264-BEC2-8F5C-96F3-52604FF9C76E}"/>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E2917DBB-C69C-64AD-5BE1-C73AA3EED34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Freeform 2">
              <a:extLst>
                <a:ext uri="{FF2B5EF4-FFF2-40B4-BE49-F238E27FC236}">
                  <a16:creationId xmlns:a16="http://schemas.microsoft.com/office/drawing/2014/main" id="{05CB478F-95D2-9E7F-7C28-A0912A4935E6}"/>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Tree>
    <p:extLst>
      <p:ext uri="{BB962C8B-B14F-4D97-AF65-F5344CB8AC3E}">
        <p14:creationId xmlns:p14="http://schemas.microsoft.com/office/powerpoint/2010/main" val="839059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F2C735F6-0627-3FB4-EF0D-897D8C838F64}"/>
            </a:ext>
          </a:extLst>
        </p:cNvPr>
        <p:cNvGrpSpPr/>
        <p:nvPr/>
      </p:nvGrpSpPr>
      <p:grpSpPr>
        <a:xfrm>
          <a:off x="0" y="0"/>
          <a:ext cx="0" cy="0"/>
          <a:chOff x="0" y="0"/>
          <a:chExt cx="0" cy="0"/>
        </a:xfrm>
      </p:grpSpPr>
      <p:pic>
        <p:nvPicPr>
          <p:cNvPr id="3074" name="Picture 2" descr="unknown person writing">
            <a:extLst>
              <a:ext uri="{FF2B5EF4-FFF2-40B4-BE49-F238E27FC236}">
                <a16:creationId xmlns:a16="http://schemas.microsoft.com/office/drawing/2014/main" id="{F0DBE119-87D8-1827-A607-A248D6B12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 y="0"/>
            <a:ext cx="685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E23CF209-375E-E827-FD94-AA2C36B3DC71}"/>
              </a:ext>
            </a:extLst>
          </p:cNvPr>
          <p:cNvSpPr txBox="1"/>
          <p:nvPr/>
        </p:nvSpPr>
        <p:spPr>
          <a:xfrm>
            <a:off x="8153400" y="1838103"/>
            <a:ext cx="9370554" cy="7001917"/>
          </a:xfrm>
          <a:prstGeom prst="rect">
            <a:avLst/>
          </a:prstGeom>
        </p:spPr>
        <p:txBody>
          <a:bodyPr wrap="square" lIns="0" tIns="0" rIns="0" bIns="0" rtlCol="0" anchor="t">
            <a:spAutoFit/>
          </a:bodyPr>
          <a:lstStyle/>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Identify the main action you want visitors to take.</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Examples: Make a purchase, book a consultation, sign up for a newsletter.</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Every page should support your main goal.</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Goals guide content, design, and call to actions.</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Clear goals improve engagement and conversions.</a:t>
            </a:r>
            <a:endPar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
        <p:nvSpPr>
          <p:cNvPr id="35" name="Rectangle 34">
            <a:extLst>
              <a:ext uri="{FF2B5EF4-FFF2-40B4-BE49-F238E27FC236}">
                <a16:creationId xmlns:a16="http://schemas.microsoft.com/office/drawing/2014/main" id="{2CE19E5D-0BB4-E23A-DA37-1C3FBD603D2A}"/>
              </a:ext>
            </a:extLst>
          </p:cNvPr>
          <p:cNvSpPr/>
          <p:nvPr/>
        </p:nvSpPr>
        <p:spPr>
          <a:xfrm>
            <a:off x="-17584" y="1124030"/>
            <a:ext cx="6646983" cy="895270"/>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
            <a:extLst>
              <a:ext uri="{FF2B5EF4-FFF2-40B4-BE49-F238E27FC236}">
                <a16:creationId xmlns:a16="http://schemas.microsoft.com/office/drawing/2014/main" id="{4907A84F-BF84-6BCE-A732-0A753771256E}"/>
              </a:ext>
            </a:extLst>
          </p:cNvPr>
          <p:cNvSpPr txBox="1"/>
          <p:nvPr/>
        </p:nvSpPr>
        <p:spPr>
          <a:xfrm>
            <a:off x="228601" y="1284751"/>
            <a:ext cx="8845704" cy="553998"/>
          </a:xfrm>
          <a:prstGeom prst="rect">
            <a:avLst/>
          </a:prstGeom>
        </p:spPr>
        <p:txBody>
          <a:bodyPr wrap="square" lIns="0" tIns="0" rIns="0" bIns="0" rtlCol="0" anchor="t">
            <a:spAutoFit/>
          </a:bodyPr>
          <a:lstStyle/>
          <a:p>
            <a:pPr marL="0" lvl="0" indent="0" algn="l"/>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Define Your Website Goals</a:t>
            </a:r>
            <a:endParaRPr lang="en-US" sz="36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2" name="Freeform 2">
            <a:extLst>
              <a:ext uri="{FF2B5EF4-FFF2-40B4-BE49-F238E27FC236}">
                <a16:creationId xmlns:a16="http://schemas.microsoft.com/office/drawing/2014/main" id="{2216C109-E046-E41E-B6F3-1A74F8D042C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nvGrpSpPr>
          <p:cNvPr id="3" name="Group 2">
            <a:extLst>
              <a:ext uri="{FF2B5EF4-FFF2-40B4-BE49-F238E27FC236}">
                <a16:creationId xmlns:a16="http://schemas.microsoft.com/office/drawing/2014/main" id="{E57F8774-0638-EFB3-BF87-3F1AD2C81B7F}"/>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2B29AC38-064B-ECF8-9915-8E5335E8900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Freeform 2">
              <a:extLst>
                <a:ext uri="{FF2B5EF4-FFF2-40B4-BE49-F238E27FC236}">
                  <a16:creationId xmlns:a16="http://schemas.microsoft.com/office/drawing/2014/main" id="{8C52EFEE-C21D-8171-D734-7AF1BE4D0669}"/>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Tree>
    <p:extLst>
      <p:ext uri="{BB962C8B-B14F-4D97-AF65-F5344CB8AC3E}">
        <p14:creationId xmlns:p14="http://schemas.microsoft.com/office/powerpoint/2010/main" val="407139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5AF523F-5097-90C9-1562-C3840CE056E1}"/>
            </a:ext>
          </a:extLst>
        </p:cNvPr>
        <p:cNvGrpSpPr/>
        <p:nvPr/>
      </p:nvGrpSpPr>
      <p:grpSpPr>
        <a:xfrm>
          <a:off x="0" y="0"/>
          <a:ext cx="0" cy="0"/>
          <a:chOff x="0" y="0"/>
          <a:chExt cx="0" cy="0"/>
        </a:xfrm>
      </p:grpSpPr>
      <p:pic>
        <p:nvPicPr>
          <p:cNvPr id="4098" name="Picture 2" descr="man in gray crew neck t-shirt using computer">
            <a:extLst>
              <a:ext uri="{FF2B5EF4-FFF2-40B4-BE49-F238E27FC236}">
                <a16:creationId xmlns:a16="http://schemas.microsoft.com/office/drawing/2014/main" id="{9DF1516E-DCA9-D85B-46BA-48BAAE3629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815"/>
          <a:stretch>
            <a:fillRect/>
          </a:stretch>
        </p:blipFill>
        <p:spPr bwMode="auto">
          <a:xfrm>
            <a:off x="0" y="-20281"/>
            <a:ext cx="70104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E8AAF880-7F10-8D17-2141-C77AC7272E15}"/>
              </a:ext>
            </a:extLst>
          </p:cNvPr>
          <p:cNvSpPr txBox="1"/>
          <p:nvPr/>
        </p:nvSpPr>
        <p:spPr>
          <a:xfrm>
            <a:off x="8153400" y="1372192"/>
            <a:ext cx="9370554" cy="7502054"/>
          </a:xfrm>
          <a:prstGeom prst="rect">
            <a:avLst/>
          </a:prstGeom>
        </p:spPr>
        <p:txBody>
          <a:bodyPr wrap="square" lIns="0" tIns="0" rIns="0" bIns="0" rtlCol="0" anchor="t">
            <a:spAutoFit/>
          </a:bodyPr>
          <a:lstStyle/>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Visitors come with different needs: learn, solve a problem, buy, or contact you.</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Guide them with clear navigation and content.</a:t>
            </a:r>
          </a:p>
          <a:p>
            <a:pPr marL="571500" lvl="0" indent="-571500" algn="l">
              <a:lnSpc>
                <a:spcPts val="3919"/>
              </a:lnSpc>
              <a:spcBef>
                <a:spcPct val="0"/>
              </a:spcBef>
              <a:buFont typeface="Arial" panose="020B0604020202020204" pitchFamily="34" charset="0"/>
              <a:buChar char="•"/>
            </a:pPr>
            <a:endPar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Align website structure with visitor goals.</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Anticipate questions or obstacles for smoother conversions.</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A purposeful website leads visitors to take action.</a:t>
            </a:r>
            <a:endPar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
        <p:nvSpPr>
          <p:cNvPr id="35" name="Rectangle 34">
            <a:extLst>
              <a:ext uri="{FF2B5EF4-FFF2-40B4-BE49-F238E27FC236}">
                <a16:creationId xmlns:a16="http://schemas.microsoft.com/office/drawing/2014/main" id="{83388B47-4D6F-A1F1-A25D-015ED2B8F973}"/>
              </a:ext>
            </a:extLst>
          </p:cNvPr>
          <p:cNvSpPr/>
          <p:nvPr/>
        </p:nvSpPr>
        <p:spPr>
          <a:xfrm>
            <a:off x="-17584" y="1124030"/>
            <a:ext cx="6646983" cy="895270"/>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
            <a:extLst>
              <a:ext uri="{FF2B5EF4-FFF2-40B4-BE49-F238E27FC236}">
                <a16:creationId xmlns:a16="http://schemas.microsoft.com/office/drawing/2014/main" id="{60DBE1F8-51DC-945F-1A7D-45B6C86F5AA0}"/>
              </a:ext>
            </a:extLst>
          </p:cNvPr>
          <p:cNvSpPr txBox="1"/>
          <p:nvPr/>
        </p:nvSpPr>
        <p:spPr>
          <a:xfrm>
            <a:off x="228601" y="1284751"/>
            <a:ext cx="8845704" cy="553998"/>
          </a:xfrm>
          <a:prstGeom prst="rect">
            <a:avLst/>
          </a:prstGeom>
        </p:spPr>
        <p:txBody>
          <a:bodyPr wrap="square" lIns="0" tIns="0" rIns="0" bIns="0" rtlCol="0" anchor="t">
            <a:spAutoFit/>
          </a:bodyPr>
          <a:lstStyle/>
          <a:p>
            <a:pPr marL="0" lvl="0" indent="0" algn="l"/>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Understanding Visitor Intent</a:t>
            </a:r>
            <a:endParaRPr lang="en-US" sz="36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2" name="Freeform 2">
            <a:extLst>
              <a:ext uri="{FF2B5EF4-FFF2-40B4-BE49-F238E27FC236}">
                <a16:creationId xmlns:a16="http://schemas.microsoft.com/office/drawing/2014/main" id="{828F8686-F0A1-6D37-78AD-99302F90988D}"/>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nvGrpSpPr>
          <p:cNvPr id="3" name="Group 2">
            <a:extLst>
              <a:ext uri="{FF2B5EF4-FFF2-40B4-BE49-F238E27FC236}">
                <a16:creationId xmlns:a16="http://schemas.microsoft.com/office/drawing/2014/main" id="{BFF8857C-A7ED-67EF-E651-3EF2F25E33AB}"/>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5702876C-4184-CC0B-0340-CCCB54CB65E6}"/>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Freeform 2">
              <a:extLst>
                <a:ext uri="{FF2B5EF4-FFF2-40B4-BE49-F238E27FC236}">
                  <a16:creationId xmlns:a16="http://schemas.microsoft.com/office/drawing/2014/main" id="{51851499-8E9B-F10C-25C4-077FB75759C6}"/>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Tree>
    <p:extLst>
      <p:ext uri="{BB962C8B-B14F-4D97-AF65-F5344CB8AC3E}">
        <p14:creationId xmlns:p14="http://schemas.microsoft.com/office/powerpoint/2010/main" val="463747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4B7FFFB-F6A9-7A24-9199-B36E19F02C92}"/>
            </a:ext>
          </a:extLst>
        </p:cNvPr>
        <p:cNvGrpSpPr/>
        <p:nvPr/>
      </p:nvGrpSpPr>
      <p:grpSpPr>
        <a:xfrm>
          <a:off x="0" y="0"/>
          <a:ext cx="0" cy="0"/>
          <a:chOff x="0" y="0"/>
          <a:chExt cx="0" cy="0"/>
        </a:xfrm>
      </p:grpSpPr>
      <p:pic>
        <p:nvPicPr>
          <p:cNvPr id="5122" name="Picture 2" descr="person catching light bulb">
            <a:extLst>
              <a:ext uri="{FF2B5EF4-FFF2-40B4-BE49-F238E27FC236}">
                <a16:creationId xmlns:a16="http://schemas.microsoft.com/office/drawing/2014/main" id="{F3B22A77-E645-7426-66B6-DD12CF208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3" y="10978"/>
            <a:ext cx="685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EF8315AF-0ACC-5A57-0FD3-4382C77B6542}"/>
              </a:ext>
            </a:extLst>
          </p:cNvPr>
          <p:cNvSpPr txBox="1"/>
          <p:nvPr/>
        </p:nvSpPr>
        <p:spPr>
          <a:xfrm>
            <a:off x="8153400" y="1372192"/>
            <a:ext cx="9370554" cy="7001917"/>
          </a:xfrm>
          <a:prstGeom prst="rect">
            <a:avLst/>
          </a:prstGeom>
        </p:spPr>
        <p:txBody>
          <a:bodyPr wrap="square" lIns="0" tIns="0" rIns="0" bIns="0" rtlCol="0" anchor="t">
            <a:spAutoFit/>
          </a:bodyPr>
          <a:lstStyle/>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Why do I need a website for my business?</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What is the main action I want visitors to take?</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How does the website support business goals?</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Are visitors guided toward my desired actions?</a:t>
            </a:r>
          </a:p>
          <a:p>
            <a:pPr marL="571500" lvl="0" indent="-571500" algn="l">
              <a:lnSpc>
                <a:spcPts val="3919"/>
              </a:lnSpc>
              <a:spcBef>
                <a:spcPct val="0"/>
              </a:spcBef>
              <a:buFont typeface="Arial" panose="020B0604020202020204" pitchFamily="34" charset="0"/>
              <a:buChar char="•"/>
            </a:pPr>
            <a:endParaRPr lang="en-GB" sz="36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571500" lvl="0" indent="-571500" algn="l">
              <a:lnSpc>
                <a:spcPts val="3919"/>
              </a:lnSpc>
              <a:spcBef>
                <a:spcPct val="0"/>
              </a:spcBef>
              <a:buFont typeface="Arial" panose="020B0604020202020204" pitchFamily="34" charset="0"/>
              <a:buChar char="•"/>
            </a:pPr>
            <a:r>
              <a:rPr lang="en-GB"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Am I measuring results based on my “why”?</a:t>
            </a:r>
            <a:endParaRPr lang="en-US" sz="36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
        <p:nvSpPr>
          <p:cNvPr id="35" name="Rectangle 34">
            <a:extLst>
              <a:ext uri="{FF2B5EF4-FFF2-40B4-BE49-F238E27FC236}">
                <a16:creationId xmlns:a16="http://schemas.microsoft.com/office/drawing/2014/main" id="{7348190E-F08A-E2DD-A3D8-7F61B405CFA7}"/>
              </a:ext>
            </a:extLst>
          </p:cNvPr>
          <p:cNvSpPr/>
          <p:nvPr/>
        </p:nvSpPr>
        <p:spPr>
          <a:xfrm>
            <a:off x="-17583" y="1124030"/>
            <a:ext cx="3979984" cy="895270"/>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
            <a:extLst>
              <a:ext uri="{FF2B5EF4-FFF2-40B4-BE49-F238E27FC236}">
                <a16:creationId xmlns:a16="http://schemas.microsoft.com/office/drawing/2014/main" id="{CD2B533E-D143-896A-4121-58ACAA24DDD3}"/>
              </a:ext>
            </a:extLst>
          </p:cNvPr>
          <p:cNvSpPr txBox="1"/>
          <p:nvPr/>
        </p:nvSpPr>
        <p:spPr>
          <a:xfrm>
            <a:off x="193730" y="1286300"/>
            <a:ext cx="8845704" cy="553998"/>
          </a:xfrm>
          <a:prstGeom prst="rect">
            <a:avLst/>
          </a:prstGeom>
        </p:spPr>
        <p:txBody>
          <a:bodyPr wrap="square" lIns="0" tIns="0" rIns="0" bIns="0" rtlCol="0" anchor="t">
            <a:spAutoFit/>
          </a:bodyPr>
          <a:lstStyle/>
          <a:p>
            <a:pPr marL="0" lvl="0" indent="0" algn="l"/>
            <a:r>
              <a:rPr lang="en-GB" sz="3600" b="1" dirty="0">
                <a:solidFill>
                  <a:srgbClr val="FFFFFF"/>
                </a:solidFill>
                <a:latin typeface="Century Gothic" panose="020B0502020202020204" pitchFamily="34" charset="0"/>
                <a:ea typeface="Century Gothic Paneuropean"/>
                <a:cs typeface="Century Gothic Paneuropean"/>
                <a:sym typeface="Century Gothic Paneuropean"/>
              </a:rPr>
              <a:t>Self Assessment</a:t>
            </a:r>
            <a:endParaRPr lang="en-US" sz="36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2" name="Freeform 2">
            <a:extLst>
              <a:ext uri="{FF2B5EF4-FFF2-40B4-BE49-F238E27FC236}">
                <a16:creationId xmlns:a16="http://schemas.microsoft.com/office/drawing/2014/main" id="{FBB3DCCE-294D-14C2-355C-D7DA108DCD6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nvGrpSpPr>
          <p:cNvPr id="3" name="Group 2">
            <a:extLst>
              <a:ext uri="{FF2B5EF4-FFF2-40B4-BE49-F238E27FC236}">
                <a16:creationId xmlns:a16="http://schemas.microsoft.com/office/drawing/2014/main" id="{1BA20ADE-F480-748D-E4FD-8E5E55819D05}"/>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C31C8673-42B7-331B-8112-3F3B541CE45A}"/>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 name="Freeform 2">
              <a:extLst>
                <a:ext uri="{FF2B5EF4-FFF2-40B4-BE49-F238E27FC236}">
                  <a16:creationId xmlns:a16="http://schemas.microsoft.com/office/drawing/2014/main" id="{15BEA401-9F05-5656-DBBD-79E4758DAF53}"/>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Tree>
    <p:extLst>
      <p:ext uri="{BB962C8B-B14F-4D97-AF65-F5344CB8AC3E}">
        <p14:creationId xmlns:p14="http://schemas.microsoft.com/office/powerpoint/2010/main" val="2875472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82F9A78D-42F4-183C-70F9-4453988497AC}"/>
              </a:ext>
            </a:extLst>
          </p:cNvPr>
          <p:cNvSpPr/>
          <p:nvPr/>
        </p:nvSpPr>
        <p:spPr>
          <a:xfrm>
            <a:off x="362325" y="1582862"/>
            <a:ext cx="5809875" cy="8117904"/>
          </a:xfrm>
          <a:prstGeom prst="rect">
            <a:avLst/>
          </a:prstGeom>
          <a:solidFill>
            <a:schemeClr val="bg1"/>
          </a:solidFill>
        </p:spPr>
        <p:txBody>
          <a:bodyPr/>
          <a:lstStyle/>
          <a:p>
            <a:endParaRPr lang="en-GB" dirty="0"/>
          </a:p>
        </p:txBody>
      </p:sp>
      <p:pic>
        <p:nvPicPr>
          <p:cNvPr id="3" name="Picture 2">
            <a:extLst>
              <a:ext uri="{FF2B5EF4-FFF2-40B4-BE49-F238E27FC236}">
                <a16:creationId xmlns:a16="http://schemas.microsoft.com/office/drawing/2014/main" id="{DB743F5D-B3FA-B746-EBBD-CFAE440F3584}"/>
              </a:ext>
            </a:extLst>
          </p:cNvPr>
          <p:cNvPicPr>
            <a:picLocks noChangeAspect="1"/>
          </p:cNvPicPr>
          <p:nvPr/>
        </p:nvPicPr>
        <p:blipFill>
          <a:blip r:embed="rId3"/>
          <a:stretch>
            <a:fillRect/>
          </a:stretch>
        </p:blipFill>
        <p:spPr>
          <a:xfrm>
            <a:off x="707793" y="1802451"/>
            <a:ext cx="4796934" cy="2586582"/>
          </a:xfrm>
          <a:prstGeom prst="rect">
            <a:avLst/>
          </a:prstGeom>
        </p:spPr>
      </p:pic>
      <p:pic>
        <p:nvPicPr>
          <p:cNvPr id="4" name="Picture 3">
            <a:extLst>
              <a:ext uri="{FF2B5EF4-FFF2-40B4-BE49-F238E27FC236}">
                <a16:creationId xmlns:a16="http://schemas.microsoft.com/office/drawing/2014/main" id="{BBE8DA70-1859-516E-9280-6A2F4978E214}"/>
              </a:ext>
            </a:extLst>
          </p:cNvPr>
          <p:cNvPicPr>
            <a:picLocks noChangeAspect="1"/>
          </p:cNvPicPr>
          <p:nvPr/>
        </p:nvPicPr>
        <p:blipFill>
          <a:blip r:embed="rId4"/>
          <a:stretch>
            <a:fillRect/>
          </a:stretch>
        </p:blipFill>
        <p:spPr>
          <a:xfrm>
            <a:off x="394629" y="8065763"/>
            <a:ext cx="5423261" cy="1276750"/>
          </a:xfrm>
          <a:prstGeom prst="rect">
            <a:avLst/>
          </a:prstGeom>
        </p:spPr>
      </p:pic>
      <p:pic>
        <p:nvPicPr>
          <p:cNvPr id="5" name="Picture 4">
            <a:extLst>
              <a:ext uri="{FF2B5EF4-FFF2-40B4-BE49-F238E27FC236}">
                <a16:creationId xmlns:a16="http://schemas.microsoft.com/office/drawing/2014/main" id="{6550868F-C436-D255-AEF0-EAE116B9AA4F}"/>
              </a:ext>
            </a:extLst>
          </p:cNvPr>
          <p:cNvPicPr>
            <a:picLocks noChangeAspect="1"/>
          </p:cNvPicPr>
          <p:nvPr/>
        </p:nvPicPr>
        <p:blipFill>
          <a:blip r:embed="rId5"/>
          <a:stretch>
            <a:fillRect/>
          </a:stretch>
        </p:blipFill>
        <p:spPr>
          <a:xfrm>
            <a:off x="1276228" y="4253505"/>
            <a:ext cx="3167959" cy="1779990"/>
          </a:xfrm>
          <a:prstGeom prst="rect">
            <a:avLst/>
          </a:prstGeom>
        </p:spPr>
      </p:pic>
      <p:pic>
        <p:nvPicPr>
          <p:cNvPr id="6" name="Picture 8" descr="Shopify Logo, symbol, meaning, history, PNG, brand">
            <a:extLst>
              <a:ext uri="{FF2B5EF4-FFF2-40B4-BE49-F238E27FC236}">
                <a16:creationId xmlns:a16="http://schemas.microsoft.com/office/drawing/2014/main" id="{8EC831FD-908E-A0AC-9BB8-1DBA53D634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27538" y="6210300"/>
            <a:ext cx="3065338" cy="17242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0B6535-C091-57F5-469D-F9A3024B51FC}"/>
              </a:ext>
            </a:extLst>
          </p:cNvPr>
          <p:cNvSpPr txBox="1"/>
          <p:nvPr/>
        </p:nvSpPr>
        <p:spPr>
          <a:xfrm>
            <a:off x="7086600" y="495300"/>
            <a:ext cx="10640745" cy="1846659"/>
          </a:xfrm>
          <a:prstGeom prst="rect">
            <a:avLst/>
          </a:prstGeom>
        </p:spPr>
        <p:txBody>
          <a:bodyPr wrap="square" lIns="0" tIns="0" rIns="0" bIns="0" rtlCol="0" anchor="t">
            <a:spAutoFit/>
          </a:bodyPr>
          <a:lstStyle/>
          <a:p>
            <a:pPr lvl="0"/>
            <a:r>
              <a:rPr lang="en-GB" sz="6000" b="1" dirty="0">
                <a:solidFill>
                  <a:srgbClr val="36ACF5"/>
                </a:solidFill>
                <a:latin typeface="Century Gothic" panose="020B0502020202020204" pitchFamily="34" charset="0"/>
              </a:rPr>
              <a:t>Website Builders &amp; Their </a:t>
            </a:r>
            <a:r>
              <a:rPr lang="en-GB" sz="6000" b="1" dirty="0">
                <a:solidFill>
                  <a:schemeClr val="bg1"/>
                </a:solidFill>
                <a:latin typeface="Century Gothic" panose="020B0502020202020204" pitchFamily="34" charset="0"/>
              </a:rPr>
              <a:t>Popularity</a:t>
            </a:r>
            <a:endParaRPr lang="en-US" sz="6000" b="1" dirty="0">
              <a:solidFill>
                <a:schemeClr val="bg1"/>
              </a:solidFill>
              <a:latin typeface="Century Gothic" panose="020B0502020202020204" pitchFamily="34" charset="0"/>
            </a:endParaRPr>
          </a:p>
        </p:txBody>
      </p:sp>
      <p:sp>
        <p:nvSpPr>
          <p:cNvPr id="9" name="TextBox 6">
            <a:extLst>
              <a:ext uri="{FF2B5EF4-FFF2-40B4-BE49-F238E27FC236}">
                <a16:creationId xmlns:a16="http://schemas.microsoft.com/office/drawing/2014/main" id="{BBCD8577-89A2-71F1-6E4B-C02EFF810B54}"/>
              </a:ext>
            </a:extLst>
          </p:cNvPr>
          <p:cNvSpPr txBox="1"/>
          <p:nvPr/>
        </p:nvSpPr>
        <p:spPr>
          <a:xfrm>
            <a:off x="7109847" y="2541744"/>
            <a:ext cx="10640745" cy="5539978"/>
          </a:xfrm>
          <a:prstGeom prst="rect">
            <a:avLst/>
          </a:prstGeom>
        </p:spPr>
        <p:txBody>
          <a:bodyPr wrap="square" lIns="0" tIns="0" rIns="0" bIns="0" rtlCol="0" anchor="t">
            <a:spAutoFit/>
          </a:bodyPr>
          <a:lstStyle/>
          <a:p>
            <a:pPr lvl="0"/>
            <a:r>
              <a:rPr lang="en-GB" sz="3600" b="1" dirty="0">
                <a:solidFill>
                  <a:schemeClr val="bg1"/>
                </a:solidFill>
                <a:latin typeface="Century Gothic" panose="020B0502020202020204" pitchFamily="34" charset="0"/>
              </a:rPr>
              <a:t>As of 2025, here’s how much of the web is powered by the following website builders:</a:t>
            </a:r>
          </a:p>
          <a:p>
            <a:pPr lvl="0"/>
            <a:endParaRPr lang="en-GB" sz="3600" b="1" dirty="0">
              <a:solidFill>
                <a:schemeClr val="bg1"/>
              </a:solidFill>
              <a:latin typeface="Century Gothic" panose="020B0502020202020204" pitchFamily="34" charset="0"/>
            </a:endParaRPr>
          </a:p>
          <a:p>
            <a:pPr marL="571500" lvl="0" indent="-571500">
              <a:buFont typeface="Arial" panose="020B0604020202020204" pitchFamily="34" charset="0"/>
              <a:buChar char="•"/>
            </a:pPr>
            <a:r>
              <a:rPr lang="en-GB" sz="3600" b="1" dirty="0">
                <a:solidFill>
                  <a:srgbClr val="36ACF5"/>
                </a:solidFill>
                <a:latin typeface="Century Gothic" panose="020B0502020202020204" pitchFamily="34" charset="0"/>
              </a:rPr>
              <a:t>WordPress – </a:t>
            </a:r>
            <a:r>
              <a:rPr lang="en-GB" sz="3600" b="1" dirty="0">
                <a:solidFill>
                  <a:schemeClr val="bg1"/>
                </a:solidFill>
                <a:latin typeface="Century Gothic" panose="020B0502020202020204" pitchFamily="34" charset="0"/>
              </a:rPr>
              <a:t>43 %</a:t>
            </a:r>
          </a:p>
          <a:p>
            <a:pPr marL="571500" lvl="0" indent="-571500">
              <a:buFont typeface="Arial" panose="020B0604020202020204" pitchFamily="34" charset="0"/>
              <a:buChar char="•"/>
            </a:pPr>
            <a:endParaRPr lang="en-GB" sz="3600" b="1" dirty="0">
              <a:solidFill>
                <a:schemeClr val="bg1"/>
              </a:solidFill>
              <a:latin typeface="Century Gothic" panose="020B0502020202020204" pitchFamily="34" charset="0"/>
            </a:endParaRPr>
          </a:p>
          <a:p>
            <a:pPr marL="571500" lvl="0" indent="-571500">
              <a:buFont typeface="Arial" panose="020B0604020202020204" pitchFamily="34" charset="0"/>
              <a:buChar char="•"/>
            </a:pPr>
            <a:r>
              <a:rPr lang="en-GB" sz="3600" b="1" dirty="0">
                <a:solidFill>
                  <a:srgbClr val="36ACF5"/>
                </a:solidFill>
                <a:latin typeface="Century Gothic" panose="020B0502020202020204" pitchFamily="34" charset="0"/>
              </a:rPr>
              <a:t>Wix – </a:t>
            </a:r>
            <a:r>
              <a:rPr lang="en-GB" sz="3600" b="1" dirty="0">
                <a:solidFill>
                  <a:schemeClr val="bg1"/>
                </a:solidFill>
                <a:latin typeface="Century Gothic" panose="020B0502020202020204" pitchFamily="34" charset="0"/>
              </a:rPr>
              <a:t>4 %</a:t>
            </a:r>
          </a:p>
          <a:p>
            <a:pPr marL="571500" lvl="0" indent="-571500">
              <a:buFont typeface="Arial" panose="020B0604020202020204" pitchFamily="34" charset="0"/>
              <a:buChar char="•"/>
            </a:pPr>
            <a:endParaRPr lang="en-GB" sz="3600" b="1" dirty="0">
              <a:solidFill>
                <a:schemeClr val="bg1"/>
              </a:solidFill>
              <a:latin typeface="Century Gothic" panose="020B0502020202020204" pitchFamily="34" charset="0"/>
            </a:endParaRPr>
          </a:p>
          <a:p>
            <a:pPr marL="571500" lvl="0" indent="-571500">
              <a:buFont typeface="Arial" panose="020B0604020202020204" pitchFamily="34" charset="0"/>
              <a:buChar char="•"/>
            </a:pPr>
            <a:r>
              <a:rPr lang="en-GB" sz="3600" b="1" dirty="0">
                <a:solidFill>
                  <a:srgbClr val="36ACF5"/>
                </a:solidFill>
                <a:latin typeface="Century Gothic" panose="020B0502020202020204" pitchFamily="34" charset="0"/>
              </a:rPr>
              <a:t>Shopify – </a:t>
            </a:r>
            <a:r>
              <a:rPr lang="en-GB" sz="3600" b="1" dirty="0">
                <a:solidFill>
                  <a:schemeClr val="bg1"/>
                </a:solidFill>
                <a:latin typeface="Century Gothic" panose="020B0502020202020204" pitchFamily="34" charset="0"/>
              </a:rPr>
              <a:t>5 %</a:t>
            </a:r>
          </a:p>
          <a:p>
            <a:pPr marL="571500" lvl="0" indent="-571500">
              <a:buFont typeface="Arial" panose="020B0604020202020204" pitchFamily="34" charset="0"/>
              <a:buChar char="•"/>
            </a:pPr>
            <a:endParaRPr lang="en-GB" sz="3600" b="1" dirty="0">
              <a:solidFill>
                <a:schemeClr val="bg1"/>
              </a:solidFill>
              <a:latin typeface="Century Gothic" panose="020B0502020202020204" pitchFamily="34" charset="0"/>
            </a:endParaRPr>
          </a:p>
          <a:p>
            <a:pPr marL="571500" lvl="0" indent="-571500">
              <a:buFont typeface="Arial" panose="020B0604020202020204" pitchFamily="34" charset="0"/>
              <a:buChar char="•"/>
            </a:pPr>
            <a:r>
              <a:rPr lang="en-GB" sz="3600" b="1" dirty="0">
                <a:solidFill>
                  <a:srgbClr val="36ACF5"/>
                </a:solidFill>
                <a:latin typeface="Century Gothic" panose="020B0502020202020204" pitchFamily="34" charset="0"/>
              </a:rPr>
              <a:t>Squarespace – </a:t>
            </a:r>
            <a:r>
              <a:rPr lang="en-GB" sz="3600" b="1" dirty="0">
                <a:solidFill>
                  <a:schemeClr val="bg1"/>
                </a:solidFill>
                <a:latin typeface="Century Gothic" panose="020B0502020202020204" pitchFamily="34" charset="0"/>
              </a:rPr>
              <a:t>3 %</a:t>
            </a:r>
            <a:endParaRPr lang="en-US"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2910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EAF2C74-BB8E-B138-5002-390E1F63FAF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0B4BED7-E834-77F1-76B0-5A6868A72054}"/>
              </a:ext>
            </a:extLst>
          </p:cNvPr>
          <p:cNvSpPr txBox="1"/>
          <p:nvPr/>
        </p:nvSpPr>
        <p:spPr>
          <a:xfrm>
            <a:off x="652264" y="583654"/>
            <a:ext cx="7306072" cy="1091068"/>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Ways Of Working</a:t>
            </a:r>
          </a:p>
        </p:txBody>
      </p:sp>
      <p:grpSp>
        <p:nvGrpSpPr>
          <p:cNvPr id="7" name="Group 6">
            <a:extLst>
              <a:ext uri="{FF2B5EF4-FFF2-40B4-BE49-F238E27FC236}">
                <a16:creationId xmlns:a16="http://schemas.microsoft.com/office/drawing/2014/main" id="{C8019B22-37E1-5E5B-3DBE-AFE35DD2D872}"/>
              </a:ext>
            </a:extLst>
          </p:cNvPr>
          <p:cNvGrpSpPr/>
          <p:nvPr/>
        </p:nvGrpSpPr>
        <p:grpSpPr>
          <a:xfrm>
            <a:off x="0" y="8916555"/>
            <a:ext cx="4305300" cy="1066800"/>
            <a:chOff x="0" y="8916555"/>
            <a:chExt cx="4305300" cy="1066800"/>
          </a:xfrm>
        </p:grpSpPr>
        <p:sp>
          <p:nvSpPr>
            <p:cNvPr id="6" name="Arrow: Pentagon 5">
              <a:extLst>
                <a:ext uri="{FF2B5EF4-FFF2-40B4-BE49-F238E27FC236}">
                  <a16:creationId xmlns:a16="http://schemas.microsoft.com/office/drawing/2014/main" id="{4342FCB3-9390-76E2-35A0-BAF594ACA321}"/>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2">
              <a:extLst>
                <a:ext uri="{FF2B5EF4-FFF2-40B4-BE49-F238E27FC236}">
                  <a16:creationId xmlns:a16="http://schemas.microsoft.com/office/drawing/2014/main" id="{57364E0C-4888-A676-1ACF-6C83D814D4B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3">
            <a:extLst>
              <a:ext uri="{FF2B5EF4-FFF2-40B4-BE49-F238E27FC236}">
                <a16:creationId xmlns:a16="http://schemas.microsoft.com/office/drawing/2014/main" id="{4595EA16-A8B5-7979-F051-6318436D7541}"/>
              </a:ext>
            </a:extLst>
          </p:cNvPr>
          <p:cNvSpPr txBox="1"/>
          <p:nvPr/>
        </p:nvSpPr>
        <p:spPr>
          <a:xfrm>
            <a:off x="685800" y="1831132"/>
            <a:ext cx="13138720" cy="6383479"/>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100% confidentiality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No multi-tasking – be fully present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Arrive on time and stay for the whole meeting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Commit to asking questions, listening &amp; being </a:t>
            </a:r>
            <a:r>
              <a:rPr kumimoji="0" lang="en-US" sz="2800" b="0" i="0" u="none" strike="noStrike" kern="1200" cap="none" spc="0" normalizeH="0" baseline="0" noProof="0" dirty="0" err="1">
                <a:ln>
                  <a:noFill/>
                </a:ln>
                <a:solidFill>
                  <a:srgbClr val="FFFFFF"/>
                </a:solidFill>
                <a:effectLst/>
                <a:uLnTx/>
                <a:uFillTx/>
                <a:latin typeface="Century Gothic Paneuropean"/>
                <a:ea typeface="Century Gothic Paneuropean"/>
                <a:cs typeface="Century Gothic Paneuropean"/>
                <a:sym typeface="Century Gothic Paneuropean"/>
              </a:rPr>
              <a:t>non-judgemental</a:t>
            </a:r>
            <a:endPar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Sharing the air space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Implement agreed actions (Do what you say you will do)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Feedback at the following session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Complete all participant surveys at the end of each session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Philosophy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“The knowledge is in the room, let’s learn from others and share” </a:t>
            </a:r>
          </a:p>
        </p:txBody>
      </p:sp>
      <p:sp>
        <p:nvSpPr>
          <p:cNvPr id="2" name="Freeform 11">
            <a:extLst>
              <a:ext uri="{FF2B5EF4-FFF2-40B4-BE49-F238E27FC236}">
                <a16:creationId xmlns:a16="http://schemas.microsoft.com/office/drawing/2014/main" id="{03D84A13-F6AD-7E61-177A-687D9DA9BA8D}"/>
              </a:ext>
            </a:extLst>
          </p:cNvPr>
          <p:cNvSpPr/>
          <p:nvPr/>
        </p:nvSpPr>
        <p:spPr>
          <a:xfrm>
            <a:off x="11460490" y="2086278"/>
            <a:ext cx="6124149" cy="5574546"/>
          </a:xfrm>
          <a:custGeom>
            <a:avLst/>
            <a:gdLst/>
            <a:ahLst/>
            <a:cxnLst/>
            <a:rect l="l" t="t" r="r" b="b"/>
            <a:pathLst>
              <a:path w="6124149" h="5574546">
                <a:moveTo>
                  <a:pt x="0" y="0"/>
                </a:moveTo>
                <a:lnTo>
                  <a:pt x="6124149" y="0"/>
                </a:lnTo>
                <a:lnTo>
                  <a:pt x="6124149" y="5574546"/>
                </a:lnTo>
                <a:lnTo>
                  <a:pt x="0" y="557454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717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 name="TextBox 3"/>
          <p:cNvSpPr txBox="1"/>
          <p:nvPr/>
        </p:nvSpPr>
        <p:spPr>
          <a:xfrm>
            <a:off x="3274324" y="8076565"/>
            <a:ext cx="11739353" cy="1228725"/>
          </a:xfrm>
          <a:prstGeom prst="rect">
            <a:avLst/>
          </a:prstGeom>
        </p:spPr>
        <p:txBody>
          <a:bodyPr lIns="0" tIns="0" rIns="0" bIns="0" rtlCol="0" anchor="t">
            <a:spAutoFit/>
          </a:bodyPr>
          <a:lstStyle/>
          <a:p>
            <a:pPr algn="ctr">
              <a:lnSpc>
                <a:spcPts val="9600"/>
              </a:lnSpc>
            </a:pPr>
            <a:r>
              <a:rPr lang="en-US" sz="8000" b="1" dirty="0">
                <a:solidFill>
                  <a:srgbClr val="FFFFFF"/>
                </a:solidFill>
                <a:latin typeface="Century Gothic Paneuropean Bold"/>
                <a:ea typeface="Century Gothic Paneuropean Bold"/>
                <a:cs typeface="Century Gothic Paneuropean Bold"/>
                <a:sym typeface="Century Gothic Paneuropean Bold"/>
              </a:rPr>
              <a:t>Website Tips</a:t>
            </a:r>
          </a:p>
        </p:txBody>
      </p:sp>
      <p:pic>
        <p:nvPicPr>
          <p:cNvPr id="5124" name="Picture 4" descr="a computer screen with a picture of a woman's legs">
            <a:extLst>
              <a:ext uri="{FF2B5EF4-FFF2-40B4-BE49-F238E27FC236}">
                <a16:creationId xmlns:a16="http://schemas.microsoft.com/office/drawing/2014/main" id="{DE8ED131-930B-8D21-8677-B64C04229B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0" y="-1638300"/>
            <a:ext cx="18288000" cy="914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CF6AF90-0CA7-E37B-A87B-E7884BDB3D83}"/>
            </a:ext>
          </a:extLst>
        </p:cNvPr>
        <p:cNvGrpSpPr/>
        <p:nvPr/>
      </p:nvGrpSpPr>
      <p:grpSpPr>
        <a:xfrm>
          <a:off x="0" y="0"/>
          <a:ext cx="0" cy="0"/>
          <a:chOff x="0" y="0"/>
          <a:chExt cx="0" cy="0"/>
        </a:xfrm>
      </p:grpSpPr>
      <p:pic>
        <p:nvPicPr>
          <p:cNvPr id="1030" name="Picture 6" descr="turned on MacBook beside gold iPhone 5s">
            <a:extLst>
              <a:ext uri="{FF2B5EF4-FFF2-40B4-BE49-F238E27FC236}">
                <a16:creationId xmlns:a16="http://schemas.microsoft.com/office/drawing/2014/main" id="{5D9F4CBD-82AD-A306-D37E-B3BA99484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6" y="0"/>
            <a:ext cx="6869545" cy="103043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263924DB-2CEA-2F32-0DF9-FA49C7B56531}"/>
              </a:ext>
            </a:extLst>
          </p:cNvPr>
          <p:cNvSpPr txBox="1"/>
          <p:nvPr/>
        </p:nvSpPr>
        <p:spPr>
          <a:xfrm>
            <a:off x="7827457" y="744720"/>
            <a:ext cx="7008392" cy="1107804"/>
          </a:xfrm>
          <a:prstGeom prst="rect">
            <a:avLst/>
          </a:prstGeom>
        </p:spPr>
        <p:txBody>
          <a:bodyPr wrap="square" lIns="0" tIns="0" rIns="0" bIns="0" rtlCol="0" anchor="t">
            <a:spAutoFit/>
          </a:bodyPr>
          <a:lstStyle/>
          <a:p>
            <a:pPr marL="0" lvl="0" indent="0">
              <a:lnSpc>
                <a:spcPts val="9600"/>
              </a:lnSpc>
            </a:pPr>
            <a:r>
              <a:rPr lang="en-US" sz="6600" b="1" u="none" dirty="0">
                <a:solidFill>
                  <a:schemeClr val="bg1"/>
                </a:solidFill>
                <a:latin typeface="Century Gothic" panose="020B0502020202020204" pitchFamily="34" charset="0"/>
                <a:ea typeface="Century Gothic Paneuropean"/>
                <a:cs typeface="Century Gothic Paneuropean"/>
                <a:sym typeface="Century Gothic Paneuropean"/>
              </a:rPr>
              <a:t>Tips For Websites</a:t>
            </a:r>
          </a:p>
        </p:txBody>
      </p:sp>
      <p:grpSp>
        <p:nvGrpSpPr>
          <p:cNvPr id="13" name="Group 2">
            <a:extLst>
              <a:ext uri="{FF2B5EF4-FFF2-40B4-BE49-F238E27FC236}">
                <a16:creationId xmlns:a16="http://schemas.microsoft.com/office/drawing/2014/main" id="{4B64D5E5-4EFC-30C8-82AE-0ACF766C10EF}"/>
              </a:ext>
            </a:extLst>
          </p:cNvPr>
          <p:cNvGrpSpPr>
            <a:grpSpLocks noChangeAspect="1"/>
          </p:cNvGrpSpPr>
          <p:nvPr/>
        </p:nvGrpSpPr>
        <p:grpSpPr>
          <a:xfrm>
            <a:off x="7808123" y="3269409"/>
            <a:ext cx="1147756" cy="1147756"/>
            <a:chOff x="0" y="0"/>
            <a:chExt cx="6355080" cy="6355080"/>
          </a:xfrm>
          <a:solidFill>
            <a:srgbClr val="36ACF5"/>
          </a:solidFill>
        </p:grpSpPr>
        <p:sp>
          <p:nvSpPr>
            <p:cNvPr id="14" name="Freeform 3">
              <a:extLst>
                <a:ext uri="{FF2B5EF4-FFF2-40B4-BE49-F238E27FC236}">
                  <a16:creationId xmlns:a16="http://schemas.microsoft.com/office/drawing/2014/main" id="{4BDDE0D5-C9F2-D8EC-9765-FBEB0689D682}"/>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sp>
        <p:nvSpPr>
          <p:cNvPr id="19" name="Arrow: Pentagon 18">
            <a:extLst>
              <a:ext uri="{FF2B5EF4-FFF2-40B4-BE49-F238E27FC236}">
                <a16:creationId xmlns:a16="http://schemas.microsoft.com/office/drawing/2014/main" id="{09047757-2A96-A66E-299B-04DF94FA3D7F}"/>
              </a:ext>
            </a:extLst>
          </p:cNvPr>
          <p:cNvSpPr/>
          <p:nvPr/>
        </p:nvSpPr>
        <p:spPr>
          <a:xfrm>
            <a:off x="14305638" y="923751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6ED00574-77D2-B11A-5B55-11F9CC463C87}"/>
              </a:ext>
            </a:extLst>
          </p:cNvPr>
          <p:cNvSpPr/>
          <p:nvPr/>
        </p:nvSpPr>
        <p:spPr>
          <a:xfrm>
            <a:off x="14429919" y="936151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21" name="TextBox 6">
            <a:extLst>
              <a:ext uri="{FF2B5EF4-FFF2-40B4-BE49-F238E27FC236}">
                <a16:creationId xmlns:a16="http://schemas.microsoft.com/office/drawing/2014/main" id="{9FAC37ED-EDB3-7776-2A42-1F24D71D1C71}"/>
              </a:ext>
            </a:extLst>
          </p:cNvPr>
          <p:cNvSpPr txBox="1"/>
          <p:nvPr/>
        </p:nvSpPr>
        <p:spPr>
          <a:xfrm>
            <a:off x="9425025" y="3443526"/>
            <a:ext cx="7478049" cy="861774"/>
          </a:xfrm>
          <a:prstGeom prst="rect">
            <a:avLst/>
          </a:prstGeom>
        </p:spPr>
        <p:txBody>
          <a:bodyPr wrap="square" lIns="0" tIns="0" rIns="0" bIns="0" rtlCol="0" anchor="t">
            <a:spAutoFit/>
          </a:bodyPr>
          <a:lstStyle/>
          <a:p>
            <a:pPr lvl="0"/>
            <a:r>
              <a:rPr lang="en-GB" sz="2800" b="1" dirty="0">
                <a:solidFill>
                  <a:srgbClr val="36ACF5"/>
                </a:solidFill>
                <a:latin typeface="Century Gothic" panose="020B0502020202020204" pitchFamily="34" charset="0"/>
              </a:rPr>
              <a:t>Relevant Information: </a:t>
            </a:r>
            <a:r>
              <a:rPr lang="en-GB" sz="2800" dirty="0">
                <a:solidFill>
                  <a:schemeClr val="bg1"/>
                </a:solidFill>
                <a:latin typeface="Century Gothic" panose="020B0502020202020204" pitchFamily="34" charset="0"/>
              </a:rPr>
              <a:t>Valuable and appropriate to your audience.</a:t>
            </a:r>
            <a:endParaRPr lang="en-US" sz="2800" dirty="0">
              <a:solidFill>
                <a:schemeClr val="bg1"/>
              </a:solidFill>
              <a:latin typeface="Century Gothic" panose="020B0502020202020204" pitchFamily="34" charset="0"/>
            </a:endParaRPr>
          </a:p>
        </p:txBody>
      </p:sp>
      <p:grpSp>
        <p:nvGrpSpPr>
          <p:cNvPr id="25" name="Group 2">
            <a:extLst>
              <a:ext uri="{FF2B5EF4-FFF2-40B4-BE49-F238E27FC236}">
                <a16:creationId xmlns:a16="http://schemas.microsoft.com/office/drawing/2014/main" id="{987DAF5C-6094-129A-E118-34F4C69A88FA}"/>
              </a:ext>
            </a:extLst>
          </p:cNvPr>
          <p:cNvGrpSpPr>
            <a:grpSpLocks noChangeAspect="1"/>
          </p:cNvGrpSpPr>
          <p:nvPr/>
        </p:nvGrpSpPr>
        <p:grpSpPr>
          <a:xfrm>
            <a:off x="7808123" y="4794376"/>
            <a:ext cx="1147756" cy="1147756"/>
            <a:chOff x="0" y="0"/>
            <a:chExt cx="6355080" cy="6355080"/>
          </a:xfrm>
          <a:solidFill>
            <a:srgbClr val="36ACF5"/>
          </a:solidFill>
        </p:grpSpPr>
        <p:sp>
          <p:nvSpPr>
            <p:cNvPr id="26" name="Freeform 3">
              <a:extLst>
                <a:ext uri="{FF2B5EF4-FFF2-40B4-BE49-F238E27FC236}">
                  <a16:creationId xmlns:a16="http://schemas.microsoft.com/office/drawing/2014/main" id="{A6935AD7-769F-D8F4-6012-70557575DF52}"/>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sp>
        <p:nvSpPr>
          <p:cNvPr id="28" name="TextBox 6">
            <a:extLst>
              <a:ext uri="{FF2B5EF4-FFF2-40B4-BE49-F238E27FC236}">
                <a16:creationId xmlns:a16="http://schemas.microsoft.com/office/drawing/2014/main" id="{FD010E98-60DE-399E-2670-A0689DE97247}"/>
              </a:ext>
            </a:extLst>
          </p:cNvPr>
          <p:cNvSpPr txBox="1"/>
          <p:nvPr/>
        </p:nvSpPr>
        <p:spPr>
          <a:xfrm>
            <a:off x="9425025" y="4999001"/>
            <a:ext cx="7478049" cy="861774"/>
          </a:xfrm>
          <a:prstGeom prst="rect">
            <a:avLst/>
          </a:prstGeom>
        </p:spPr>
        <p:txBody>
          <a:bodyPr wrap="square" lIns="0" tIns="0" rIns="0" bIns="0" rtlCol="0" anchor="t">
            <a:spAutoFit/>
          </a:bodyPr>
          <a:lstStyle/>
          <a:p>
            <a:pPr lvl="0"/>
            <a:r>
              <a:rPr lang="en-GB" sz="2800" b="1" dirty="0">
                <a:solidFill>
                  <a:srgbClr val="36ACF5"/>
                </a:solidFill>
                <a:latin typeface="Century Gothic" panose="020B0502020202020204" pitchFamily="34" charset="0"/>
              </a:rPr>
              <a:t>Regular Updates: </a:t>
            </a:r>
            <a:r>
              <a:rPr lang="en-GB" sz="2800" dirty="0">
                <a:solidFill>
                  <a:schemeClr val="bg1"/>
                </a:solidFill>
                <a:latin typeface="Century Gothic" panose="020B0502020202020204" pitchFamily="34" charset="0"/>
              </a:rPr>
              <a:t>Keep content fresh and current</a:t>
            </a:r>
            <a:endParaRPr lang="en-US" sz="2800" dirty="0">
              <a:solidFill>
                <a:schemeClr val="bg1"/>
              </a:solidFill>
              <a:latin typeface="Century Gothic" panose="020B0502020202020204" pitchFamily="34" charset="0"/>
            </a:endParaRPr>
          </a:p>
        </p:txBody>
      </p:sp>
      <p:grpSp>
        <p:nvGrpSpPr>
          <p:cNvPr id="29" name="Group 2">
            <a:extLst>
              <a:ext uri="{FF2B5EF4-FFF2-40B4-BE49-F238E27FC236}">
                <a16:creationId xmlns:a16="http://schemas.microsoft.com/office/drawing/2014/main" id="{3D393450-8A7B-51BB-D188-198F33C277ED}"/>
              </a:ext>
            </a:extLst>
          </p:cNvPr>
          <p:cNvGrpSpPr>
            <a:grpSpLocks noChangeAspect="1"/>
          </p:cNvGrpSpPr>
          <p:nvPr/>
        </p:nvGrpSpPr>
        <p:grpSpPr>
          <a:xfrm>
            <a:off x="7808123" y="6335153"/>
            <a:ext cx="1147756" cy="1147756"/>
            <a:chOff x="0" y="0"/>
            <a:chExt cx="6355080" cy="6355080"/>
          </a:xfrm>
          <a:solidFill>
            <a:srgbClr val="36ACF5"/>
          </a:solidFill>
        </p:grpSpPr>
        <p:sp>
          <p:nvSpPr>
            <p:cNvPr id="30" name="Freeform 3">
              <a:extLst>
                <a:ext uri="{FF2B5EF4-FFF2-40B4-BE49-F238E27FC236}">
                  <a16:creationId xmlns:a16="http://schemas.microsoft.com/office/drawing/2014/main" id="{F4F72AE4-F0E7-9EB1-8DD2-5AD62C1FC2F5}"/>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solidFill>
                  <a:srgbClr val="36ACF5"/>
                </a:solidFill>
              </a:endParaRPr>
            </a:p>
          </p:txBody>
        </p:sp>
      </p:grpSp>
      <p:sp>
        <p:nvSpPr>
          <p:cNvPr id="32" name="TextBox 6">
            <a:extLst>
              <a:ext uri="{FF2B5EF4-FFF2-40B4-BE49-F238E27FC236}">
                <a16:creationId xmlns:a16="http://schemas.microsoft.com/office/drawing/2014/main" id="{C6D479E5-FB36-D3BD-EFDF-8CBE012A9895}"/>
              </a:ext>
            </a:extLst>
          </p:cNvPr>
          <p:cNvSpPr txBox="1"/>
          <p:nvPr/>
        </p:nvSpPr>
        <p:spPr>
          <a:xfrm>
            <a:off x="9425025" y="6465451"/>
            <a:ext cx="7478049" cy="861774"/>
          </a:xfrm>
          <a:prstGeom prst="rect">
            <a:avLst/>
          </a:prstGeom>
        </p:spPr>
        <p:txBody>
          <a:bodyPr wrap="square" lIns="0" tIns="0" rIns="0" bIns="0" rtlCol="0" anchor="t">
            <a:spAutoFit/>
          </a:bodyPr>
          <a:lstStyle/>
          <a:p>
            <a:pPr lvl="0"/>
            <a:r>
              <a:rPr lang="en-GB" sz="2800" b="1" dirty="0">
                <a:solidFill>
                  <a:srgbClr val="36ACF5"/>
                </a:solidFill>
                <a:latin typeface="Century Gothic" panose="020B0502020202020204" pitchFamily="34" charset="0"/>
              </a:rPr>
              <a:t>Engaging Content: </a:t>
            </a:r>
            <a:r>
              <a:rPr lang="en-GB" sz="2800" dirty="0">
                <a:solidFill>
                  <a:schemeClr val="bg1"/>
                </a:solidFill>
                <a:latin typeface="Century Gothic" panose="020B0502020202020204" pitchFamily="34" charset="0"/>
              </a:rPr>
              <a:t>High quality images, videos and infographics</a:t>
            </a:r>
            <a:endParaRPr lang="en-US" sz="2800" dirty="0">
              <a:solidFill>
                <a:schemeClr val="bg1"/>
              </a:solidFill>
              <a:latin typeface="Century Gothic" panose="020B0502020202020204" pitchFamily="34" charset="0"/>
            </a:endParaRPr>
          </a:p>
        </p:txBody>
      </p:sp>
      <p:pic>
        <p:nvPicPr>
          <p:cNvPr id="9" name="Graphic 8" descr="Compass with solid fill">
            <a:extLst>
              <a:ext uri="{FF2B5EF4-FFF2-40B4-BE49-F238E27FC236}">
                <a16:creationId xmlns:a16="http://schemas.microsoft.com/office/drawing/2014/main" id="{29C9BBC4-7658-D75E-105A-496F50987C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4800" y="3390900"/>
            <a:ext cx="914400" cy="914400"/>
          </a:xfrm>
          <a:prstGeom prst="rect">
            <a:avLst/>
          </a:prstGeom>
        </p:spPr>
      </p:pic>
      <p:pic>
        <p:nvPicPr>
          <p:cNvPr id="12" name="Graphic 11" descr="Smart Phone with solid fill">
            <a:extLst>
              <a:ext uri="{FF2B5EF4-FFF2-40B4-BE49-F238E27FC236}">
                <a16:creationId xmlns:a16="http://schemas.microsoft.com/office/drawing/2014/main" id="{033D68F6-20CE-DAC7-1571-F046BA2681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7683" y="5023247"/>
            <a:ext cx="708633" cy="708633"/>
          </a:xfrm>
          <a:prstGeom prst="rect">
            <a:avLst/>
          </a:prstGeom>
        </p:spPr>
      </p:pic>
      <p:pic>
        <p:nvPicPr>
          <p:cNvPr id="16" name="Graphic 15" descr="Paper with solid fill">
            <a:extLst>
              <a:ext uri="{FF2B5EF4-FFF2-40B4-BE49-F238E27FC236}">
                <a16:creationId xmlns:a16="http://schemas.microsoft.com/office/drawing/2014/main" id="{1A98A48A-471D-7BFA-5D7A-0DAB399D38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0999" y="6515338"/>
            <a:ext cx="762000" cy="762000"/>
          </a:xfrm>
          <a:prstGeom prst="rect">
            <a:avLst/>
          </a:prstGeom>
        </p:spPr>
      </p:pic>
      <p:sp>
        <p:nvSpPr>
          <p:cNvPr id="51" name="TextBox 6">
            <a:extLst>
              <a:ext uri="{FF2B5EF4-FFF2-40B4-BE49-F238E27FC236}">
                <a16:creationId xmlns:a16="http://schemas.microsoft.com/office/drawing/2014/main" id="{035C7060-7448-7FBD-34AA-B52E3ABD28FB}"/>
              </a:ext>
            </a:extLst>
          </p:cNvPr>
          <p:cNvSpPr txBox="1"/>
          <p:nvPr/>
        </p:nvSpPr>
        <p:spPr>
          <a:xfrm>
            <a:off x="7827457" y="1900393"/>
            <a:ext cx="7478049"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Quality</a:t>
            </a:r>
            <a:r>
              <a:rPr lang="en-GB" sz="4400" b="1" dirty="0">
                <a:solidFill>
                  <a:srgbClr val="287DB2"/>
                </a:solidFill>
                <a:latin typeface="Century Gothic" panose="020B0502020202020204" pitchFamily="34" charset="0"/>
              </a:rPr>
              <a:t> </a:t>
            </a:r>
            <a:r>
              <a:rPr lang="en-GB" sz="4400" b="1" dirty="0">
                <a:solidFill>
                  <a:schemeClr val="bg1"/>
                </a:solidFill>
                <a:latin typeface="Century Gothic" panose="020B0502020202020204" pitchFamily="34" charset="0"/>
              </a:rPr>
              <a:t>Content</a:t>
            </a:r>
            <a:endParaRPr lang="en-US" sz="4400" b="1" dirty="0">
              <a:solidFill>
                <a:schemeClr val="bg1"/>
              </a:solidFill>
              <a:latin typeface="Century Gothic" panose="020B0502020202020204" pitchFamily="34" charset="0"/>
            </a:endParaRPr>
          </a:p>
        </p:txBody>
      </p:sp>
      <p:sp>
        <p:nvSpPr>
          <p:cNvPr id="2" name="Rectangle: Rounded Corners 1">
            <a:hlinkClick r:id="rId11"/>
            <a:extLst>
              <a:ext uri="{FF2B5EF4-FFF2-40B4-BE49-F238E27FC236}">
                <a16:creationId xmlns:a16="http://schemas.microsoft.com/office/drawing/2014/main" id="{217B3945-6368-82A7-4A58-7CD8746EB304}"/>
              </a:ext>
            </a:extLst>
          </p:cNvPr>
          <p:cNvSpPr/>
          <p:nvPr/>
        </p:nvSpPr>
        <p:spPr>
          <a:xfrm>
            <a:off x="7823036" y="8006853"/>
            <a:ext cx="2893592" cy="861774"/>
          </a:xfrm>
          <a:prstGeom prst="roundRect">
            <a:avLst/>
          </a:prstGeom>
          <a:solidFill>
            <a:srgbClr val="287D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Example 1</a:t>
            </a:r>
          </a:p>
        </p:txBody>
      </p:sp>
      <p:sp>
        <p:nvSpPr>
          <p:cNvPr id="3" name="Rectangle: Rounded Corners 2">
            <a:hlinkClick r:id="rId12"/>
            <a:extLst>
              <a:ext uri="{FF2B5EF4-FFF2-40B4-BE49-F238E27FC236}">
                <a16:creationId xmlns:a16="http://schemas.microsoft.com/office/drawing/2014/main" id="{D7641600-A77E-06C5-033E-E4B40A216E71}"/>
              </a:ext>
            </a:extLst>
          </p:cNvPr>
          <p:cNvSpPr/>
          <p:nvPr/>
        </p:nvSpPr>
        <p:spPr>
          <a:xfrm>
            <a:off x="14305638" y="8006853"/>
            <a:ext cx="2893592" cy="861774"/>
          </a:xfrm>
          <a:prstGeom prst="roundRect">
            <a:avLst/>
          </a:prstGeom>
          <a:solidFill>
            <a:srgbClr val="287D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Example 3</a:t>
            </a:r>
          </a:p>
        </p:txBody>
      </p:sp>
      <p:sp>
        <p:nvSpPr>
          <p:cNvPr id="5" name="Rectangle: Rounded Corners 4">
            <a:hlinkClick r:id="rId13"/>
            <a:extLst>
              <a:ext uri="{FF2B5EF4-FFF2-40B4-BE49-F238E27FC236}">
                <a16:creationId xmlns:a16="http://schemas.microsoft.com/office/drawing/2014/main" id="{BBCEA46C-A166-6BAC-AF28-316D7AAAC8A0}"/>
              </a:ext>
            </a:extLst>
          </p:cNvPr>
          <p:cNvSpPr/>
          <p:nvPr/>
        </p:nvSpPr>
        <p:spPr>
          <a:xfrm>
            <a:off x="11064337" y="8006853"/>
            <a:ext cx="2893592" cy="861774"/>
          </a:xfrm>
          <a:prstGeom prst="roundRect">
            <a:avLst/>
          </a:prstGeom>
          <a:solidFill>
            <a:srgbClr val="287D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Example 2</a:t>
            </a:r>
          </a:p>
        </p:txBody>
      </p:sp>
    </p:spTree>
    <p:extLst>
      <p:ext uri="{BB962C8B-B14F-4D97-AF65-F5344CB8AC3E}">
        <p14:creationId xmlns:p14="http://schemas.microsoft.com/office/powerpoint/2010/main" val="331253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1281582-E847-0CAF-62B5-904FEFADE85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38B4773-F16B-E6D9-37CD-29BF6A72A43E}"/>
              </a:ext>
            </a:extLst>
          </p:cNvPr>
          <p:cNvSpPr txBox="1"/>
          <p:nvPr/>
        </p:nvSpPr>
        <p:spPr>
          <a:xfrm>
            <a:off x="7827456" y="744720"/>
            <a:ext cx="8784143" cy="1107804"/>
          </a:xfrm>
          <a:prstGeom prst="rect">
            <a:avLst/>
          </a:prstGeom>
        </p:spPr>
        <p:txBody>
          <a:bodyPr wrap="square" lIns="0" tIns="0" rIns="0" bIns="0" rtlCol="0" anchor="t">
            <a:spAutoFit/>
          </a:bodyPr>
          <a:lstStyle/>
          <a:p>
            <a:pPr marL="0" lvl="0" indent="0">
              <a:lnSpc>
                <a:spcPts val="9600"/>
              </a:lnSpc>
            </a:pPr>
            <a:r>
              <a:rPr lang="en-US" sz="6600" b="1" u="none" dirty="0">
                <a:solidFill>
                  <a:srgbClr val="36ACF5"/>
                </a:solidFill>
                <a:latin typeface="Century Gothic" panose="020B0502020202020204" pitchFamily="34" charset="0"/>
                <a:ea typeface="Century Gothic Paneuropean"/>
                <a:cs typeface="Century Gothic Paneuropean"/>
                <a:sym typeface="Century Gothic Paneuropean"/>
              </a:rPr>
              <a:t>The Power of Visuals</a:t>
            </a:r>
          </a:p>
        </p:txBody>
      </p:sp>
      <p:sp>
        <p:nvSpPr>
          <p:cNvPr id="19" name="Arrow: Pentagon 18">
            <a:extLst>
              <a:ext uri="{FF2B5EF4-FFF2-40B4-BE49-F238E27FC236}">
                <a16:creationId xmlns:a16="http://schemas.microsoft.com/office/drawing/2014/main" id="{9D0581FF-99F0-7146-2D67-5F4F2EBBB52C}"/>
              </a:ext>
            </a:extLst>
          </p:cNvPr>
          <p:cNvSpPr/>
          <p:nvPr/>
        </p:nvSpPr>
        <p:spPr>
          <a:xfrm>
            <a:off x="14305638" y="923751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3B2072C3-1A2B-408D-2A09-F8DB63C14494}"/>
              </a:ext>
            </a:extLst>
          </p:cNvPr>
          <p:cNvSpPr/>
          <p:nvPr/>
        </p:nvSpPr>
        <p:spPr>
          <a:xfrm>
            <a:off x="14429919" y="936151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a:p>
        </p:txBody>
      </p:sp>
      <p:sp>
        <p:nvSpPr>
          <p:cNvPr id="21" name="TextBox 6">
            <a:extLst>
              <a:ext uri="{FF2B5EF4-FFF2-40B4-BE49-F238E27FC236}">
                <a16:creationId xmlns:a16="http://schemas.microsoft.com/office/drawing/2014/main" id="{0F7765D2-35D6-0ED8-714D-D32498039600}"/>
              </a:ext>
            </a:extLst>
          </p:cNvPr>
          <p:cNvSpPr txBox="1"/>
          <p:nvPr/>
        </p:nvSpPr>
        <p:spPr>
          <a:xfrm>
            <a:off x="7827456" y="2324100"/>
            <a:ext cx="9829800" cy="6032421"/>
          </a:xfrm>
          <a:prstGeom prst="rect">
            <a:avLst/>
          </a:prstGeom>
        </p:spPr>
        <p:txBody>
          <a:bodyPr wrap="square" lIns="0" tIns="0" rIns="0" bIns="0" rtlCol="0" anchor="t">
            <a:spAutoFit/>
          </a:bodyPr>
          <a:lstStyle/>
          <a:p>
            <a:pPr lvl="0"/>
            <a:r>
              <a:rPr lang="en-GB" sz="2800" b="1" dirty="0">
                <a:solidFill>
                  <a:schemeClr val="bg1"/>
                </a:solidFill>
                <a:latin typeface="Century Gothic" panose="020B0502020202020204" pitchFamily="34" charset="0"/>
              </a:rPr>
              <a:t>People process visuals 60,000x faster than text - first impressions matter.</a:t>
            </a:r>
          </a:p>
          <a:p>
            <a:pPr lvl="0"/>
            <a:endParaRPr lang="en-GB" sz="2800" b="1" dirty="0">
              <a:solidFill>
                <a:schemeClr val="bg1"/>
              </a:solidFill>
              <a:latin typeface="Century Gothic" panose="020B0502020202020204" pitchFamily="34" charset="0"/>
            </a:endParaRPr>
          </a:p>
          <a:p>
            <a:pPr lvl="0"/>
            <a:r>
              <a:rPr lang="en-GB" sz="2800" b="1" dirty="0">
                <a:solidFill>
                  <a:schemeClr val="bg1"/>
                </a:solidFill>
                <a:latin typeface="Century Gothic" panose="020B0502020202020204" pitchFamily="34" charset="0"/>
              </a:rPr>
              <a:t>Use authentic, high quality images that reflect your brand and audience.</a:t>
            </a:r>
          </a:p>
          <a:p>
            <a:pPr lvl="0"/>
            <a:endParaRPr lang="en-GB" sz="2800" b="1" dirty="0">
              <a:solidFill>
                <a:schemeClr val="bg1"/>
              </a:solidFill>
              <a:latin typeface="Century Gothic" panose="020B0502020202020204" pitchFamily="34" charset="0"/>
            </a:endParaRPr>
          </a:p>
          <a:p>
            <a:pPr lvl="0"/>
            <a:r>
              <a:rPr lang="en-GB" sz="2800" b="1" dirty="0">
                <a:solidFill>
                  <a:schemeClr val="bg1"/>
                </a:solidFill>
                <a:latin typeface="Century Gothic" panose="020B0502020202020204" pitchFamily="34" charset="0"/>
              </a:rPr>
              <a:t>Real photos &gt; stock photos - they build trust and relatability.</a:t>
            </a:r>
          </a:p>
          <a:p>
            <a:pPr lvl="0"/>
            <a:endParaRPr lang="en-GB" sz="2800" b="1" dirty="0">
              <a:solidFill>
                <a:schemeClr val="bg1"/>
              </a:solidFill>
              <a:latin typeface="Century Gothic" panose="020B0502020202020204" pitchFamily="34" charset="0"/>
            </a:endParaRPr>
          </a:p>
          <a:p>
            <a:pPr lvl="0"/>
            <a:r>
              <a:rPr lang="en-GB" sz="2800" b="1" dirty="0">
                <a:solidFill>
                  <a:schemeClr val="bg1"/>
                </a:solidFill>
                <a:latin typeface="Century Gothic" panose="020B0502020202020204" pitchFamily="34" charset="0"/>
              </a:rPr>
              <a:t>Incorporate videos, icons, and infographics to explain complex ideas simply.</a:t>
            </a:r>
          </a:p>
          <a:p>
            <a:pPr lvl="0"/>
            <a:endParaRPr lang="en-GB" sz="2800" b="1" dirty="0">
              <a:solidFill>
                <a:schemeClr val="bg1"/>
              </a:solidFill>
              <a:latin typeface="Century Gothic" panose="020B0502020202020204" pitchFamily="34" charset="0"/>
            </a:endParaRPr>
          </a:p>
          <a:p>
            <a:pPr lvl="0"/>
            <a:r>
              <a:rPr lang="en-GB" sz="2800" b="1" dirty="0">
                <a:solidFill>
                  <a:schemeClr val="bg1"/>
                </a:solidFill>
                <a:latin typeface="Century Gothic" panose="020B0502020202020204" pitchFamily="34" charset="0"/>
              </a:rPr>
              <a:t>Keep visuals consistent in style, colour, and tone to strengthen your brand identity.</a:t>
            </a:r>
            <a:endParaRPr lang="en-US" sz="2800" dirty="0">
              <a:solidFill>
                <a:schemeClr val="bg1"/>
              </a:solidFill>
              <a:latin typeface="Century Gothic" panose="020B0502020202020204" pitchFamily="34" charset="0"/>
            </a:endParaRPr>
          </a:p>
        </p:txBody>
      </p:sp>
      <p:pic>
        <p:nvPicPr>
          <p:cNvPr id="7" name="Picture 6" descr="A person holding a camera&#10;&#10;AI-generated content may be incorrect.">
            <a:extLst>
              <a:ext uri="{FF2B5EF4-FFF2-40B4-BE49-F238E27FC236}">
                <a16:creationId xmlns:a16="http://schemas.microsoft.com/office/drawing/2014/main" id="{7BA72A2C-E6AF-FD9A-AA9A-64935C48447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039" r="11789"/>
          <a:stretch>
            <a:fillRect/>
          </a:stretch>
        </p:blipFill>
        <p:spPr>
          <a:xfrm>
            <a:off x="0" y="0"/>
            <a:ext cx="6711750" cy="10287000"/>
          </a:xfrm>
          <a:prstGeom prst="rect">
            <a:avLst/>
          </a:prstGeom>
        </p:spPr>
      </p:pic>
    </p:spTree>
    <p:extLst>
      <p:ext uri="{BB962C8B-B14F-4D97-AF65-F5344CB8AC3E}">
        <p14:creationId xmlns:p14="http://schemas.microsoft.com/office/powerpoint/2010/main" val="3732317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1026" name="Picture 2" descr="white and black laptop">
            <a:extLst>
              <a:ext uri="{FF2B5EF4-FFF2-40B4-BE49-F238E27FC236}">
                <a16:creationId xmlns:a16="http://schemas.microsoft.com/office/drawing/2014/main" id="{53A18540-2C1D-AB91-BC33-2DAA2ADD60A3}"/>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r="10452"/>
          <a:stretch>
            <a:fillRect/>
          </a:stretch>
        </p:blipFill>
        <p:spPr bwMode="auto">
          <a:xfrm>
            <a:off x="11064982" y="-8586"/>
            <a:ext cx="7223018"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p:cNvSpPr txBox="1"/>
          <p:nvPr/>
        </p:nvSpPr>
        <p:spPr>
          <a:xfrm>
            <a:off x="840208" y="341179"/>
            <a:ext cx="7008392" cy="1107804"/>
          </a:xfrm>
          <a:prstGeom prst="rect">
            <a:avLst/>
          </a:prstGeom>
        </p:spPr>
        <p:txBody>
          <a:bodyPr wrap="square" lIns="0" tIns="0" rIns="0" bIns="0" rtlCol="0" anchor="t">
            <a:spAutoFit/>
          </a:bodyPr>
          <a:lstStyle/>
          <a:p>
            <a:pPr marL="0" lvl="0" indent="0">
              <a:lnSpc>
                <a:spcPts val="9600"/>
              </a:lnSpc>
            </a:pPr>
            <a:r>
              <a:rPr lang="en-US" sz="6600" b="1" u="none" dirty="0">
                <a:solidFill>
                  <a:schemeClr val="bg1"/>
                </a:solidFill>
                <a:latin typeface="Century Gothic" panose="020B0502020202020204" pitchFamily="34" charset="0"/>
                <a:ea typeface="Century Gothic Paneuropean"/>
                <a:cs typeface="Century Gothic Paneuropean"/>
                <a:sym typeface="Century Gothic Paneuropean"/>
              </a:rPr>
              <a:t>Tips For Websites</a:t>
            </a:r>
          </a:p>
        </p:txBody>
      </p:sp>
      <p:sp>
        <p:nvSpPr>
          <p:cNvPr id="6" name="TextBox 6"/>
          <p:cNvSpPr txBox="1"/>
          <p:nvPr/>
        </p:nvSpPr>
        <p:spPr>
          <a:xfrm>
            <a:off x="820063" y="1599029"/>
            <a:ext cx="7478049"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User Friendly </a:t>
            </a:r>
            <a:r>
              <a:rPr lang="en-GB" sz="4400" b="1" dirty="0">
                <a:solidFill>
                  <a:schemeClr val="bg1"/>
                </a:solidFill>
                <a:latin typeface="Century Gothic" panose="020B0502020202020204" pitchFamily="34" charset="0"/>
              </a:rPr>
              <a:t>Design</a:t>
            </a:r>
            <a:endParaRPr lang="en-US" sz="4400" b="1"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8C87FE27-2F2A-054C-091B-E358001D1E7F}"/>
              </a:ext>
            </a:extLst>
          </p:cNvPr>
          <p:cNvGrpSpPr>
            <a:grpSpLocks noChangeAspect="1"/>
          </p:cNvGrpSpPr>
          <p:nvPr/>
        </p:nvGrpSpPr>
        <p:grpSpPr>
          <a:xfrm>
            <a:off x="854182" y="2812209"/>
            <a:ext cx="1147756" cy="1147756"/>
            <a:chOff x="0" y="0"/>
            <a:chExt cx="6355080" cy="6355080"/>
          </a:xfrm>
          <a:solidFill>
            <a:srgbClr val="36ACF5"/>
          </a:solidFill>
        </p:grpSpPr>
        <p:sp>
          <p:nvSpPr>
            <p:cNvPr id="14" name="Freeform 3">
              <a:extLst>
                <a:ext uri="{FF2B5EF4-FFF2-40B4-BE49-F238E27FC236}">
                  <a16:creationId xmlns:a16="http://schemas.microsoft.com/office/drawing/2014/main" id="{A76C6487-79AF-C4DA-F5C5-96FBF3283F6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p>
          </p:txBody>
        </p:sp>
      </p:grpSp>
      <p:sp>
        <p:nvSpPr>
          <p:cNvPr id="19" name="Arrow: Pentagon 18">
            <a:extLst>
              <a:ext uri="{FF2B5EF4-FFF2-40B4-BE49-F238E27FC236}">
                <a16:creationId xmlns:a16="http://schemas.microsoft.com/office/drawing/2014/main" id="{222ED6E0-4B0D-C520-E1E6-CE510D71361D}"/>
              </a:ext>
            </a:extLst>
          </p:cNvPr>
          <p:cNvSpPr/>
          <p:nvPr/>
        </p:nvSpPr>
        <p:spPr>
          <a:xfrm>
            <a:off x="14325599" y="-755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 name="Freeform 2">
            <a:extLst>
              <a:ext uri="{FF2B5EF4-FFF2-40B4-BE49-F238E27FC236}">
                <a16:creationId xmlns:a16="http://schemas.microsoft.com/office/drawing/2014/main" id="{DC30B388-60C9-417B-27D3-E98DE957CF9D}"/>
              </a:ext>
            </a:extLst>
          </p:cNvPr>
          <p:cNvSpPr/>
          <p:nvPr/>
        </p:nvSpPr>
        <p:spPr>
          <a:xfrm>
            <a:off x="14554200" y="116434"/>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21" name="TextBox 6">
            <a:extLst>
              <a:ext uri="{FF2B5EF4-FFF2-40B4-BE49-F238E27FC236}">
                <a16:creationId xmlns:a16="http://schemas.microsoft.com/office/drawing/2014/main" id="{CAF2BCFB-C9CA-B3C3-E287-EDD1B98DFE0C}"/>
              </a:ext>
            </a:extLst>
          </p:cNvPr>
          <p:cNvSpPr txBox="1"/>
          <p:nvPr/>
        </p:nvSpPr>
        <p:spPr>
          <a:xfrm>
            <a:off x="2471084" y="3227144"/>
            <a:ext cx="7478049" cy="430887"/>
          </a:xfrm>
          <a:prstGeom prst="rect">
            <a:avLst/>
          </a:prstGeom>
        </p:spPr>
        <p:txBody>
          <a:bodyPr wrap="square" lIns="0" tIns="0" rIns="0" bIns="0" rtlCol="0" anchor="t">
            <a:spAutoFit/>
          </a:bodyPr>
          <a:lstStyle/>
          <a:p>
            <a:pPr lvl="0"/>
            <a:r>
              <a:rPr lang="en-GB" sz="2800" b="1" dirty="0">
                <a:solidFill>
                  <a:srgbClr val="36ACF5"/>
                </a:solidFill>
                <a:latin typeface="Century Gothic" panose="020B0502020202020204" pitchFamily="34" charset="0"/>
              </a:rPr>
              <a:t>Simple Navigation: </a:t>
            </a:r>
            <a:r>
              <a:rPr lang="en-GB" sz="2800" dirty="0">
                <a:solidFill>
                  <a:schemeClr val="bg1"/>
                </a:solidFill>
                <a:latin typeface="Century Gothic" panose="020B0502020202020204" pitchFamily="34" charset="0"/>
              </a:rPr>
              <a:t>Intuitive menus and links</a:t>
            </a:r>
            <a:endParaRPr lang="en-US" sz="2800" dirty="0">
              <a:solidFill>
                <a:schemeClr val="bg1"/>
              </a:solidFill>
              <a:latin typeface="Century Gothic" panose="020B0502020202020204" pitchFamily="34" charset="0"/>
            </a:endParaRPr>
          </a:p>
        </p:txBody>
      </p:sp>
      <p:grpSp>
        <p:nvGrpSpPr>
          <p:cNvPr id="25" name="Group 2">
            <a:extLst>
              <a:ext uri="{FF2B5EF4-FFF2-40B4-BE49-F238E27FC236}">
                <a16:creationId xmlns:a16="http://schemas.microsoft.com/office/drawing/2014/main" id="{4228E3FE-590C-46FE-8508-0722ED1BFFD7}"/>
              </a:ext>
            </a:extLst>
          </p:cNvPr>
          <p:cNvGrpSpPr>
            <a:grpSpLocks noChangeAspect="1"/>
          </p:cNvGrpSpPr>
          <p:nvPr/>
        </p:nvGrpSpPr>
        <p:grpSpPr>
          <a:xfrm>
            <a:off x="854182" y="4337176"/>
            <a:ext cx="1147756" cy="1147756"/>
            <a:chOff x="0" y="0"/>
            <a:chExt cx="6355080" cy="6355080"/>
          </a:xfrm>
          <a:solidFill>
            <a:srgbClr val="36ACF5"/>
          </a:solidFill>
        </p:grpSpPr>
        <p:sp>
          <p:nvSpPr>
            <p:cNvPr id="26" name="Freeform 3">
              <a:extLst>
                <a:ext uri="{FF2B5EF4-FFF2-40B4-BE49-F238E27FC236}">
                  <a16:creationId xmlns:a16="http://schemas.microsoft.com/office/drawing/2014/main" id="{41B53AE5-0E4A-4644-8838-0D4431B2DFC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p>
          </p:txBody>
        </p:sp>
      </p:grpSp>
      <p:sp>
        <p:nvSpPr>
          <p:cNvPr id="28" name="TextBox 6">
            <a:extLst>
              <a:ext uri="{FF2B5EF4-FFF2-40B4-BE49-F238E27FC236}">
                <a16:creationId xmlns:a16="http://schemas.microsoft.com/office/drawing/2014/main" id="{065872F7-9F7C-343D-F312-4C38A8FF4FD1}"/>
              </a:ext>
            </a:extLst>
          </p:cNvPr>
          <p:cNvSpPr txBox="1"/>
          <p:nvPr/>
        </p:nvSpPr>
        <p:spPr>
          <a:xfrm>
            <a:off x="2471086" y="4418611"/>
            <a:ext cx="7478049" cy="861774"/>
          </a:xfrm>
          <a:prstGeom prst="rect">
            <a:avLst/>
          </a:prstGeom>
        </p:spPr>
        <p:txBody>
          <a:bodyPr wrap="square" lIns="0" tIns="0" rIns="0" bIns="0" rtlCol="0" anchor="t">
            <a:spAutoFit/>
          </a:bodyPr>
          <a:lstStyle/>
          <a:p>
            <a:pPr lvl="0"/>
            <a:r>
              <a:rPr lang="en-GB" sz="2800" b="1" dirty="0">
                <a:solidFill>
                  <a:srgbClr val="36ACF5"/>
                </a:solidFill>
                <a:latin typeface="Century Gothic" panose="020B0502020202020204" pitchFamily="34" charset="0"/>
              </a:rPr>
              <a:t>Responsive Design: </a:t>
            </a:r>
            <a:r>
              <a:rPr lang="en-GB" sz="2800" dirty="0">
                <a:solidFill>
                  <a:schemeClr val="bg1"/>
                </a:solidFill>
                <a:latin typeface="Century Gothic" panose="020B0502020202020204" pitchFamily="34" charset="0"/>
              </a:rPr>
              <a:t>Mobile-friendly and cross-device compatibility</a:t>
            </a:r>
            <a:endParaRPr lang="en-US" sz="2800" dirty="0">
              <a:solidFill>
                <a:schemeClr val="bg1"/>
              </a:solidFill>
              <a:latin typeface="Century Gothic" panose="020B0502020202020204" pitchFamily="34" charset="0"/>
            </a:endParaRPr>
          </a:p>
        </p:txBody>
      </p:sp>
      <p:grpSp>
        <p:nvGrpSpPr>
          <p:cNvPr id="29" name="Group 2">
            <a:extLst>
              <a:ext uri="{FF2B5EF4-FFF2-40B4-BE49-F238E27FC236}">
                <a16:creationId xmlns:a16="http://schemas.microsoft.com/office/drawing/2014/main" id="{5782C3E2-EF17-4C5E-A105-50E9A81C955E}"/>
              </a:ext>
            </a:extLst>
          </p:cNvPr>
          <p:cNvGrpSpPr>
            <a:grpSpLocks noChangeAspect="1"/>
          </p:cNvGrpSpPr>
          <p:nvPr/>
        </p:nvGrpSpPr>
        <p:grpSpPr>
          <a:xfrm>
            <a:off x="854182" y="5877953"/>
            <a:ext cx="1147756" cy="1147756"/>
            <a:chOff x="0" y="0"/>
            <a:chExt cx="6355080" cy="6355080"/>
          </a:xfrm>
          <a:solidFill>
            <a:srgbClr val="36ACF5"/>
          </a:solidFill>
        </p:grpSpPr>
        <p:sp>
          <p:nvSpPr>
            <p:cNvPr id="30" name="Freeform 3">
              <a:extLst>
                <a:ext uri="{FF2B5EF4-FFF2-40B4-BE49-F238E27FC236}">
                  <a16:creationId xmlns:a16="http://schemas.microsoft.com/office/drawing/2014/main" id="{26B736A9-D2B1-D361-6107-530CECEB5D94}"/>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p>
          </p:txBody>
        </p:sp>
      </p:grpSp>
      <p:sp>
        <p:nvSpPr>
          <p:cNvPr id="32" name="TextBox 6">
            <a:extLst>
              <a:ext uri="{FF2B5EF4-FFF2-40B4-BE49-F238E27FC236}">
                <a16:creationId xmlns:a16="http://schemas.microsoft.com/office/drawing/2014/main" id="{C9028524-DE2B-9181-C68B-AB8A17442660}"/>
              </a:ext>
            </a:extLst>
          </p:cNvPr>
          <p:cNvSpPr txBox="1"/>
          <p:nvPr/>
        </p:nvSpPr>
        <p:spPr>
          <a:xfrm>
            <a:off x="2471084" y="6008251"/>
            <a:ext cx="7478049" cy="861774"/>
          </a:xfrm>
          <a:prstGeom prst="rect">
            <a:avLst/>
          </a:prstGeom>
        </p:spPr>
        <p:txBody>
          <a:bodyPr wrap="square" lIns="0" tIns="0" rIns="0" bIns="0" rtlCol="0" anchor="t">
            <a:spAutoFit/>
          </a:bodyPr>
          <a:lstStyle/>
          <a:p>
            <a:pPr lvl="0"/>
            <a:r>
              <a:rPr lang="en-GB" sz="2800" b="1" dirty="0">
                <a:solidFill>
                  <a:srgbClr val="36ACF5"/>
                </a:solidFill>
                <a:latin typeface="Century Gothic" panose="020B0502020202020204" pitchFamily="34" charset="0"/>
              </a:rPr>
              <a:t>Consistent Layout:</a:t>
            </a:r>
            <a:r>
              <a:rPr lang="en-GB" sz="2800" dirty="0">
                <a:solidFill>
                  <a:srgbClr val="36ACF5"/>
                </a:solidFill>
                <a:latin typeface="Century Gothic" panose="020B0502020202020204" pitchFamily="34" charset="0"/>
              </a:rPr>
              <a:t> </a:t>
            </a:r>
            <a:r>
              <a:rPr lang="en-GB" sz="2800" dirty="0">
                <a:solidFill>
                  <a:schemeClr val="bg1"/>
                </a:solidFill>
                <a:latin typeface="Century Gothic" panose="020B0502020202020204" pitchFamily="34" charset="0"/>
              </a:rPr>
              <a:t>Cohesive experience throughout the site</a:t>
            </a:r>
            <a:endParaRPr lang="en-US" sz="2800" dirty="0">
              <a:solidFill>
                <a:schemeClr val="bg1"/>
              </a:solidFill>
              <a:latin typeface="Century Gothic" panose="020B0502020202020204" pitchFamily="34" charset="0"/>
            </a:endParaRPr>
          </a:p>
        </p:txBody>
      </p:sp>
      <p:sp>
        <p:nvSpPr>
          <p:cNvPr id="33" name="TextBox 6">
            <a:extLst>
              <a:ext uri="{FF2B5EF4-FFF2-40B4-BE49-F238E27FC236}">
                <a16:creationId xmlns:a16="http://schemas.microsoft.com/office/drawing/2014/main" id="{34B38672-D420-0B48-8F96-1E83811DF45A}"/>
              </a:ext>
            </a:extLst>
          </p:cNvPr>
          <p:cNvSpPr txBox="1"/>
          <p:nvPr/>
        </p:nvSpPr>
        <p:spPr>
          <a:xfrm>
            <a:off x="2471084" y="7563726"/>
            <a:ext cx="7478049" cy="861774"/>
          </a:xfrm>
          <a:prstGeom prst="rect">
            <a:avLst/>
          </a:prstGeom>
        </p:spPr>
        <p:txBody>
          <a:bodyPr wrap="square" lIns="0" tIns="0" rIns="0" bIns="0" rtlCol="0" anchor="t">
            <a:spAutoFit/>
          </a:bodyPr>
          <a:lstStyle/>
          <a:p>
            <a:pPr lvl="0"/>
            <a:r>
              <a:rPr lang="en-GB" sz="2800" b="1" dirty="0">
                <a:solidFill>
                  <a:srgbClr val="36ACF5"/>
                </a:solidFill>
                <a:latin typeface="Century Gothic" panose="020B0502020202020204" pitchFamily="34" charset="0"/>
              </a:rPr>
              <a:t>Readable Fonts: </a:t>
            </a:r>
            <a:r>
              <a:rPr lang="en-GB" sz="2800" dirty="0">
                <a:solidFill>
                  <a:schemeClr val="bg1"/>
                </a:solidFill>
                <a:latin typeface="Century Gothic" panose="020B0502020202020204" pitchFamily="34" charset="0"/>
              </a:rPr>
              <a:t>Legible and appropriately sized with good contrast</a:t>
            </a:r>
            <a:endParaRPr lang="en-US" sz="2800" dirty="0">
              <a:solidFill>
                <a:schemeClr val="bg1"/>
              </a:solidFill>
              <a:latin typeface="Century Gothic" panose="020B0502020202020204" pitchFamily="34" charset="0"/>
            </a:endParaRPr>
          </a:p>
        </p:txBody>
      </p:sp>
      <p:grpSp>
        <p:nvGrpSpPr>
          <p:cNvPr id="34" name="Group 2">
            <a:extLst>
              <a:ext uri="{FF2B5EF4-FFF2-40B4-BE49-F238E27FC236}">
                <a16:creationId xmlns:a16="http://schemas.microsoft.com/office/drawing/2014/main" id="{DA0ADBAE-AA39-13C4-1586-17F0D401B1CB}"/>
              </a:ext>
            </a:extLst>
          </p:cNvPr>
          <p:cNvGrpSpPr>
            <a:grpSpLocks noChangeAspect="1"/>
          </p:cNvGrpSpPr>
          <p:nvPr/>
        </p:nvGrpSpPr>
        <p:grpSpPr>
          <a:xfrm>
            <a:off x="854182" y="7420735"/>
            <a:ext cx="1147756" cy="1147756"/>
            <a:chOff x="0" y="0"/>
            <a:chExt cx="6355080" cy="6355080"/>
          </a:xfrm>
          <a:solidFill>
            <a:srgbClr val="36ACF5"/>
          </a:solidFill>
        </p:grpSpPr>
        <p:sp>
          <p:nvSpPr>
            <p:cNvPr id="35" name="Freeform 3">
              <a:extLst>
                <a:ext uri="{FF2B5EF4-FFF2-40B4-BE49-F238E27FC236}">
                  <a16:creationId xmlns:a16="http://schemas.microsoft.com/office/drawing/2014/main" id="{C6D95C9D-91B0-BC68-FFA9-CE5B02EB4A7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p:spPr>
          <p:txBody>
            <a:bodyPr/>
            <a:lstStyle/>
            <a:p>
              <a:endParaRPr lang="en-GB"/>
            </a:p>
          </p:txBody>
        </p:sp>
      </p:grpSp>
      <p:pic>
        <p:nvPicPr>
          <p:cNvPr id="9" name="Graphic 8" descr="Compass with solid fill">
            <a:extLst>
              <a:ext uri="{FF2B5EF4-FFF2-40B4-BE49-F238E27FC236}">
                <a16:creationId xmlns:a16="http://schemas.microsoft.com/office/drawing/2014/main" id="{1756B22C-8637-E2BB-A893-B75AB41EB1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0859" y="2933700"/>
            <a:ext cx="914400" cy="914400"/>
          </a:xfrm>
          <a:prstGeom prst="rect">
            <a:avLst/>
          </a:prstGeom>
        </p:spPr>
      </p:pic>
      <p:pic>
        <p:nvPicPr>
          <p:cNvPr id="12" name="Graphic 11" descr="Smart Phone with solid fill">
            <a:extLst>
              <a:ext uri="{FF2B5EF4-FFF2-40B4-BE49-F238E27FC236}">
                <a16:creationId xmlns:a16="http://schemas.microsoft.com/office/drawing/2014/main" id="{AEC39FBD-7837-0363-11A1-701FEB4945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742" y="4566047"/>
            <a:ext cx="708633" cy="708633"/>
          </a:xfrm>
          <a:prstGeom prst="rect">
            <a:avLst/>
          </a:prstGeom>
        </p:spPr>
      </p:pic>
      <p:pic>
        <p:nvPicPr>
          <p:cNvPr id="16" name="Graphic 15" descr="Paper with solid fill">
            <a:extLst>
              <a:ext uri="{FF2B5EF4-FFF2-40B4-BE49-F238E27FC236}">
                <a16:creationId xmlns:a16="http://schemas.microsoft.com/office/drawing/2014/main" id="{809784DA-3C4B-1993-9F8A-5347564094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7058" y="6058138"/>
            <a:ext cx="762000" cy="762000"/>
          </a:xfrm>
          <a:prstGeom prst="rect">
            <a:avLst/>
          </a:prstGeom>
        </p:spPr>
      </p:pic>
      <p:pic>
        <p:nvPicPr>
          <p:cNvPr id="22" name="Graphic 21" descr="Text with solid fill">
            <a:extLst>
              <a:ext uri="{FF2B5EF4-FFF2-40B4-BE49-F238E27FC236}">
                <a16:creationId xmlns:a16="http://schemas.microsoft.com/office/drawing/2014/main" id="{17027022-6150-F799-D32D-BA614BF465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3270" y="7613613"/>
            <a:ext cx="762000" cy="762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C3E59338-ED8F-30F5-A002-D92485B1C581}"/>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A608367D-0B3F-39D5-AC6F-8EB6E371683D}"/>
              </a:ext>
            </a:extLst>
          </p:cNvPr>
          <p:cNvPicPr>
            <a:picLocks noChangeAspect="1" noChangeArrowheads="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19050" y="-1"/>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FAB1B89A-1784-BC52-7538-97B50B329CFF}"/>
              </a:ext>
            </a:extLst>
          </p:cNvPr>
          <p:cNvSpPr txBox="1"/>
          <p:nvPr/>
        </p:nvSpPr>
        <p:spPr>
          <a:xfrm>
            <a:off x="2628900" y="183113"/>
            <a:ext cx="13030200" cy="1091068"/>
          </a:xfrm>
          <a:prstGeom prst="rect">
            <a:avLst/>
          </a:prstGeom>
        </p:spPr>
        <p:txBody>
          <a:bodyPr lIns="0" tIns="0" rIns="0" bIns="0" rtlCol="0" anchor="t">
            <a:spAutoFit/>
          </a:bodyPr>
          <a:lstStyle/>
          <a:p>
            <a:pPr marL="0" lvl="0" indent="0" algn="ctr">
              <a:lnSpc>
                <a:spcPts val="9600"/>
              </a:lnSpc>
            </a:pPr>
            <a:r>
              <a:rPr lang="en-US" sz="6000" b="1" dirty="0">
                <a:solidFill>
                  <a:srgbClr val="FFFFFF"/>
                </a:solidFill>
                <a:latin typeface="Century Gothic" panose="020B0502020202020204" pitchFamily="34" charset="0"/>
                <a:ea typeface="Century Gothic Paneuropean"/>
                <a:cs typeface="Century Gothic Paneuropean"/>
                <a:sym typeface="Century Gothic Paneuropean"/>
              </a:rPr>
              <a:t>Tips For Websites</a:t>
            </a:r>
            <a:endParaRPr lang="en-US" sz="6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6" name="Freeform 2">
            <a:extLst>
              <a:ext uri="{FF2B5EF4-FFF2-40B4-BE49-F238E27FC236}">
                <a16:creationId xmlns:a16="http://schemas.microsoft.com/office/drawing/2014/main" id="{0A0ED6D9-EF9B-8F1F-D9E8-453AD65E588C}"/>
              </a:ext>
            </a:extLst>
          </p:cNvPr>
          <p:cNvSpPr/>
          <p:nvPr/>
        </p:nvSpPr>
        <p:spPr>
          <a:xfrm>
            <a:off x="7696200" y="9524194"/>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7" name="Rectangle: Rounded Corners 6">
            <a:extLst>
              <a:ext uri="{FF2B5EF4-FFF2-40B4-BE49-F238E27FC236}">
                <a16:creationId xmlns:a16="http://schemas.microsoft.com/office/drawing/2014/main" id="{1EA9DACE-3136-A1CE-E29F-151F98770396}"/>
              </a:ext>
            </a:extLst>
          </p:cNvPr>
          <p:cNvSpPr>
            <a:spLocks noGrp="1" noRot="1" noMove="1" noResize="1" noEditPoints="1" noAdjustHandles="1" noChangeArrowheads="1" noChangeShapeType="1"/>
          </p:cNvSpPr>
          <p:nvPr/>
        </p:nvSpPr>
        <p:spPr>
          <a:xfrm>
            <a:off x="2057400" y="1528012"/>
            <a:ext cx="6629400" cy="7730288"/>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A297AC73-35D5-F410-FE44-F2DE83C34899}"/>
              </a:ext>
            </a:extLst>
          </p:cNvPr>
          <p:cNvSpPr>
            <a:spLocks noGrp="1" noRot="1" noMove="1" noResize="1" noEditPoints="1" noAdjustHandles="1" noChangeArrowheads="1" noChangeShapeType="1"/>
          </p:cNvSpPr>
          <p:nvPr/>
        </p:nvSpPr>
        <p:spPr>
          <a:xfrm>
            <a:off x="9677400" y="1562100"/>
            <a:ext cx="6629400" cy="769620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31F96E92-2B3E-9564-EBBC-65D5CA028519}"/>
              </a:ext>
            </a:extLst>
          </p:cNvPr>
          <p:cNvSpPr txBox="1"/>
          <p:nvPr/>
        </p:nvSpPr>
        <p:spPr>
          <a:xfrm>
            <a:off x="2626301" y="3052733"/>
            <a:ext cx="5491596" cy="1127488"/>
          </a:xfrm>
          <a:prstGeom prst="rect">
            <a:avLst/>
          </a:prstGeom>
          <a:noFill/>
        </p:spPr>
        <p:txBody>
          <a:bodyPr wrap="square">
            <a:spAutoFit/>
          </a:bodyPr>
          <a:lstStyle/>
          <a:p>
            <a:pPr marL="0" lvl="0" indent="0" algn="ctr">
              <a:lnSpc>
                <a:spcPts val="9600"/>
              </a:lnSpc>
            </a:pP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Call To Actions (CTA)</a:t>
            </a:r>
            <a:endParaRPr lang="en-US" sz="4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1" name="TextBox 10">
            <a:extLst>
              <a:ext uri="{FF2B5EF4-FFF2-40B4-BE49-F238E27FC236}">
                <a16:creationId xmlns:a16="http://schemas.microsoft.com/office/drawing/2014/main" id="{9B1C1127-7C19-41CF-164A-374D5E370EFE}"/>
              </a:ext>
            </a:extLst>
          </p:cNvPr>
          <p:cNvSpPr txBox="1"/>
          <p:nvPr/>
        </p:nvSpPr>
        <p:spPr>
          <a:xfrm>
            <a:off x="9575131" y="3050496"/>
            <a:ext cx="6833938" cy="1127488"/>
          </a:xfrm>
          <a:prstGeom prst="rect">
            <a:avLst/>
          </a:prstGeom>
          <a:noFill/>
        </p:spPr>
        <p:txBody>
          <a:bodyPr wrap="square">
            <a:spAutoFit/>
          </a:bodyPr>
          <a:lstStyle/>
          <a:p>
            <a:pPr marL="0" lvl="0" indent="0" algn="ctr">
              <a:lnSpc>
                <a:spcPts val="9600"/>
              </a:lnSpc>
            </a:pP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Consistency &amp; Branding</a:t>
            </a:r>
            <a:endParaRPr lang="en-US" sz="4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2" name="TextBox 11">
            <a:extLst>
              <a:ext uri="{FF2B5EF4-FFF2-40B4-BE49-F238E27FC236}">
                <a16:creationId xmlns:a16="http://schemas.microsoft.com/office/drawing/2014/main" id="{8B9D327B-6511-A3FE-E057-424DEF103B30}"/>
              </a:ext>
            </a:extLst>
          </p:cNvPr>
          <p:cNvSpPr txBox="1"/>
          <p:nvPr/>
        </p:nvSpPr>
        <p:spPr>
          <a:xfrm>
            <a:off x="2359511" y="4642971"/>
            <a:ext cx="5943600" cy="3108543"/>
          </a:xfrm>
          <a:prstGeom prst="rect">
            <a:avLst/>
          </a:prstGeom>
          <a:noFill/>
        </p:spPr>
        <p:txBody>
          <a:bodyPr wrap="square">
            <a:spAutoFit/>
          </a:bodyPr>
          <a:lstStyle/>
          <a:p>
            <a:pPr marL="0" lvl="0" indent="0"/>
            <a:r>
              <a:rPr lang="en-GB" sz="2800" b="1" u="none" dirty="0">
                <a:solidFill>
                  <a:srgbClr val="FFFFFF"/>
                </a:solidFill>
                <a:latin typeface="Century Gothic" panose="020B0502020202020204" pitchFamily="34" charset="0"/>
                <a:ea typeface="Century Gothic Paneuropean"/>
                <a:cs typeface="Century Gothic Paneuropean"/>
                <a:sym typeface="Century Gothic Paneuropean"/>
              </a:rPr>
              <a:t>Clear CTAs: </a:t>
            </a:r>
            <a:r>
              <a:rPr lang="en-GB" sz="2800" u="none" dirty="0">
                <a:solidFill>
                  <a:srgbClr val="FFFFFF"/>
                </a:solidFill>
                <a:latin typeface="Century Gothic" panose="020B0502020202020204" pitchFamily="34" charset="0"/>
                <a:ea typeface="Century Gothic Paneuropean"/>
                <a:cs typeface="Century Gothic Paneuropean"/>
                <a:sym typeface="Century Gothic Paneuropean"/>
              </a:rPr>
              <a:t>Prominent placement and clear wording</a:t>
            </a:r>
          </a:p>
          <a:p>
            <a:pPr marL="0" lvl="0" indent="0"/>
            <a:endParaRPr lang="en-GB" sz="2800"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r>
              <a:rPr lang="en-GB" sz="2800" b="1" u="none" dirty="0">
                <a:solidFill>
                  <a:srgbClr val="FFFFFF"/>
                </a:solidFill>
                <a:latin typeface="Century Gothic" panose="020B0502020202020204" pitchFamily="34" charset="0"/>
                <a:ea typeface="Century Gothic Paneuropean"/>
                <a:cs typeface="Century Gothic Paneuropean"/>
                <a:sym typeface="Century Gothic Paneuropean"/>
              </a:rPr>
              <a:t>Limit Choices: </a:t>
            </a:r>
            <a:r>
              <a:rPr lang="en-GB" sz="2800" u="none" dirty="0">
                <a:solidFill>
                  <a:srgbClr val="FFFFFF"/>
                </a:solidFill>
                <a:latin typeface="Century Gothic" panose="020B0502020202020204" pitchFamily="34" charset="0"/>
                <a:ea typeface="Century Gothic Paneuropean"/>
                <a:cs typeface="Century Gothic Paneuropean"/>
                <a:sym typeface="Century Gothic Paneuropean"/>
              </a:rPr>
              <a:t>Guide users towards desired actions without overwhelming them</a:t>
            </a:r>
          </a:p>
          <a:p>
            <a:pPr marL="0" lvl="0" indent="0"/>
            <a:endParaRPr lang="en-GB" sz="2800"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3" name="TextBox 12">
            <a:extLst>
              <a:ext uri="{FF2B5EF4-FFF2-40B4-BE49-F238E27FC236}">
                <a16:creationId xmlns:a16="http://schemas.microsoft.com/office/drawing/2014/main" id="{460815D8-139F-75DC-7658-30BFC02F7A2E}"/>
              </a:ext>
            </a:extLst>
          </p:cNvPr>
          <p:cNvSpPr txBox="1"/>
          <p:nvPr/>
        </p:nvSpPr>
        <p:spPr>
          <a:xfrm>
            <a:off x="9984889" y="4416688"/>
            <a:ext cx="5943600" cy="2677656"/>
          </a:xfrm>
          <a:prstGeom prst="rect">
            <a:avLst/>
          </a:prstGeom>
          <a:noFill/>
        </p:spPr>
        <p:txBody>
          <a:bodyPr wrap="square">
            <a:spAutoFit/>
          </a:bodyPr>
          <a:lstStyle/>
          <a:p>
            <a:pPr marL="0" lvl="0" indent="0"/>
            <a:r>
              <a:rPr lang="en-US" sz="2800" b="1" u="none" dirty="0">
                <a:solidFill>
                  <a:srgbClr val="FFFFFF"/>
                </a:solidFill>
                <a:latin typeface="Century Gothic" panose="020B0502020202020204" pitchFamily="34" charset="0"/>
                <a:ea typeface="Century Gothic Paneuropean"/>
                <a:cs typeface="Century Gothic Paneuropean"/>
                <a:sym typeface="Century Gothic Paneuropean"/>
              </a:rPr>
              <a:t>Brand Identity: </a:t>
            </a:r>
            <a:r>
              <a:rPr lang="en-US" sz="2800" u="none" dirty="0">
                <a:solidFill>
                  <a:srgbClr val="FFFFFF"/>
                </a:solidFill>
                <a:latin typeface="Century Gothic" panose="020B0502020202020204" pitchFamily="34" charset="0"/>
                <a:ea typeface="Century Gothic Paneuropean"/>
                <a:cs typeface="Century Gothic Paneuropean"/>
                <a:sym typeface="Century Gothic Paneuropean"/>
              </a:rPr>
              <a:t>Consistent logos, colors, and messaging</a:t>
            </a:r>
          </a:p>
          <a:p>
            <a:pPr marL="0" lvl="0" indent="0"/>
            <a:endParaRPr lang="en-US" sz="2800"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r>
              <a:rPr lang="en-GB" sz="2800" b="1" u="none" dirty="0">
                <a:solidFill>
                  <a:srgbClr val="FFFFFF"/>
                </a:solidFill>
                <a:latin typeface="Century Gothic" panose="020B0502020202020204" pitchFamily="34" charset="0"/>
                <a:ea typeface="Century Gothic Paneuropean"/>
                <a:cs typeface="Century Gothic Paneuropean"/>
                <a:sym typeface="Century Gothic Paneuropean"/>
              </a:rPr>
              <a:t>Professional Appearance: </a:t>
            </a:r>
            <a:r>
              <a:rPr lang="en-GB" sz="2800" u="none" dirty="0">
                <a:solidFill>
                  <a:srgbClr val="FFFFFF"/>
                </a:solidFill>
                <a:latin typeface="Century Gothic" panose="020B0502020202020204" pitchFamily="34" charset="0"/>
                <a:ea typeface="Century Gothic Paneuropean"/>
                <a:cs typeface="Century Gothic Paneuropean"/>
                <a:sym typeface="Century Gothic Paneuropean"/>
              </a:rPr>
              <a:t>Trustworthy and professional look</a:t>
            </a:r>
          </a:p>
          <a:p>
            <a:pPr marL="0" lvl="0" indent="0"/>
            <a:endParaRPr lang="en-US" sz="2800"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pic>
        <p:nvPicPr>
          <p:cNvPr id="2050" name="Picture 2" descr="Call To Action Marketing Transparent Free PNG - PNG Play">
            <a:extLst>
              <a:ext uri="{FF2B5EF4-FFF2-40B4-BE49-F238E27FC236}">
                <a16:creationId xmlns:a16="http://schemas.microsoft.com/office/drawing/2014/main" id="{E80DB620-96A6-7F54-CCFC-CEE577C20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399" y="1941169"/>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ack circle with a label&#10;&#10;AI-generated content may be incorrect.">
            <a:extLst>
              <a:ext uri="{FF2B5EF4-FFF2-40B4-BE49-F238E27FC236}">
                <a16:creationId xmlns:a16="http://schemas.microsoft.com/office/drawing/2014/main" id="{F66A9F17-88EA-9CF9-34C7-39552CB7B3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0" y="1787500"/>
            <a:ext cx="1560846" cy="1560846"/>
          </a:xfrm>
          <a:prstGeom prst="rect">
            <a:avLst/>
          </a:prstGeom>
        </p:spPr>
      </p:pic>
    </p:spTree>
    <p:extLst>
      <p:ext uri="{BB962C8B-B14F-4D97-AF65-F5344CB8AC3E}">
        <p14:creationId xmlns:p14="http://schemas.microsoft.com/office/powerpoint/2010/main" val="3681996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1B529303-557D-58CE-251B-BC7228FE49FC}"/>
            </a:ext>
          </a:extLst>
        </p:cNvPr>
        <p:cNvGrpSpPr/>
        <p:nvPr/>
      </p:nvGrpSpPr>
      <p:grpSpPr>
        <a:xfrm>
          <a:off x="0" y="0"/>
          <a:ext cx="0" cy="0"/>
          <a:chOff x="0" y="0"/>
          <a:chExt cx="0" cy="0"/>
        </a:xfrm>
      </p:grpSpPr>
      <p:pic>
        <p:nvPicPr>
          <p:cNvPr id="1026" name="Picture 2" descr="woman in purple long sleeve shirt raising her hands">
            <a:extLst>
              <a:ext uri="{FF2B5EF4-FFF2-40B4-BE49-F238E27FC236}">
                <a16:creationId xmlns:a16="http://schemas.microsoft.com/office/drawing/2014/main" id="{EE0D31D8-D6AD-C3E8-F6B0-22626693F1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87"/>
          <a:stretch>
            <a:fillRect/>
          </a:stretch>
        </p:blipFill>
        <p:spPr bwMode="auto">
          <a:xfrm>
            <a:off x="-1" y="-114300"/>
            <a:ext cx="18288000" cy="104013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1EE38C14-FDD9-9F61-3FC7-9928C0F75B74}"/>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a:p>
        </p:txBody>
      </p:sp>
      <p:sp>
        <p:nvSpPr>
          <p:cNvPr id="4" name="TextBox 4">
            <a:extLst>
              <a:ext uri="{FF2B5EF4-FFF2-40B4-BE49-F238E27FC236}">
                <a16:creationId xmlns:a16="http://schemas.microsoft.com/office/drawing/2014/main" id="{CE32EF5F-7C3F-33A9-ABD0-0426732ED9AC}"/>
              </a:ext>
            </a:extLst>
          </p:cNvPr>
          <p:cNvSpPr txBox="1"/>
          <p:nvPr/>
        </p:nvSpPr>
        <p:spPr>
          <a:xfrm>
            <a:off x="3522919" y="2628900"/>
            <a:ext cx="11242159" cy="1231106"/>
          </a:xfrm>
          <a:prstGeom prst="rect">
            <a:avLst/>
          </a:prstGeom>
        </p:spPr>
        <p:txBody>
          <a:bodyPr lIns="0" tIns="0" rIns="0" bIns="0" rtlCol="0" anchor="t">
            <a:spAutoFit/>
          </a:bodyPr>
          <a:lstStyle/>
          <a:p>
            <a:pPr algn="ctr">
              <a:lnSpc>
                <a:spcPts val="9600"/>
              </a:lnSpc>
            </a:pPr>
            <a:r>
              <a:rPr lang="en-US" sz="8000" b="1" dirty="0">
                <a:solidFill>
                  <a:srgbClr val="FFFFFF"/>
                </a:solidFill>
                <a:latin typeface="Century Gothic Paneuropean Bold"/>
                <a:ea typeface="Century Gothic Paneuropean Bold"/>
                <a:cs typeface="Century Gothic Paneuropean Bold"/>
                <a:sym typeface="Century Gothic Paneuropean Bold"/>
              </a:rPr>
              <a:t>Competitors</a:t>
            </a:r>
            <a:endParaRPr lang="en-US" sz="8000" b="1" dirty="0">
              <a:solidFill>
                <a:srgbClr val="36ACF5"/>
              </a:solidFill>
              <a:latin typeface="Century Gothic Paneuropean Bold"/>
              <a:ea typeface="Century Gothic Paneuropean Bold"/>
              <a:cs typeface="Century Gothic Paneuropean Bold"/>
              <a:sym typeface="Century Gothic Paneuropean Bold"/>
            </a:endParaRPr>
          </a:p>
        </p:txBody>
      </p:sp>
      <p:sp>
        <p:nvSpPr>
          <p:cNvPr id="2" name="Arrow: Pentagon 1">
            <a:extLst>
              <a:ext uri="{FF2B5EF4-FFF2-40B4-BE49-F238E27FC236}">
                <a16:creationId xmlns:a16="http://schemas.microsoft.com/office/drawing/2014/main" id="{A908A517-3FB0-6D75-08F9-4F04BC6D66D1}"/>
              </a:ext>
            </a:extLst>
          </p:cNvPr>
          <p:cNvSpPr/>
          <p:nvPr/>
        </p:nvSpPr>
        <p:spPr>
          <a:xfrm>
            <a:off x="7152819" y="860090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C426E860-A18E-52BA-22DC-4CBBCCA32100}"/>
              </a:ext>
            </a:extLst>
          </p:cNvPr>
          <p:cNvSpPr/>
          <p:nvPr/>
        </p:nvSpPr>
        <p:spPr>
          <a:xfrm>
            <a:off x="7277100" y="872490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
        <p:nvSpPr>
          <p:cNvPr id="5" name="TextBox 3">
            <a:extLst>
              <a:ext uri="{FF2B5EF4-FFF2-40B4-BE49-F238E27FC236}">
                <a16:creationId xmlns:a16="http://schemas.microsoft.com/office/drawing/2014/main" id="{38D0A5D9-F9EB-918F-EB9E-F25B61EFCBFE}"/>
              </a:ext>
            </a:extLst>
          </p:cNvPr>
          <p:cNvSpPr txBox="1"/>
          <p:nvPr/>
        </p:nvSpPr>
        <p:spPr>
          <a:xfrm>
            <a:off x="1981200" y="4461908"/>
            <a:ext cx="14097002" cy="2460995"/>
          </a:xfrm>
          <a:prstGeom prst="rect">
            <a:avLst/>
          </a:prstGeom>
        </p:spPr>
        <p:txBody>
          <a:bodyPr wrap="square" lIns="0" tIns="0" rIns="0" bIns="0" rtlCol="0" anchor="t">
            <a:spAutoFit/>
          </a:bodyPr>
          <a:lstStyle/>
          <a:p>
            <a:pPr lvl="0" algn="ctr">
              <a:lnSpc>
                <a:spcPts val="3919"/>
              </a:lnSpc>
              <a:spcBef>
                <a:spcPct val="0"/>
              </a:spcBef>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Google one of your competitors and look at their website.</a:t>
            </a:r>
          </a:p>
          <a:p>
            <a:pPr lvl="0" algn="ctr">
              <a:lnSpc>
                <a:spcPts val="3919"/>
              </a:lnSpc>
              <a:spcBef>
                <a:spcPct val="0"/>
              </a:spcBef>
            </a:pPr>
            <a:endPar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gn="ctr">
              <a:lnSpc>
                <a:spcPts val="3919"/>
              </a:lnSpc>
              <a:spcBef>
                <a:spcPct val="0"/>
              </a:spcBef>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Ask yourself:</a:t>
            </a:r>
            <a:b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br>
            <a:r>
              <a:rPr lang="en-US" sz="3000" u="none" dirty="0">
                <a:solidFill>
                  <a:srgbClr val="36ACF5"/>
                </a:solidFill>
                <a:latin typeface="Century Gothic" panose="020B0502020202020204" pitchFamily="34" charset="0"/>
                <a:ea typeface="Century Gothic Paneuropean Light"/>
                <a:cs typeface="Century Gothic Paneuropean Light"/>
                <a:sym typeface="Century Gothic Paneuropean Light"/>
              </a:rPr>
              <a:t>What do you like?</a:t>
            </a:r>
          </a:p>
          <a:p>
            <a:pPr lvl="0" algn="ctr">
              <a:lnSpc>
                <a:spcPts val="3919"/>
              </a:lnSpc>
              <a:spcBef>
                <a:spcPct val="0"/>
              </a:spcBef>
            </a:pPr>
            <a:r>
              <a:rPr lang="en-US" sz="3000" dirty="0">
                <a:solidFill>
                  <a:srgbClr val="36ACF5"/>
                </a:solidFill>
                <a:latin typeface="Century Gothic" panose="020B0502020202020204" pitchFamily="34" charset="0"/>
                <a:ea typeface="Century Gothic Paneuropean Light"/>
                <a:cs typeface="Century Gothic Paneuropean Light"/>
                <a:sym typeface="Century Gothic Paneuropean Light"/>
              </a:rPr>
              <a:t>What would you change?</a:t>
            </a:r>
          </a:p>
        </p:txBody>
      </p:sp>
    </p:spTree>
    <p:extLst>
      <p:ext uri="{BB962C8B-B14F-4D97-AF65-F5344CB8AC3E}">
        <p14:creationId xmlns:p14="http://schemas.microsoft.com/office/powerpoint/2010/main" val="961735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86156383-AB81-9670-3CF9-7CFFB64917D2}"/>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BA60583D-FECE-CBC9-A543-6C48F23F8546}"/>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a:p>
        </p:txBody>
      </p:sp>
      <p:sp>
        <p:nvSpPr>
          <p:cNvPr id="4" name="TextBox 4">
            <a:extLst>
              <a:ext uri="{FF2B5EF4-FFF2-40B4-BE49-F238E27FC236}">
                <a16:creationId xmlns:a16="http://schemas.microsoft.com/office/drawing/2014/main" id="{B25EE72E-593C-1128-777A-A1540C1451AB}"/>
              </a:ext>
            </a:extLst>
          </p:cNvPr>
          <p:cNvSpPr txBox="1"/>
          <p:nvPr/>
        </p:nvSpPr>
        <p:spPr>
          <a:xfrm>
            <a:off x="3522920" y="1028054"/>
            <a:ext cx="11242159" cy="1231106"/>
          </a:xfrm>
          <a:prstGeom prst="rect">
            <a:avLst/>
          </a:prstGeom>
        </p:spPr>
        <p:txBody>
          <a:bodyPr lIns="0" tIns="0" rIns="0" bIns="0" rtlCol="0" anchor="t">
            <a:spAutoFit/>
          </a:bodyPr>
          <a:lstStyle/>
          <a:p>
            <a:pPr algn="ctr">
              <a:lnSpc>
                <a:spcPts val="9600"/>
              </a:lnSpc>
            </a:pPr>
            <a:r>
              <a:rPr lang="en-US" sz="8000" b="1" dirty="0">
                <a:solidFill>
                  <a:srgbClr val="36ACF5"/>
                </a:solidFill>
                <a:latin typeface="Century Gothic Paneuropean Bold"/>
                <a:ea typeface="Century Gothic Paneuropean Bold"/>
                <a:cs typeface="Century Gothic Paneuropean Bold"/>
                <a:sym typeface="Century Gothic Paneuropean Bold"/>
              </a:rPr>
              <a:t>Building Trust Online</a:t>
            </a:r>
          </a:p>
        </p:txBody>
      </p:sp>
      <p:sp>
        <p:nvSpPr>
          <p:cNvPr id="2" name="Arrow: Pentagon 1">
            <a:extLst>
              <a:ext uri="{FF2B5EF4-FFF2-40B4-BE49-F238E27FC236}">
                <a16:creationId xmlns:a16="http://schemas.microsoft.com/office/drawing/2014/main" id="{F4BBF577-DC0A-736E-9AF2-293D591F6ED4}"/>
              </a:ext>
            </a:extLst>
          </p:cNvPr>
          <p:cNvSpPr/>
          <p:nvPr/>
        </p:nvSpPr>
        <p:spPr>
          <a:xfrm>
            <a:off x="7152819" y="860090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43629FD2-F114-5090-4DA6-D0E5297D6F8C}"/>
              </a:ext>
            </a:extLst>
          </p:cNvPr>
          <p:cNvSpPr/>
          <p:nvPr/>
        </p:nvSpPr>
        <p:spPr>
          <a:xfrm>
            <a:off x="7277100" y="872490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sp>
        <p:nvSpPr>
          <p:cNvPr id="5" name="TextBox 3">
            <a:extLst>
              <a:ext uri="{FF2B5EF4-FFF2-40B4-BE49-F238E27FC236}">
                <a16:creationId xmlns:a16="http://schemas.microsoft.com/office/drawing/2014/main" id="{73DC57AD-D8D7-D9FF-90CF-F9AF213DD5E3}"/>
              </a:ext>
            </a:extLst>
          </p:cNvPr>
          <p:cNvSpPr txBox="1"/>
          <p:nvPr/>
        </p:nvSpPr>
        <p:spPr>
          <a:xfrm>
            <a:off x="1981200" y="2996324"/>
            <a:ext cx="14097002" cy="4460067"/>
          </a:xfrm>
          <a:prstGeom prst="rect">
            <a:avLst/>
          </a:prstGeom>
        </p:spPr>
        <p:txBody>
          <a:bodyPr wrap="square" lIns="0" tIns="0" rIns="0" bIns="0" rtlCol="0" anchor="t">
            <a:spAutoFit/>
          </a:bodyPr>
          <a:lstStyle/>
          <a:p>
            <a:pPr marL="457200" lvl="0" indent="-457200">
              <a:lnSpc>
                <a:spcPts val="3919"/>
              </a:lnSpc>
              <a:spcBef>
                <a:spcPct val="0"/>
              </a:spcBef>
              <a:buFont typeface="Arial" panose="020B0604020202020204" pitchFamily="34" charset="0"/>
              <a:buChar char="•"/>
            </a:pPr>
            <a:r>
              <a:rPr lang="en-GB"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Include social proof — reviews, testimonials, logos.</a:t>
            </a:r>
          </a:p>
          <a:p>
            <a:pPr marL="457200" lvl="0" indent="-457200">
              <a:lnSpc>
                <a:spcPts val="3919"/>
              </a:lnSpc>
              <a:spcBef>
                <a:spcPct val="0"/>
              </a:spcBef>
              <a:buFont typeface="Arial" panose="020B0604020202020204" pitchFamily="34" charset="0"/>
              <a:buChar char="•"/>
            </a:pPr>
            <a:endParaRPr lang="en-GB"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nSpc>
                <a:spcPts val="3919"/>
              </a:lnSpc>
              <a:spcBef>
                <a:spcPct val="0"/>
              </a:spcBef>
              <a:buFont typeface="Arial" panose="020B0604020202020204" pitchFamily="34" charset="0"/>
              <a:buChar char="•"/>
            </a:pPr>
            <a:r>
              <a:rPr lang="en-GB"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Have clear contact info and an About page.</a:t>
            </a:r>
          </a:p>
          <a:p>
            <a:pPr marL="457200" lvl="0" indent="-457200">
              <a:lnSpc>
                <a:spcPts val="3919"/>
              </a:lnSpc>
              <a:spcBef>
                <a:spcPct val="0"/>
              </a:spcBef>
              <a:buFont typeface="Arial" panose="020B0604020202020204" pitchFamily="34" charset="0"/>
              <a:buChar char="•"/>
            </a:pPr>
            <a:endParaRPr lang="en-GB"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nSpc>
                <a:spcPts val="3919"/>
              </a:lnSpc>
              <a:spcBef>
                <a:spcPct val="0"/>
              </a:spcBef>
              <a:buFont typeface="Arial" panose="020B0604020202020204" pitchFamily="34" charset="0"/>
              <a:buChar char="•"/>
            </a:pPr>
            <a:r>
              <a:rPr lang="en-GB"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Show certifications, partnerships, or awards if relevant.</a:t>
            </a:r>
          </a:p>
          <a:p>
            <a:pPr marL="457200" lvl="0" indent="-457200">
              <a:lnSpc>
                <a:spcPts val="3919"/>
              </a:lnSpc>
              <a:spcBef>
                <a:spcPct val="0"/>
              </a:spcBef>
              <a:buFont typeface="Arial" panose="020B0604020202020204" pitchFamily="34" charset="0"/>
              <a:buChar char="•"/>
            </a:pPr>
            <a:endParaRPr lang="en-GB"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nSpc>
                <a:spcPts val="3919"/>
              </a:lnSpc>
              <a:spcBef>
                <a:spcPct val="0"/>
              </a:spcBef>
              <a:buFont typeface="Arial" panose="020B0604020202020204" pitchFamily="34" charset="0"/>
              <a:buChar char="•"/>
            </a:pPr>
            <a:r>
              <a:rPr lang="en-GB"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Use professional images and clear branding.</a:t>
            </a:r>
          </a:p>
          <a:p>
            <a:pPr marL="457200" lvl="0" indent="-457200">
              <a:lnSpc>
                <a:spcPts val="3919"/>
              </a:lnSpc>
              <a:spcBef>
                <a:spcPct val="0"/>
              </a:spcBef>
              <a:buFont typeface="Arial" panose="020B0604020202020204" pitchFamily="34" charset="0"/>
              <a:buChar char="•"/>
            </a:pPr>
            <a:endParaRPr lang="en-GB"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nSpc>
                <a:spcPts val="3919"/>
              </a:lnSpc>
              <a:spcBef>
                <a:spcPct val="0"/>
              </a:spcBef>
              <a:buFont typeface="Arial" panose="020B0604020202020204" pitchFamily="34" charset="0"/>
              <a:buChar char="•"/>
            </a:pPr>
            <a:r>
              <a:rPr lang="en-GB"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Display privacy policy, terms, and secure checkout (if applicable).</a:t>
            </a:r>
            <a:endParaRPr lang="en-US" sz="3000" b="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Tree>
    <p:extLst>
      <p:ext uri="{BB962C8B-B14F-4D97-AF65-F5344CB8AC3E}">
        <p14:creationId xmlns:p14="http://schemas.microsoft.com/office/powerpoint/2010/main" val="1004798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DB0087B-13D6-097C-CE12-4CA1A16DB8F4}"/>
            </a:ext>
          </a:extLst>
        </p:cNvPr>
        <p:cNvGrpSpPr/>
        <p:nvPr/>
      </p:nvGrpSpPr>
      <p:grpSpPr>
        <a:xfrm>
          <a:off x="0" y="0"/>
          <a:ext cx="0" cy="0"/>
          <a:chOff x="0" y="0"/>
          <a:chExt cx="0" cy="0"/>
        </a:xfrm>
      </p:grpSpPr>
      <p:pic>
        <p:nvPicPr>
          <p:cNvPr id="3076" name="Picture 4" descr="monitor screengrab">
            <a:extLst>
              <a:ext uri="{FF2B5EF4-FFF2-40B4-BE49-F238E27FC236}">
                <a16:creationId xmlns:a16="http://schemas.microsoft.com/office/drawing/2014/main" id="{77F61343-1B31-FCE7-3F2D-277ED981874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b="7787"/>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CD477E7D-A883-6F72-5DCF-02DD36126267}"/>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a:p>
        </p:txBody>
      </p:sp>
      <p:sp>
        <p:nvSpPr>
          <p:cNvPr id="4" name="TextBox 4">
            <a:extLst>
              <a:ext uri="{FF2B5EF4-FFF2-40B4-BE49-F238E27FC236}">
                <a16:creationId xmlns:a16="http://schemas.microsoft.com/office/drawing/2014/main" id="{CCE7C13B-A518-EE81-195B-EAFBB4833738}"/>
              </a:ext>
            </a:extLst>
          </p:cNvPr>
          <p:cNvSpPr txBox="1"/>
          <p:nvPr/>
        </p:nvSpPr>
        <p:spPr>
          <a:xfrm>
            <a:off x="3657600" y="3314700"/>
            <a:ext cx="11242159" cy="2462213"/>
          </a:xfrm>
          <a:prstGeom prst="rect">
            <a:avLst/>
          </a:prstGeom>
        </p:spPr>
        <p:txBody>
          <a:bodyPr lIns="0" tIns="0" rIns="0" bIns="0" rtlCol="0" anchor="t">
            <a:spAutoFit/>
          </a:bodyPr>
          <a:lstStyle/>
          <a:p>
            <a:pPr algn="ctr">
              <a:lnSpc>
                <a:spcPts val="9600"/>
              </a:lnSpc>
            </a:pPr>
            <a:r>
              <a:rPr lang="en-US" sz="8000" b="1" dirty="0">
                <a:solidFill>
                  <a:srgbClr val="FFFFFF"/>
                </a:solidFill>
                <a:latin typeface="Century Gothic Paneuropean Bold"/>
                <a:ea typeface="Century Gothic Paneuropean Bold"/>
                <a:cs typeface="Century Gothic Paneuropean Bold"/>
                <a:sym typeface="Century Gothic Paneuropean Bold"/>
              </a:rPr>
              <a:t>Search Engine </a:t>
            </a:r>
            <a:r>
              <a:rPr lang="en-US" sz="8000" b="1" dirty="0" err="1">
                <a:solidFill>
                  <a:srgbClr val="FFFFFF"/>
                </a:solidFill>
                <a:latin typeface="Century Gothic Paneuropean Bold"/>
                <a:ea typeface="Century Gothic Paneuropean Bold"/>
                <a:cs typeface="Century Gothic Paneuropean Bold"/>
                <a:sym typeface="Century Gothic Paneuropean Bold"/>
              </a:rPr>
              <a:t>Optimisation</a:t>
            </a:r>
            <a:r>
              <a:rPr lang="en-US" sz="8000" b="1" dirty="0">
                <a:solidFill>
                  <a:srgbClr val="FFFFFF"/>
                </a:solidFill>
                <a:latin typeface="Century Gothic Paneuropean Bold"/>
                <a:ea typeface="Century Gothic Paneuropean Bold"/>
                <a:cs typeface="Century Gothic Paneuropean Bold"/>
                <a:sym typeface="Century Gothic Paneuropean Bold"/>
              </a:rPr>
              <a:t> (SEO)</a:t>
            </a:r>
          </a:p>
        </p:txBody>
      </p:sp>
      <p:sp>
        <p:nvSpPr>
          <p:cNvPr id="5" name="TextBox 4">
            <a:extLst>
              <a:ext uri="{FF2B5EF4-FFF2-40B4-BE49-F238E27FC236}">
                <a16:creationId xmlns:a16="http://schemas.microsoft.com/office/drawing/2014/main" id="{EB883DFB-6890-5DB8-3DFC-1AC24A54B42D}"/>
              </a:ext>
            </a:extLst>
          </p:cNvPr>
          <p:cNvSpPr txBox="1"/>
          <p:nvPr/>
        </p:nvSpPr>
        <p:spPr>
          <a:xfrm>
            <a:off x="3657599" y="5654940"/>
            <a:ext cx="11242159" cy="1121717"/>
          </a:xfrm>
          <a:prstGeom prst="rect">
            <a:avLst/>
          </a:prstGeom>
        </p:spPr>
        <p:txBody>
          <a:bodyPr lIns="0" tIns="0" rIns="0" bIns="0" rtlCol="0" anchor="t">
            <a:spAutoFit/>
          </a:bodyPr>
          <a:lstStyle/>
          <a:p>
            <a:pPr algn="ctr">
              <a:lnSpc>
                <a:spcPts val="9600"/>
              </a:lnSpc>
            </a:pPr>
            <a:r>
              <a:rPr lang="en-US" sz="6000" dirty="0">
                <a:solidFill>
                  <a:srgbClr val="36ACF5"/>
                </a:solidFill>
                <a:latin typeface="Century Gothic" panose="020B0502020202020204" pitchFamily="34" charset="0"/>
                <a:ea typeface="Century Gothic Paneuropean Bold"/>
                <a:cs typeface="Century Gothic Paneuropean Bold"/>
                <a:sym typeface="Century Gothic Paneuropean Bold"/>
              </a:rPr>
              <a:t>Explained</a:t>
            </a:r>
          </a:p>
        </p:txBody>
      </p:sp>
    </p:spTree>
    <p:extLst>
      <p:ext uri="{BB962C8B-B14F-4D97-AF65-F5344CB8AC3E}">
        <p14:creationId xmlns:p14="http://schemas.microsoft.com/office/powerpoint/2010/main" val="2168970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CA9E83A-6398-1089-A3AA-9F629C94D66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45846A1-FF0D-0C46-3009-C64DAB2F6A3D}"/>
              </a:ext>
            </a:extLst>
          </p:cNvPr>
          <p:cNvSpPr txBox="1"/>
          <p:nvPr/>
        </p:nvSpPr>
        <p:spPr>
          <a:xfrm>
            <a:off x="838200" y="600584"/>
            <a:ext cx="13144500" cy="2031325"/>
          </a:xfrm>
          <a:prstGeom prst="rect">
            <a:avLst/>
          </a:prstGeom>
        </p:spPr>
        <p:txBody>
          <a:bodyPr lIns="0" tIns="0" rIns="0" bIns="0" rtlCol="0" anchor="t">
            <a:spAutoFit/>
          </a:bodyPr>
          <a:lstStyle/>
          <a:p>
            <a:pPr marL="0" lvl="0" indent="0" algn="l"/>
            <a:r>
              <a:rPr lang="en-US" sz="6600" b="1" u="none" dirty="0">
                <a:solidFill>
                  <a:srgbClr val="FFFFFF"/>
                </a:solidFill>
                <a:latin typeface="Century Gothic" panose="020B0502020202020204" pitchFamily="34" charset="0"/>
                <a:ea typeface="Century Gothic Paneuropean"/>
                <a:cs typeface="Century Gothic Paneuropean"/>
                <a:sym typeface="Century Gothic Paneuropean"/>
              </a:rPr>
              <a:t>Search Engine</a:t>
            </a:r>
          </a:p>
          <a:p>
            <a:pPr marL="0" lvl="0" indent="0" algn="l"/>
            <a:r>
              <a:rPr lang="en-US" sz="6600" b="1" u="none" dirty="0" err="1">
                <a:solidFill>
                  <a:srgbClr val="FFFFFF"/>
                </a:solidFill>
                <a:latin typeface="Century Gothic" panose="020B0502020202020204" pitchFamily="34" charset="0"/>
                <a:ea typeface="Century Gothic Paneuropean"/>
                <a:cs typeface="Century Gothic Paneuropean"/>
                <a:sym typeface="Century Gothic Paneuropean"/>
              </a:rPr>
              <a:t>Optimisation</a:t>
            </a:r>
            <a:endParaRPr lang="en-US" sz="66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3" name="TextBox 3">
            <a:extLst>
              <a:ext uri="{FF2B5EF4-FFF2-40B4-BE49-F238E27FC236}">
                <a16:creationId xmlns:a16="http://schemas.microsoft.com/office/drawing/2014/main" id="{118B0941-E749-2EFF-6E4C-BAE6ACC62AE8}"/>
              </a:ext>
            </a:extLst>
          </p:cNvPr>
          <p:cNvSpPr txBox="1"/>
          <p:nvPr/>
        </p:nvSpPr>
        <p:spPr>
          <a:xfrm>
            <a:off x="832866" y="3838598"/>
            <a:ext cx="9073134" cy="4455835"/>
          </a:xfrm>
          <a:prstGeom prst="rect">
            <a:avLst/>
          </a:prstGeom>
        </p:spPr>
        <p:txBody>
          <a:bodyPr wrap="square" lIns="0" tIns="0" rIns="0" bIns="0" rtlCol="0" anchor="t">
            <a:spAutoFit/>
          </a:bodyPr>
          <a:lstStyle/>
          <a:p>
            <a:pPr marL="457200" lvl="0" indent="-457200" algn="l">
              <a:lnSpc>
                <a:spcPts val="3919"/>
              </a:lnSpc>
              <a:spcBef>
                <a:spcPct val="0"/>
              </a:spcBef>
              <a:buFont typeface="Arial" panose="020B0604020202020204" pitchFamily="34" charset="0"/>
              <a:buChar char="•"/>
            </a:pPr>
            <a:r>
              <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rPr>
              <a:t>The process of making your website easier to find on Google and search engines</a:t>
            </a:r>
          </a:p>
          <a:p>
            <a:pPr lvl="0" algn="l">
              <a:lnSpc>
                <a:spcPts val="3919"/>
              </a:lnSpc>
              <a:spcBef>
                <a:spcPct val="0"/>
              </a:spcBef>
            </a:pPr>
            <a:endPar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rPr>
              <a:t>Helps your website to appear higher when people search for your services or areas related to your business</a:t>
            </a:r>
          </a:p>
          <a:p>
            <a:pPr lvl="0" algn="l">
              <a:lnSpc>
                <a:spcPts val="3919"/>
              </a:lnSpc>
              <a:spcBef>
                <a:spcPct val="0"/>
              </a:spcBef>
            </a:pPr>
            <a:endPar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It assists with bringing in visitors to your website who are already </a:t>
            </a:r>
            <a:r>
              <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rPr>
              <a:t>looking for what you offer</a:t>
            </a:r>
            <a:endPar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89904422-AFF2-8FD4-F1BF-9C7E47356731}"/>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3459FF33-5CF7-00B9-1EC9-4CC57B821231}"/>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E7C2B25B-2B47-99DB-53C8-6FEF4380FDA6}"/>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a:p>
          </p:txBody>
        </p:sp>
      </p:grpSp>
      <p:sp>
        <p:nvSpPr>
          <p:cNvPr id="7" name="TextBox 6">
            <a:extLst>
              <a:ext uri="{FF2B5EF4-FFF2-40B4-BE49-F238E27FC236}">
                <a16:creationId xmlns:a16="http://schemas.microsoft.com/office/drawing/2014/main" id="{AA4572C8-9B25-EFCA-10C9-590B2A9E8B8C}"/>
              </a:ext>
            </a:extLst>
          </p:cNvPr>
          <p:cNvSpPr txBox="1"/>
          <p:nvPr/>
        </p:nvSpPr>
        <p:spPr>
          <a:xfrm>
            <a:off x="838200" y="2872941"/>
            <a:ext cx="3696846" cy="769441"/>
          </a:xfrm>
          <a:prstGeom prst="rect">
            <a:avLst/>
          </a:prstGeom>
          <a:noFill/>
        </p:spPr>
        <p:txBody>
          <a:bodyPr wrap="none" rtlCol="0">
            <a:spAutoFit/>
          </a:bodyPr>
          <a:lstStyle/>
          <a:p>
            <a:r>
              <a:rPr lang="en-US" sz="4400" dirty="0">
                <a:solidFill>
                  <a:srgbClr val="36ACF5"/>
                </a:solidFill>
                <a:latin typeface="Century Gothic" panose="020B0502020202020204" pitchFamily="34" charset="0"/>
                <a:ea typeface="Century Gothic Paneuropean"/>
                <a:cs typeface="Century Gothic Paneuropean"/>
                <a:sym typeface="Century Gothic Paneuropean"/>
              </a:rPr>
              <a:t>What is SEO?</a:t>
            </a:r>
            <a:endParaRPr lang="en-GB" sz="4400" dirty="0">
              <a:solidFill>
                <a:srgbClr val="36ACF5"/>
              </a:solidFill>
            </a:endParaRPr>
          </a:p>
        </p:txBody>
      </p:sp>
      <p:pic>
        <p:nvPicPr>
          <p:cNvPr id="4100" name="Picture 4" descr="turned on black and grey laptop computer">
            <a:extLst>
              <a:ext uri="{FF2B5EF4-FFF2-40B4-BE49-F238E27FC236}">
                <a16:creationId xmlns:a16="http://schemas.microsoft.com/office/drawing/2014/main" id="{04091CEA-7266-0F34-E327-72EF2896B1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90" r="6671"/>
          <a:stretch>
            <a:fillRect/>
          </a:stretch>
        </p:blipFill>
        <p:spPr bwMode="auto">
          <a:xfrm>
            <a:off x="11272266" y="2495550"/>
            <a:ext cx="7015734"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071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 name="TextBox 3"/>
          <p:cNvSpPr txBox="1"/>
          <p:nvPr/>
        </p:nvSpPr>
        <p:spPr>
          <a:xfrm>
            <a:off x="633984" y="1638300"/>
            <a:ext cx="8939784" cy="598690"/>
          </a:xfrm>
          <a:prstGeom prst="rect">
            <a:avLst/>
          </a:prstGeom>
        </p:spPr>
        <p:txBody>
          <a:bodyPr wrap="square" lIns="0" tIns="0" rIns="0" bIns="0" rtlCol="0" anchor="t">
            <a:spAutoFit/>
          </a:bodyPr>
          <a:lstStyle/>
          <a:p>
            <a:pPr marL="0" lvl="0" indent="0" algn="l">
              <a:lnSpc>
                <a:spcPts val="3919"/>
              </a:lnSpc>
              <a:spcBef>
                <a:spcPct val="0"/>
              </a:spcBef>
            </a:pPr>
            <a:r>
              <a:rPr lang="en-US" sz="72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Why SEO Matters</a:t>
            </a:r>
          </a:p>
        </p:txBody>
      </p:sp>
      <p:sp>
        <p:nvSpPr>
          <p:cNvPr id="2" name="TextBox 3">
            <a:extLst>
              <a:ext uri="{FF2B5EF4-FFF2-40B4-BE49-F238E27FC236}">
                <a16:creationId xmlns:a16="http://schemas.microsoft.com/office/drawing/2014/main" id="{41F0ED3F-F99A-54AE-D434-ACF9592C8888}"/>
              </a:ext>
            </a:extLst>
          </p:cNvPr>
          <p:cNvSpPr txBox="1"/>
          <p:nvPr/>
        </p:nvSpPr>
        <p:spPr>
          <a:xfrm>
            <a:off x="633984" y="3771900"/>
            <a:ext cx="8915400" cy="4467185"/>
          </a:xfrm>
          <a:prstGeom prst="rect">
            <a:avLst/>
          </a:prstGeom>
        </p:spPr>
        <p:txBody>
          <a:bodyPr wrap="square" lIns="0" tIns="0" rIns="0" bIns="0" rtlCol="0" anchor="t">
            <a:spAutoFit/>
          </a:bodyPr>
          <a:lstStyle/>
          <a:p>
            <a:pPr marL="457200" lvl="0" indent="-457200" algn="l">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More visibility for your business online</a:t>
            </a:r>
          </a:p>
          <a:p>
            <a:pPr lvl="0" algn="l">
              <a:lnSpc>
                <a:spcPts val="3919"/>
              </a:lnSpc>
              <a:spcBef>
                <a:spcPct val="0"/>
              </a:spcBef>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Brings in free </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traffic rather than paid advertising</a:t>
            </a:r>
          </a:p>
          <a:p>
            <a:pPr lvl="0" algn="l">
              <a:lnSpc>
                <a:spcPts val="3919"/>
              </a:lnSpc>
              <a:spcBef>
                <a:spcPct val="0"/>
              </a:spcBef>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Builds trust, people often trust higher ranking websites</a:t>
            </a:r>
          </a:p>
          <a:p>
            <a:pPr lvl="0" algn="l">
              <a:lnSpc>
                <a:spcPts val="3919"/>
              </a:lnSpc>
              <a:spcBef>
                <a:spcPct val="0"/>
              </a:spcBef>
            </a:pP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Works 24/7 to bring in potential customers</a:t>
            </a: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
        <p:nvSpPr>
          <p:cNvPr id="4" name="TextBox 3">
            <a:extLst>
              <a:ext uri="{FF2B5EF4-FFF2-40B4-BE49-F238E27FC236}">
                <a16:creationId xmlns:a16="http://schemas.microsoft.com/office/drawing/2014/main" id="{C305A730-0A9A-836C-052A-64F273B57493}"/>
              </a:ext>
            </a:extLst>
          </p:cNvPr>
          <p:cNvSpPr txBox="1"/>
          <p:nvPr/>
        </p:nvSpPr>
        <p:spPr>
          <a:xfrm>
            <a:off x="633984" y="2731550"/>
            <a:ext cx="8939784" cy="545790"/>
          </a:xfrm>
          <a:prstGeom prst="rect">
            <a:avLst/>
          </a:prstGeom>
        </p:spPr>
        <p:txBody>
          <a:bodyPr wrap="square" lIns="0" tIns="0" rIns="0" bIns="0" rtlCol="0" anchor="t">
            <a:spAutoFit/>
          </a:bodyPr>
          <a:lstStyle/>
          <a:p>
            <a:pPr marL="0" lvl="0" indent="0" algn="l">
              <a:lnSpc>
                <a:spcPts val="3919"/>
              </a:lnSpc>
              <a:spcBef>
                <a:spcPct val="0"/>
              </a:spcBef>
            </a:pPr>
            <a:r>
              <a:rPr lang="en-US" sz="5400" u="none" dirty="0">
                <a:solidFill>
                  <a:srgbClr val="36ACF5"/>
                </a:solidFill>
                <a:latin typeface="Century Gothic" panose="020B0502020202020204" pitchFamily="34" charset="0"/>
                <a:ea typeface="Century Gothic Paneuropean Light"/>
                <a:cs typeface="Century Gothic Paneuropean Light"/>
                <a:sym typeface="Century Gothic Paneuropean Light"/>
              </a:rPr>
              <a:t>SEO Benefits</a:t>
            </a:r>
          </a:p>
        </p:txBody>
      </p:sp>
      <p:pic>
        <p:nvPicPr>
          <p:cNvPr id="5122" name="Picture 2" descr="a laptop with a cell phone">
            <a:extLst>
              <a:ext uri="{FF2B5EF4-FFF2-40B4-BE49-F238E27FC236}">
                <a16:creationId xmlns:a16="http://schemas.microsoft.com/office/drawing/2014/main" id="{3678411D-6AE8-E0EE-9350-3EDBA6C3B9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45" r="12099"/>
          <a:stretch>
            <a:fillRect/>
          </a:stretch>
        </p:blipFill>
        <p:spPr bwMode="auto">
          <a:xfrm>
            <a:off x="10820400" y="1848970"/>
            <a:ext cx="7467600" cy="6589059"/>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2">
            <a:extLst>
              <a:ext uri="{FF2B5EF4-FFF2-40B4-BE49-F238E27FC236}">
                <a16:creationId xmlns:a16="http://schemas.microsoft.com/office/drawing/2014/main" id="{F3EBD8BF-79F4-2D56-5C31-9DEEB411A5F3}"/>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nvGrpSpPr>
          <p:cNvPr id="6" name="Group 5">
            <a:extLst>
              <a:ext uri="{FF2B5EF4-FFF2-40B4-BE49-F238E27FC236}">
                <a16:creationId xmlns:a16="http://schemas.microsoft.com/office/drawing/2014/main" id="{921AB687-041E-C07E-394A-6D170ADFB81B}"/>
              </a:ext>
            </a:extLst>
          </p:cNvPr>
          <p:cNvGrpSpPr/>
          <p:nvPr/>
        </p:nvGrpSpPr>
        <p:grpSpPr>
          <a:xfrm>
            <a:off x="0" y="8916555"/>
            <a:ext cx="4305300" cy="1066800"/>
            <a:chOff x="0" y="8916555"/>
            <a:chExt cx="4305300" cy="1066800"/>
          </a:xfrm>
        </p:grpSpPr>
        <p:sp>
          <p:nvSpPr>
            <p:cNvPr id="7" name="Arrow: Pentagon 6">
              <a:extLst>
                <a:ext uri="{FF2B5EF4-FFF2-40B4-BE49-F238E27FC236}">
                  <a16:creationId xmlns:a16="http://schemas.microsoft.com/office/drawing/2014/main" id="{83FC5D07-CDFF-C18A-8145-3A8DEE60D184}"/>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 name="Freeform 2">
              <a:extLst>
                <a:ext uri="{FF2B5EF4-FFF2-40B4-BE49-F238E27FC236}">
                  <a16:creationId xmlns:a16="http://schemas.microsoft.com/office/drawing/2014/main" id="{658980C9-4BC4-A9BF-B714-FE54A70CE84D}"/>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CF6AF90-0CA7-E37B-A87B-E7884BDB3D8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63924DB-2CEA-2F32-0DF9-FA49C7B56531}"/>
              </a:ext>
            </a:extLst>
          </p:cNvPr>
          <p:cNvSpPr txBox="1"/>
          <p:nvPr/>
        </p:nvSpPr>
        <p:spPr>
          <a:xfrm>
            <a:off x="8207896" y="759579"/>
            <a:ext cx="7008392" cy="1107804"/>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Disclaimer</a:t>
            </a:r>
          </a:p>
        </p:txBody>
      </p:sp>
      <p:sp>
        <p:nvSpPr>
          <p:cNvPr id="19" name="Arrow: Pentagon 18">
            <a:extLst>
              <a:ext uri="{FF2B5EF4-FFF2-40B4-BE49-F238E27FC236}">
                <a16:creationId xmlns:a16="http://schemas.microsoft.com/office/drawing/2014/main" id="{09047757-2A96-A66E-299B-04DF94FA3D7F}"/>
              </a:ext>
            </a:extLst>
          </p:cNvPr>
          <p:cNvSpPr/>
          <p:nvPr/>
        </p:nvSpPr>
        <p:spPr>
          <a:xfrm>
            <a:off x="14305638" y="923751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2">
            <a:extLst>
              <a:ext uri="{FF2B5EF4-FFF2-40B4-BE49-F238E27FC236}">
                <a16:creationId xmlns:a16="http://schemas.microsoft.com/office/drawing/2014/main" id="{6ED00574-77D2-B11A-5B55-11F9CC463C87}"/>
              </a:ext>
            </a:extLst>
          </p:cNvPr>
          <p:cNvSpPr/>
          <p:nvPr/>
        </p:nvSpPr>
        <p:spPr>
          <a:xfrm>
            <a:off x="14429919" y="936151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AC1770FC-4D25-3A52-56B3-8493F3323F99}"/>
              </a:ext>
            </a:extLst>
          </p:cNvPr>
          <p:cNvSpPr txBox="1"/>
          <p:nvPr/>
        </p:nvSpPr>
        <p:spPr>
          <a:xfrm>
            <a:off x="8207896" y="1956213"/>
            <a:ext cx="9150824" cy="70173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information in this presentation is focused on websites and is based on our own knowledge and research from a variety of online sources. While we have taken care to ensure the information is accurate and current, we cannot guarantee it is error-free or that it will remain accurate over time. We cannot be held liable for any mistakes, omissions, or inaccuracies in what is presented. We encourage you to conduct your own research and verify the information before making decisions based on it. We are business advisers, not website developers or technical specialists.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white"/>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content we share today is for educational and demonstration purposes only. Our insights come from business experience, general observations, and publicly available resources. Because the online landscape evolves quickly—whether in terms of platforms, tools, design trends, regulations, or user expectations—some examples we provide may already be outdated, modified, or discontinued. Certain features we mention may only be available in paid versions of services, or may later become restricted. Free tools and platforms can also change their terms, pricing, or availability without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white"/>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Nothing in this presentation should be taken as absolute fact, legal advice, or technical instruction. Before making decisions for your business or website, always check details with trusted, up-to-date sources and consult professional experts when needed. The aim of this session is to build awareness, spark ideas, and encourage exploration—not to provide definitive answers. Responsibility for how you apply these insights rests with you as the business owner or decision-maker.</a:t>
            </a:r>
          </a:p>
        </p:txBody>
      </p:sp>
      <p:pic>
        <p:nvPicPr>
          <p:cNvPr id="1026" name="Picture 2" descr="white and green wooden board">
            <a:extLst>
              <a:ext uri="{FF2B5EF4-FFF2-40B4-BE49-F238E27FC236}">
                <a16:creationId xmlns:a16="http://schemas.microsoft.com/office/drawing/2014/main" id="{4E5ECC35-9A03-91AB-9D2D-9933D9260B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19" t="223" r="17405" b="-223"/>
          <a:stretch>
            <a:fillRect/>
          </a:stretch>
        </p:blipFill>
        <p:spPr bwMode="auto">
          <a:xfrm>
            <a:off x="0" y="17318"/>
            <a:ext cx="7435543"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973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2F903D9-9BAD-FE0C-BE1C-CE0F920E65F3}"/>
            </a:ext>
          </a:extLst>
        </p:cNvPr>
        <p:cNvGrpSpPr/>
        <p:nvPr/>
      </p:nvGrpSpPr>
      <p:grpSpPr>
        <a:xfrm>
          <a:off x="0" y="0"/>
          <a:ext cx="0" cy="0"/>
          <a:chOff x="0" y="0"/>
          <a:chExt cx="0" cy="0"/>
        </a:xfrm>
      </p:grpSpPr>
      <p:pic>
        <p:nvPicPr>
          <p:cNvPr id="7170" name="Picture 2" descr="black Android smartphone showing google site on white surface">
            <a:extLst>
              <a:ext uri="{FF2B5EF4-FFF2-40B4-BE49-F238E27FC236}">
                <a16:creationId xmlns:a16="http://schemas.microsoft.com/office/drawing/2014/main" id="{95031802-81CB-93A5-EC3C-589F69B7A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3" y="-1369"/>
            <a:ext cx="7782751" cy="1031122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2F878E4-ED3C-5D39-13D1-B1B13863A618}"/>
              </a:ext>
            </a:extLst>
          </p:cNvPr>
          <p:cNvGrpSpPr/>
          <p:nvPr/>
        </p:nvGrpSpPr>
        <p:grpSpPr>
          <a:xfrm>
            <a:off x="-10903" y="638111"/>
            <a:ext cx="4305300" cy="1066800"/>
            <a:chOff x="16529" y="342086"/>
            <a:chExt cx="4305300" cy="1066800"/>
          </a:xfrm>
        </p:grpSpPr>
        <p:sp>
          <p:nvSpPr>
            <p:cNvPr id="8" name="Arrow: Pentagon 7">
              <a:extLst>
                <a:ext uri="{FF2B5EF4-FFF2-40B4-BE49-F238E27FC236}">
                  <a16:creationId xmlns:a16="http://schemas.microsoft.com/office/drawing/2014/main" id="{6F3D33AC-526A-0193-890F-3EA3C1427117}"/>
                </a:ext>
              </a:extLst>
            </p:cNvPr>
            <p:cNvSpPr/>
            <p:nvPr/>
          </p:nvSpPr>
          <p:spPr>
            <a:xfrm>
              <a:off x="16529" y="342086"/>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Freeform 2">
              <a:extLst>
                <a:ext uri="{FF2B5EF4-FFF2-40B4-BE49-F238E27FC236}">
                  <a16:creationId xmlns:a16="http://schemas.microsoft.com/office/drawing/2014/main" id="{1882BEBE-440C-A119-21AC-CB7006E776C1}"/>
                </a:ext>
              </a:extLst>
            </p:cNvPr>
            <p:cNvSpPr/>
            <p:nvPr/>
          </p:nvSpPr>
          <p:spPr>
            <a:xfrm>
              <a:off x="245130" y="466078"/>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
        <p:nvSpPr>
          <p:cNvPr id="2" name="TextBox 3">
            <a:extLst>
              <a:ext uri="{FF2B5EF4-FFF2-40B4-BE49-F238E27FC236}">
                <a16:creationId xmlns:a16="http://schemas.microsoft.com/office/drawing/2014/main" id="{F64FAB25-0530-FC60-4F59-BD1F4560DF6B}"/>
              </a:ext>
            </a:extLst>
          </p:cNvPr>
          <p:cNvSpPr txBox="1"/>
          <p:nvPr/>
        </p:nvSpPr>
        <p:spPr>
          <a:xfrm>
            <a:off x="8686800" y="850975"/>
            <a:ext cx="8939784" cy="598690"/>
          </a:xfrm>
          <a:prstGeom prst="rect">
            <a:avLst/>
          </a:prstGeom>
        </p:spPr>
        <p:txBody>
          <a:bodyPr wrap="square" lIns="0" tIns="0" rIns="0" bIns="0" rtlCol="0" anchor="t">
            <a:spAutoFit/>
          </a:bodyPr>
          <a:lstStyle/>
          <a:p>
            <a:pPr marL="0" lvl="0" indent="0" algn="l">
              <a:lnSpc>
                <a:spcPts val="3919"/>
              </a:lnSpc>
              <a:spcBef>
                <a:spcPct val="0"/>
              </a:spcBef>
            </a:pPr>
            <a:r>
              <a:rPr lang="en-US" sz="72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Best Practices</a:t>
            </a:r>
          </a:p>
        </p:txBody>
      </p:sp>
      <p:sp>
        <p:nvSpPr>
          <p:cNvPr id="3" name="TextBox 3">
            <a:extLst>
              <a:ext uri="{FF2B5EF4-FFF2-40B4-BE49-F238E27FC236}">
                <a16:creationId xmlns:a16="http://schemas.microsoft.com/office/drawing/2014/main" id="{6D650B2C-277E-FA93-697A-B2CAFC6042E3}"/>
              </a:ext>
            </a:extLst>
          </p:cNvPr>
          <p:cNvSpPr txBox="1"/>
          <p:nvPr/>
        </p:nvSpPr>
        <p:spPr>
          <a:xfrm>
            <a:off x="8689848" y="2968292"/>
            <a:ext cx="8915400" cy="6467733"/>
          </a:xfrm>
          <a:prstGeom prst="rect">
            <a:avLst/>
          </a:prstGeom>
        </p:spPr>
        <p:txBody>
          <a:bodyPr wrap="square" lIns="0" tIns="0" rIns="0" bIns="0" rtlCol="0" anchor="t">
            <a:spAutoFit/>
          </a:bodyPr>
          <a:lstStyle/>
          <a:p>
            <a:pPr marL="457200" lvl="0" indent="-457200" algn="l">
              <a:lnSpc>
                <a:spcPts val="3919"/>
              </a:lnSpc>
              <a:spcBef>
                <a:spcPct val="0"/>
              </a:spcBef>
              <a:buFont typeface="Arial" panose="020B0604020202020204" pitchFamily="34" charset="0"/>
              <a:buChar char="•"/>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Use short – descriptive website address slugs (</a:t>
            </a:r>
            <a:r>
              <a:rPr lang="en-US" sz="3000" u="none" dirty="0" err="1">
                <a:solidFill>
                  <a:srgbClr val="FFFFFF"/>
                </a:solidFill>
                <a:latin typeface="Century Gothic" panose="020B0502020202020204" pitchFamily="34" charset="0"/>
                <a:ea typeface="Century Gothic Paneuropean Light"/>
                <a:cs typeface="Century Gothic Paneuropean Light"/>
                <a:sym typeface="Century Gothic Paneuropean Light"/>
              </a:rPr>
              <a:t>e.g</a:t>
            </a: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 website.co.uk/services)</a:t>
            </a:r>
          </a:p>
          <a:p>
            <a:pPr marL="457200" lvl="0" indent="-457200" algn="l">
              <a:lnSpc>
                <a:spcPts val="3919"/>
              </a:lnSpc>
              <a:spcBef>
                <a:spcPct val="0"/>
              </a:spcBef>
              <a:buFont typeface="Arial" panose="020B0604020202020204" pitchFamily="34" charset="0"/>
              <a:buChar char="•"/>
            </a:pPr>
            <a:endPar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Add alt text to images, this allows the search engines to understand them</a:t>
            </a:r>
          </a:p>
          <a:p>
            <a:pPr marL="457200" lvl="0" indent="-457200" algn="l">
              <a:lnSpc>
                <a:spcPts val="3919"/>
              </a:lnSpc>
              <a:spcBef>
                <a:spcPct val="0"/>
              </a:spcBef>
              <a:buFont typeface="Arial" panose="020B0604020202020204" pitchFamily="34" charset="0"/>
              <a:buChar char="•"/>
            </a:pPr>
            <a:endPar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Link your pages to guide visitors</a:t>
            </a:r>
          </a:p>
          <a:p>
            <a:pPr marL="457200" lvl="0" indent="-457200" algn="l">
              <a:lnSpc>
                <a:spcPts val="3919"/>
              </a:lnSpc>
              <a:spcBef>
                <a:spcPct val="0"/>
              </a:spcBef>
              <a:buFont typeface="Arial" panose="020B0604020202020204" pitchFamily="34" charset="0"/>
              <a:buChar char="•"/>
            </a:pPr>
            <a:endPar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Gather reviews and testimonials – </a:t>
            </a:r>
            <a:r>
              <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rPr>
              <a:t>they help local search rankings</a:t>
            </a:r>
          </a:p>
          <a:p>
            <a:pPr marL="457200" lvl="0" indent="-457200" algn="l">
              <a:lnSpc>
                <a:spcPts val="3919"/>
              </a:lnSpc>
              <a:spcBef>
                <a:spcPct val="0"/>
              </a:spcBef>
              <a:buFont typeface="Arial" panose="020B0604020202020204" pitchFamily="34" charset="0"/>
              <a:buChar char="•"/>
            </a:pPr>
            <a:endPar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rPr>
              <a:t>Stay on top of current SEO trends, SEO is an ongoing practice – don’t fall behind</a:t>
            </a:r>
            <a:endPar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
        <p:nvSpPr>
          <p:cNvPr id="5" name="TextBox 4">
            <a:extLst>
              <a:ext uri="{FF2B5EF4-FFF2-40B4-BE49-F238E27FC236}">
                <a16:creationId xmlns:a16="http://schemas.microsoft.com/office/drawing/2014/main" id="{8F0E4E19-D9D5-E83B-DCA2-24FA31A56403}"/>
              </a:ext>
            </a:extLst>
          </p:cNvPr>
          <p:cNvSpPr txBox="1"/>
          <p:nvPr/>
        </p:nvSpPr>
        <p:spPr>
          <a:xfrm>
            <a:off x="8686800" y="1704911"/>
            <a:ext cx="7119257" cy="769441"/>
          </a:xfrm>
          <a:prstGeom prst="rect">
            <a:avLst/>
          </a:prstGeom>
          <a:noFill/>
        </p:spPr>
        <p:txBody>
          <a:bodyPr wrap="none" rtlCol="0">
            <a:spAutoFit/>
          </a:bodyPr>
          <a:lstStyle/>
          <a:p>
            <a:r>
              <a:rPr lang="en-US" sz="4400" dirty="0">
                <a:solidFill>
                  <a:srgbClr val="36ACF5"/>
                </a:solidFill>
                <a:latin typeface="Century Gothic" panose="020B0502020202020204" pitchFamily="34" charset="0"/>
                <a:sym typeface="Century Gothic Paneuropean"/>
              </a:rPr>
              <a:t>Simple solutions that work</a:t>
            </a:r>
            <a:endParaRPr lang="en-GB" sz="4400" dirty="0">
              <a:solidFill>
                <a:srgbClr val="36ACF5"/>
              </a:solidFill>
            </a:endParaRPr>
          </a:p>
        </p:txBody>
      </p:sp>
    </p:spTree>
    <p:extLst>
      <p:ext uri="{BB962C8B-B14F-4D97-AF65-F5344CB8AC3E}">
        <p14:creationId xmlns:p14="http://schemas.microsoft.com/office/powerpoint/2010/main" val="4082709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D54CE7E-3458-8651-DFED-324B1446619E}"/>
            </a:ext>
          </a:extLst>
        </p:cNvPr>
        <p:cNvGrpSpPr/>
        <p:nvPr/>
      </p:nvGrpSpPr>
      <p:grpSpPr>
        <a:xfrm>
          <a:off x="0" y="0"/>
          <a:ext cx="0" cy="0"/>
          <a:chOff x="0" y="0"/>
          <a:chExt cx="0" cy="0"/>
        </a:xfrm>
      </p:grpSpPr>
      <p:pic>
        <p:nvPicPr>
          <p:cNvPr id="6148" name="Picture 4" descr="a computer screen with a bunch of data on it">
            <a:extLst>
              <a:ext uri="{FF2B5EF4-FFF2-40B4-BE49-F238E27FC236}">
                <a16:creationId xmlns:a16="http://schemas.microsoft.com/office/drawing/2014/main" id="{64D076AD-E693-8D71-6644-D20DA96A5BBB}"/>
              </a:ext>
            </a:extLst>
          </p:cNvPr>
          <p:cNvPicPr>
            <a:picLocks noGrp="1" noRot="1" noChangeAspect="1" noMove="1" noResize="1" noEditPoints="1" noAdjustHandles="1" noChangeArrowheads="1" noChangeShapeType="1" noCrop="1"/>
          </p:cNvPicPr>
          <p:nvPr/>
        </p:nvPicPr>
        <p:blipFill rotWithShape="1">
          <a:blip r:embed="rId3">
            <a:alphaModFix amt="5000"/>
            <a:extLst>
              <a:ext uri="{28A0092B-C50C-407E-A947-70E740481C1C}">
                <a14:useLocalDpi xmlns:a14="http://schemas.microsoft.com/office/drawing/2010/main" val="0"/>
              </a:ext>
            </a:extLst>
          </a:blip>
          <a:srcRect b="15687"/>
          <a:stretch>
            <a:fillRect/>
          </a:stretch>
        </p:blipFill>
        <p:spPr bwMode="auto">
          <a:xfrm>
            <a:off x="0" y="7620"/>
            <a:ext cx="18288000" cy="10279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2A8F93CE-0FE7-AD39-A9AF-B807B398BF0D}"/>
              </a:ext>
            </a:extLst>
          </p:cNvPr>
          <p:cNvSpPr txBox="1"/>
          <p:nvPr/>
        </p:nvSpPr>
        <p:spPr>
          <a:xfrm>
            <a:off x="3148428" y="458407"/>
            <a:ext cx="13030200" cy="1124539"/>
          </a:xfrm>
          <a:prstGeom prst="rect">
            <a:avLst/>
          </a:prstGeom>
        </p:spPr>
        <p:txBody>
          <a:bodyPr lIns="0" tIns="0" rIns="0" bIns="0" rtlCol="0" anchor="t">
            <a:spAutoFit/>
          </a:bodyPr>
          <a:lstStyle/>
          <a:p>
            <a:pPr marL="0" lvl="0" indent="0" algn="ctr">
              <a:lnSpc>
                <a:spcPts val="9600"/>
              </a:lnSpc>
            </a:pPr>
            <a:r>
              <a:rPr lang="en-US" sz="7200" b="1" dirty="0">
                <a:solidFill>
                  <a:srgbClr val="FFFFFF"/>
                </a:solidFill>
                <a:latin typeface="Century Gothic" panose="020B0502020202020204" pitchFamily="34" charset="0"/>
                <a:ea typeface="Century Gothic Paneuropean"/>
                <a:cs typeface="Century Gothic Paneuropean"/>
                <a:sym typeface="Century Gothic Paneuropean"/>
              </a:rPr>
              <a:t>Key Areas To Focus On</a:t>
            </a:r>
            <a:endParaRPr lang="en-US" sz="7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6" name="Freeform 2">
            <a:extLst>
              <a:ext uri="{FF2B5EF4-FFF2-40B4-BE49-F238E27FC236}">
                <a16:creationId xmlns:a16="http://schemas.microsoft.com/office/drawing/2014/main" id="{D791D2CD-2AA5-6930-852E-3A43E40C93E3}"/>
              </a:ext>
            </a:extLst>
          </p:cNvPr>
          <p:cNvSpPr/>
          <p:nvPr/>
        </p:nvSpPr>
        <p:spPr>
          <a:xfrm>
            <a:off x="7822301" y="9383869"/>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7" name="Rectangle: Rounded Corners 6">
            <a:extLst>
              <a:ext uri="{FF2B5EF4-FFF2-40B4-BE49-F238E27FC236}">
                <a16:creationId xmlns:a16="http://schemas.microsoft.com/office/drawing/2014/main" id="{24B286E9-7D6B-7354-9302-1961205F0CD3}"/>
              </a:ext>
            </a:extLst>
          </p:cNvPr>
          <p:cNvSpPr/>
          <p:nvPr/>
        </p:nvSpPr>
        <p:spPr>
          <a:xfrm>
            <a:off x="2530436" y="2033732"/>
            <a:ext cx="6626038" cy="3242009"/>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57F867B5-39EB-A577-821F-5A628D8C1D91}"/>
              </a:ext>
            </a:extLst>
          </p:cNvPr>
          <p:cNvSpPr/>
          <p:nvPr/>
        </p:nvSpPr>
        <p:spPr>
          <a:xfrm>
            <a:off x="9906000" y="2053891"/>
            <a:ext cx="6626038" cy="3242009"/>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6481D192-075C-94D4-BC0C-E3B0CCDE8EFC}"/>
              </a:ext>
            </a:extLst>
          </p:cNvPr>
          <p:cNvSpPr txBox="1"/>
          <p:nvPr/>
        </p:nvSpPr>
        <p:spPr>
          <a:xfrm>
            <a:off x="2871655" y="3136286"/>
            <a:ext cx="5943600" cy="1077218"/>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Use clear and simple page headings and titles</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22" name="TextBox 21">
            <a:extLst>
              <a:ext uri="{FF2B5EF4-FFF2-40B4-BE49-F238E27FC236}">
                <a16:creationId xmlns:a16="http://schemas.microsoft.com/office/drawing/2014/main" id="{FE4041B1-E9A0-4E41-0964-7B24FA381413}"/>
              </a:ext>
            </a:extLst>
          </p:cNvPr>
          <p:cNvSpPr txBox="1"/>
          <p:nvPr/>
        </p:nvSpPr>
        <p:spPr>
          <a:xfrm>
            <a:off x="10070514" y="3136286"/>
            <a:ext cx="6297010" cy="1077218"/>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Add keywords your customers would type into Google</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24" name="Rectangle: Rounded Corners 23">
            <a:extLst>
              <a:ext uri="{FF2B5EF4-FFF2-40B4-BE49-F238E27FC236}">
                <a16:creationId xmlns:a16="http://schemas.microsoft.com/office/drawing/2014/main" id="{795ACE24-50E1-C0AF-F261-CE3FD152D180}"/>
              </a:ext>
            </a:extLst>
          </p:cNvPr>
          <p:cNvSpPr/>
          <p:nvPr/>
        </p:nvSpPr>
        <p:spPr>
          <a:xfrm>
            <a:off x="2530436" y="5798263"/>
            <a:ext cx="6626038" cy="3242009"/>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ECDFD05B-E912-832A-5F1C-B58635F6E8B2}"/>
              </a:ext>
            </a:extLst>
          </p:cNvPr>
          <p:cNvSpPr/>
          <p:nvPr/>
        </p:nvSpPr>
        <p:spPr>
          <a:xfrm>
            <a:off x="9906000" y="5818422"/>
            <a:ext cx="6626038" cy="3242009"/>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C7804967-1A0E-5D11-42C5-D008B80162F1}"/>
              </a:ext>
            </a:extLst>
          </p:cNvPr>
          <p:cNvSpPr txBox="1"/>
          <p:nvPr/>
        </p:nvSpPr>
        <p:spPr>
          <a:xfrm>
            <a:off x="2862511" y="6900817"/>
            <a:ext cx="5943600" cy="1077218"/>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Keep content relevant, accurate &amp; up to date</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28" name="TextBox 27">
            <a:extLst>
              <a:ext uri="{FF2B5EF4-FFF2-40B4-BE49-F238E27FC236}">
                <a16:creationId xmlns:a16="http://schemas.microsoft.com/office/drawing/2014/main" id="{CA4D9034-BD65-9CCC-1AC2-616353BD6BCF}"/>
              </a:ext>
            </a:extLst>
          </p:cNvPr>
          <p:cNvSpPr txBox="1"/>
          <p:nvPr/>
        </p:nvSpPr>
        <p:spPr>
          <a:xfrm>
            <a:off x="9992633" y="6900817"/>
            <a:ext cx="6452772" cy="1077218"/>
          </a:xfrm>
          <a:prstGeom prst="rect">
            <a:avLst/>
          </a:prstGeom>
          <a:noFill/>
        </p:spPr>
        <p:txBody>
          <a:bodyPr wrap="square">
            <a:spAutoFit/>
          </a:bodyPr>
          <a:lstStyle/>
          <a:p>
            <a:pPr marL="0" lvl="0" indent="0" algn="ct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Make sure your website loads quickly and works on mobile</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1706260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F38B6BF-14EB-E8C2-DDEA-366777F2A3F6}"/>
            </a:ext>
          </a:extLst>
        </p:cNvPr>
        <p:cNvGrpSpPr/>
        <p:nvPr/>
      </p:nvGrpSpPr>
      <p:grpSpPr>
        <a:xfrm>
          <a:off x="0" y="0"/>
          <a:ext cx="0" cy="0"/>
          <a:chOff x="0" y="0"/>
          <a:chExt cx="0" cy="0"/>
        </a:xfrm>
      </p:grpSpPr>
      <p:pic>
        <p:nvPicPr>
          <p:cNvPr id="1026" name="Picture 2" descr="woman in purple long sleeve shirt raising her hands">
            <a:extLst>
              <a:ext uri="{FF2B5EF4-FFF2-40B4-BE49-F238E27FC236}">
                <a16:creationId xmlns:a16="http://schemas.microsoft.com/office/drawing/2014/main" id="{872A05C8-29C7-8B67-A874-3028F93C0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87"/>
          <a:stretch>
            <a:fillRect/>
          </a:stretch>
        </p:blipFill>
        <p:spPr bwMode="auto">
          <a:xfrm>
            <a:off x="-1" y="-114300"/>
            <a:ext cx="18288000" cy="104013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57E3D039-00C6-9735-C2F7-F8A2D7DFAAA4}"/>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a:p>
        </p:txBody>
      </p:sp>
      <p:sp>
        <p:nvSpPr>
          <p:cNvPr id="4" name="TextBox 4">
            <a:extLst>
              <a:ext uri="{FF2B5EF4-FFF2-40B4-BE49-F238E27FC236}">
                <a16:creationId xmlns:a16="http://schemas.microsoft.com/office/drawing/2014/main" id="{C76CE063-D547-8DBE-6F0B-96AFDB6C75C8}"/>
              </a:ext>
            </a:extLst>
          </p:cNvPr>
          <p:cNvSpPr txBox="1"/>
          <p:nvPr/>
        </p:nvSpPr>
        <p:spPr>
          <a:xfrm>
            <a:off x="3522919" y="3528576"/>
            <a:ext cx="11242159" cy="1231106"/>
          </a:xfrm>
          <a:prstGeom prst="rect">
            <a:avLst/>
          </a:prstGeom>
        </p:spPr>
        <p:txBody>
          <a:bodyPr lIns="0" tIns="0" rIns="0" bIns="0" rtlCol="0" anchor="t">
            <a:spAutoFit/>
          </a:bodyPr>
          <a:lstStyle/>
          <a:p>
            <a:pPr algn="ctr">
              <a:lnSpc>
                <a:spcPts val="9600"/>
              </a:lnSpc>
            </a:pPr>
            <a:r>
              <a:rPr lang="en-US" sz="8000" b="1" dirty="0">
                <a:solidFill>
                  <a:srgbClr val="36ACF5"/>
                </a:solidFill>
                <a:latin typeface="Century Gothic Paneuropean Bold"/>
                <a:ea typeface="Century Gothic Paneuropean Bold"/>
                <a:cs typeface="Century Gothic Paneuropean Bold"/>
                <a:sym typeface="Century Gothic Paneuropean Bold"/>
              </a:rPr>
              <a:t>Keywords &amp; SEO</a:t>
            </a:r>
          </a:p>
        </p:txBody>
      </p:sp>
      <p:sp>
        <p:nvSpPr>
          <p:cNvPr id="2" name="Arrow: Pentagon 1">
            <a:extLst>
              <a:ext uri="{FF2B5EF4-FFF2-40B4-BE49-F238E27FC236}">
                <a16:creationId xmlns:a16="http://schemas.microsoft.com/office/drawing/2014/main" id="{372ACB15-11F6-6367-E1FF-D5897F68DF2D}"/>
              </a:ext>
            </a:extLst>
          </p:cNvPr>
          <p:cNvSpPr/>
          <p:nvPr/>
        </p:nvSpPr>
        <p:spPr>
          <a:xfrm>
            <a:off x="7152819" y="860090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F095BDB6-012A-20EA-F521-02BF5F4C0C89}"/>
              </a:ext>
            </a:extLst>
          </p:cNvPr>
          <p:cNvSpPr/>
          <p:nvPr/>
        </p:nvSpPr>
        <p:spPr>
          <a:xfrm>
            <a:off x="7277100" y="872490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
        <p:nvSpPr>
          <p:cNvPr id="5" name="TextBox 3">
            <a:extLst>
              <a:ext uri="{FF2B5EF4-FFF2-40B4-BE49-F238E27FC236}">
                <a16:creationId xmlns:a16="http://schemas.microsoft.com/office/drawing/2014/main" id="{1B390387-1C73-C4DF-F8BA-2740D25EE54B}"/>
              </a:ext>
            </a:extLst>
          </p:cNvPr>
          <p:cNvSpPr txBox="1"/>
          <p:nvPr/>
        </p:nvSpPr>
        <p:spPr>
          <a:xfrm>
            <a:off x="1981200" y="5143500"/>
            <a:ext cx="14097002" cy="960584"/>
          </a:xfrm>
          <a:prstGeom prst="rect">
            <a:avLst/>
          </a:prstGeom>
        </p:spPr>
        <p:txBody>
          <a:bodyPr wrap="square" lIns="0" tIns="0" rIns="0" bIns="0" rtlCol="0" anchor="t">
            <a:spAutoFit/>
          </a:bodyPr>
          <a:lstStyle/>
          <a:p>
            <a:pPr lvl="0" algn="ctr">
              <a:lnSpc>
                <a:spcPts val="3919"/>
              </a:lnSpc>
              <a:spcBef>
                <a:spcPct val="0"/>
              </a:spcBef>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In groups, make a list of keywords you would expect a customer would type in when looking for your service/business</a:t>
            </a:r>
          </a:p>
        </p:txBody>
      </p:sp>
    </p:spTree>
    <p:extLst>
      <p:ext uri="{BB962C8B-B14F-4D97-AF65-F5344CB8AC3E}">
        <p14:creationId xmlns:p14="http://schemas.microsoft.com/office/powerpoint/2010/main" val="3864484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48616410-0590-D358-44DA-D826A56ADAD0}"/>
            </a:ext>
          </a:extLst>
        </p:cNvPr>
        <p:cNvGrpSpPr/>
        <p:nvPr/>
      </p:nvGrpSpPr>
      <p:grpSpPr>
        <a:xfrm>
          <a:off x="0" y="0"/>
          <a:ext cx="0" cy="0"/>
          <a:chOff x="0" y="0"/>
          <a:chExt cx="0" cy="0"/>
        </a:xfrm>
      </p:grpSpPr>
      <p:pic>
        <p:nvPicPr>
          <p:cNvPr id="6148" name="Picture 4" descr="a computer screen with a bunch of data on it">
            <a:extLst>
              <a:ext uri="{FF2B5EF4-FFF2-40B4-BE49-F238E27FC236}">
                <a16:creationId xmlns:a16="http://schemas.microsoft.com/office/drawing/2014/main" id="{F60002C6-3FA7-8B99-CE38-6F5F3042A299}"/>
              </a:ext>
            </a:extLst>
          </p:cNvPr>
          <p:cNvPicPr>
            <a:picLocks noGrp="1" noRot="1" noChangeAspect="1" noMove="1" noResize="1" noEditPoints="1" noAdjustHandles="1" noChangeArrowheads="1" noChangeShapeType="1" noCrop="1"/>
          </p:cNvPicPr>
          <p:nvPr/>
        </p:nvPicPr>
        <p:blipFill rotWithShape="1">
          <a:blip r:embed="rId3">
            <a:alphaModFix amt="5000"/>
            <a:extLst>
              <a:ext uri="{28A0092B-C50C-407E-A947-70E740481C1C}">
                <a14:useLocalDpi xmlns:a14="http://schemas.microsoft.com/office/drawing/2010/main" val="0"/>
              </a:ext>
            </a:extLst>
          </a:blip>
          <a:srcRect b="15687"/>
          <a:stretch>
            <a:fillRect/>
          </a:stretch>
        </p:blipFill>
        <p:spPr bwMode="auto">
          <a:xfrm>
            <a:off x="0" y="7620"/>
            <a:ext cx="18288000" cy="10279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8969B7A7-B69F-C8D4-54D9-1BE512971D8D}"/>
              </a:ext>
            </a:extLst>
          </p:cNvPr>
          <p:cNvSpPr txBox="1"/>
          <p:nvPr/>
        </p:nvSpPr>
        <p:spPr>
          <a:xfrm>
            <a:off x="2628900" y="1353096"/>
            <a:ext cx="13030200" cy="1124539"/>
          </a:xfrm>
          <a:prstGeom prst="rect">
            <a:avLst/>
          </a:prstGeom>
        </p:spPr>
        <p:txBody>
          <a:bodyPr lIns="0" tIns="0" rIns="0" bIns="0" rtlCol="0" anchor="t">
            <a:spAutoFit/>
          </a:bodyPr>
          <a:lstStyle/>
          <a:p>
            <a:pPr marL="0" lvl="0" indent="0" algn="ctr">
              <a:lnSpc>
                <a:spcPts val="9600"/>
              </a:lnSpc>
            </a:pPr>
            <a:r>
              <a:rPr lang="en-US" sz="7200" b="1" dirty="0">
                <a:solidFill>
                  <a:srgbClr val="FFFFFF"/>
                </a:solidFill>
                <a:latin typeface="Century Gothic" panose="020B0502020202020204" pitchFamily="34" charset="0"/>
                <a:ea typeface="Century Gothic Paneuropean"/>
                <a:cs typeface="Century Gothic Paneuropean"/>
                <a:sym typeface="Century Gothic Paneuropean"/>
              </a:rPr>
              <a:t>Best Analytics Tools</a:t>
            </a:r>
            <a:endParaRPr lang="en-US" sz="7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6" name="Freeform 2">
            <a:extLst>
              <a:ext uri="{FF2B5EF4-FFF2-40B4-BE49-F238E27FC236}">
                <a16:creationId xmlns:a16="http://schemas.microsoft.com/office/drawing/2014/main" id="{3B03E818-4A24-8C06-57F1-F1165D8472A7}"/>
              </a:ext>
            </a:extLst>
          </p:cNvPr>
          <p:cNvSpPr/>
          <p:nvPr/>
        </p:nvSpPr>
        <p:spPr>
          <a:xfrm>
            <a:off x="7822301" y="9383869"/>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3" name="Rectangle: Rounded Corners 2">
            <a:extLst>
              <a:ext uri="{FF2B5EF4-FFF2-40B4-BE49-F238E27FC236}">
                <a16:creationId xmlns:a16="http://schemas.microsoft.com/office/drawing/2014/main" id="{19488B45-AC23-46ED-CEE8-78659700CA2D}"/>
              </a:ext>
            </a:extLst>
          </p:cNvPr>
          <p:cNvSpPr/>
          <p:nvPr/>
        </p:nvSpPr>
        <p:spPr>
          <a:xfrm>
            <a:off x="1222664" y="3248216"/>
            <a:ext cx="4495800" cy="3242009"/>
          </a:xfrm>
          <a:prstGeom prst="roundRect">
            <a:avLst>
              <a:gd name="adj" fmla="val 3885"/>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descr="Google Analytics Logo, symbol, meaning, history, Vector, PNG">
            <a:extLst>
              <a:ext uri="{FF2B5EF4-FFF2-40B4-BE49-F238E27FC236}">
                <a16:creationId xmlns:a16="http://schemas.microsoft.com/office/drawing/2014/main" id="{D23E7793-2543-C702-3574-FB7CC2EF0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178" y="3572474"/>
            <a:ext cx="3426771" cy="25934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9E232C1-F83A-5E86-AB5F-482864D3136A}"/>
              </a:ext>
            </a:extLst>
          </p:cNvPr>
          <p:cNvSpPr/>
          <p:nvPr/>
        </p:nvSpPr>
        <p:spPr>
          <a:xfrm>
            <a:off x="6667500" y="3293895"/>
            <a:ext cx="4495800" cy="3242009"/>
          </a:xfrm>
          <a:prstGeom prst="roundRect">
            <a:avLst>
              <a:gd name="adj" fmla="val 3885"/>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4" name="Picture 6" descr="Google Search Console - Octane11">
            <a:extLst>
              <a:ext uri="{FF2B5EF4-FFF2-40B4-BE49-F238E27FC236}">
                <a16:creationId xmlns:a16="http://schemas.microsoft.com/office/drawing/2014/main" id="{E888E601-5C86-EED5-5B55-380E3A76CE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300990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287A884-3E2E-9EA2-A439-D07731640C50}"/>
              </a:ext>
            </a:extLst>
          </p:cNvPr>
          <p:cNvSpPr/>
          <p:nvPr/>
        </p:nvSpPr>
        <p:spPr>
          <a:xfrm>
            <a:off x="12112336" y="3248216"/>
            <a:ext cx="4495800" cy="3242009"/>
          </a:xfrm>
          <a:prstGeom prst="roundRect">
            <a:avLst>
              <a:gd name="adj" fmla="val 3885"/>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6" name="Picture 8" descr="Monthly Website SEO Services for WordPress, Wix, and Squarespace">
            <a:extLst>
              <a:ext uri="{FF2B5EF4-FFF2-40B4-BE49-F238E27FC236}">
                <a16:creationId xmlns:a16="http://schemas.microsoft.com/office/drawing/2014/main" id="{9325C27A-3739-9C6E-78D2-D96034487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39321" y="3727186"/>
            <a:ext cx="4241830" cy="237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72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8CAD2A5F-2F44-8443-CBC0-C936019A9D33}"/>
            </a:ext>
          </a:extLst>
        </p:cNvPr>
        <p:cNvGrpSpPr/>
        <p:nvPr/>
      </p:nvGrpSpPr>
      <p:grpSpPr>
        <a:xfrm>
          <a:off x="0" y="0"/>
          <a:ext cx="0" cy="0"/>
          <a:chOff x="0" y="0"/>
          <a:chExt cx="0" cy="0"/>
        </a:xfrm>
      </p:grpSpPr>
      <p:pic>
        <p:nvPicPr>
          <p:cNvPr id="1030" name="Picture 6" descr="Robots.txt">
            <a:extLst>
              <a:ext uri="{FF2B5EF4-FFF2-40B4-BE49-F238E27FC236}">
                <a16:creationId xmlns:a16="http://schemas.microsoft.com/office/drawing/2014/main" id="{B2D6A3B4-0F0E-8B53-248E-4AFE3CA54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239000" cy="1045850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99857DE-2D51-BB9B-9E15-6DE29C8BEE92}"/>
              </a:ext>
            </a:extLst>
          </p:cNvPr>
          <p:cNvGrpSpPr/>
          <p:nvPr/>
        </p:nvGrpSpPr>
        <p:grpSpPr>
          <a:xfrm>
            <a:off x="14478000" y="-22912"/>
            <a:ext cx="4305300" cy="1066800"/>
            <a:chOff x="14505432" y="-318937"/>
            <a:chExt cx="4305300" cy="1066800"/>
          </a:xfrm>
        </p:grpSpPr>
        <p:sp>
          <p:nvSpPr>
            <p:cNvPr id="8" name="Arrow: Pentagon 7">
              <a:extLst>
                <a:ext uri="{FF2B5EF4-FFF2-40B4-BE49-F238E27FC236}">
                  <a16:creationId xmlns:a16="http://schemas.microsoft.com/office/drawing/2014/main" id="{4846E908-D2CF-8062-375D-5C0838A4D4F4}"/>
                </a:ext>
              </a:extLst>
            </p:cNvPr>
            <p:cNvSpPr/>
            <p:nvPr/>
          </p:nvSpPr>
          <p:spPr>
            <a:xfrm>
              <a:off x="14505432" y="-318937"/>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Freeform 2">
              <a:extLst>
                <a:ext uri="{FF2B5EF4-FFF2-40B4-BE49-F238E27FC236}">
                  <a16:creationId xmlns:a16="http://schemas.microsoft.com/office/drawing/2014/main" id="{4F68C349-9D71-B251-2181-05142DC458A6}"/>
                </a:ext>
              </a:extLst>
            </p:cNvPr>
            <p:cNvSpPr/>
            <p:nvPr/>
          </p:nvSpPr>
          <p:spPr>
            <a:xfrm>
              <a:off x="14581632" y="-263866"/>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
        <p:nvSpPr>
          <p:cNvPr id="2" name="TextBox 3">
            <a:extLst>
              <a:ext uri="{FF2B5EF4-FFF2-40B4-BE49-F238E27FC236}">
                <a16:creationId xmlns:a16="http://schemas.microsoft.com/office/drawing/2014/main" id="{771A3912-690D-B6B7-1DD6-A3D45F14CA7D}"/>
              </a:ext>
            </a:extLst>
          </p:cNvPr>
          <p:cNvSpPr txBox="1"/>
          <p:nvPr/>
        </p:nvSpPr>
        <p:spPr>
          <a:xfrm>
            <a:off x="8686800" y="850975"/>
            <a:ext cx="8939784" cy="598690"/>
          </a:xfrm>
          <a:prstGeom prst="rect">
            <a:avLst/>
          </a:prstGeom>
        </p:spPr>
        <p:txBody>
          <a:bodyPr wrap="square" lIns="0" tIns="0" rIns="0" bIns="0" rtlCol="0" anchor="t">
            <a:spAutoFit/>
          </a:bodyPr>
          <a:lstStyle/>
          <a:p>
            <a:pPr marL="0" lvl="0" indent="0" algn="l">
              <a:lnSpc>
                <a:spcPts val="3919"/>
              </a:lnSpc>
              <a:spcBef>
                <a:spcPct val="0"/>
              </a:spcBef>
            </a:pPr>
            <a:r>
              <a:rPr lang="en-US" sz="7200" b="1" u="none" dirty="0">
                <a:solidFill>
                  <a:srgbClr val="FFFFFF"/>
                </a:solidFill>
                <a:latin typeface="Century Gothic" panose="020B0502020202020204" pitchFamily="34" charset="0"/>
                <a:ea typeface="Century Gothic Paneuropean Light"/>
                <a:cs typeface="Century Gothic Paneuropean Light"/>
                <a:sym typeface="Century Gothic Paneuropean Light"/>
              </a:rPr>
              <a:t>Robots.txt</a:t>
            </a:r>
          </a:p>
        </p:txBody>
      </p:sp>
      <p:sp>
        <p:nvSpPr>
          <p:cNvPr id="3" name="TextBox 3">
            <a:extLst>
              <a:ext uri="{FF2B5EF4-FFF2-40B4-BE49-F238E27FC236}">
                <a16:creationId xmlns:a16="http://schemas.microsoft.com/office/drawing/2014/main" id="{07A8AF37-C03C-A221-A632-2541693DA8B7}"/>
              </a:ext>
            </a:extLst>
          </p:cNvPr>
          <p:cNvSpPr txBox="1"/>
          <p:nvPr/>
        </p:nvSpPr>
        <p:spPr>
          <a:xfrm>
            <a:off x="8689848" y="2968292"/>
            <a:ext cx="8915400" cy="6962227"/>
          </a:xfrm>
          <a:prstGeom prst="rect">
            <a:avLst/>
          </a:prstGeom>
        </p:spPr>
        <p:txBody>
          <a:bodyPr wrap="square" lIns="0" tIns="0" rIns="0" bIns="0" rtlCol="0" anchor="t">
            <a:spAutoFit/>
          </a:bodyPr>
          <a:lstStyle/>
          <a:p>
            <a:pPr marL="457200" lvl="0" indent="-457200" algn="l">
              <a:lnSpc>
                <a:spcPts val="3919"/>
              </a:lnSpc>
              <a:spcBef>
                <a:spcPct val="0"/>
              </a:spcBef>
              <a:buFont typeface="Arial" panose="020B0604020202020204" pitchFamily="34" charset="0"/>
              <a:buChar char="•"/>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A text file that </a:t>
            </a:r>
            <a:r>
              <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rPr>
              <a:t>sits in the background of your website</a:t>
            </a:r>
          </a:p>
          <a:p>
            <a:pPr marL="457200" lvl="0" indent="-457200" algn="l">
              <a:lnSpc>
                <a:spcPts val="3919"/>
              </a:lnSpc>
              <a:spcBef>
                <a:spcPct val="0"/>
              </a:spcBef>
              <a:buFont typeface="Arial" panose="020B0604020202020204" pitchFamily="34" charset="0"/>
              <a:buChar char="•"/>
            </a:pPr>
            <a:endPar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Search engines look </a:t>
            </a:r>
            <a:r>
              <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rPr>
              <a:t>at it before scanning your pages</a:t>
            </a:r>
          </a:p>
          <a:p>
            <a:pPr marL="457200" lvl="0" indent="-457200" algn="l">
              <a:lnSpc>
                <a:spcPts val="3919"/>
              </a:lnSpc>
              <a:spcBef>
                <a:spcPct val="0"/>
              </a:spcBef>
              <a:buFont typeface="Arial" panose="020B0604020202020204" pitchFamily="34" charset="0"/>
              <a:buChar char="•"/>
            </a:pPr>
            <a:endPar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rPr>
              <a:t>Here you can decide which pages search engines can include or ignore</a:t>
            </a:r>
          </a:p>
          <a:p>
            <a:pPr marL="457200" lvl="0" indent="-457200" algn="l">
              <a:lnSpc>
                <a:spcPts val="3919"/>
              </a:lnSpc>
              <a:spcBef>
                <a:spcPct val="0"/>
              </a:spcBef>
              <a:buFont typeface="Arial" panose="020B0604020202020204" pitchFamily="34" charset="0"/>
              <a:buChar char="•"/>
            </a:pPr>
            <a:endPar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rPr>
              <a:t>Most used to stop search engines from showing admin pages or test pages</a:t>
            </a:r>
          </a:p>
          <a:p>
            <a:pPr marL="457200" lvl="0" indent="-457200" algn="l">
              <a:lnSpc>
                <a:spcPts val="3919"/>
              </a:lnSpc>
              <a:spcBef>
                <a:spcPct val="0"/>
              </a:spcBef>
              <a:buFont typeface="Arial" panose="020B0604020202020204" pitchFamily="34" charset="0"/>
              <a:buChar char="•"/>
            </a:pPr>
            <a:endPar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Helps search engines focus on your most important conte</a:t>
            </a:r>
            <a:r>
              <a:rPr lang="en-US" sz="3000" dirty="0">
                <a:solidFill>
                  <a:srgbClr val="FFFFFF"/>
                </a:solidFill>
                <a:latin typeface="Century Gothic" panose="020B0502020202020204" pitchFamily="34" charset="0"/>
                <a:ea typeface="Century Gothic Paneuropean Light"/>
                <a:cs typeface="Century Gothic Paneuropean Light"/>
                <a:sym typeface="Century Gothic Paneuropean Light"/>
              </a:rPr>
              <a:t>nt</a:t>
            </a:r>
            <a:endParaRPr lang="en-US" sz="30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
        <p:nvSpPr>
          <p:cNvPr id="5" name="TextBox 4">
            <a:extLst>
              <a:ext uri="{FF2B5EF4-FFF2-40B4-BE49-F238E27FC236}">
                <a16:creationId xmlns:a16="http://schemas.microsoft.com/office/drawing/2014/main" id="{D8835787-B8C6-B776-3C77-78EBC1D02D22}"/>
              </a:ext>
            </a:extLst>
          </p:cNvPr>
          <p:cNvSpPr txBox="1"/>
          <p:nvPr/>
        </p:nvSpPr>
        <p:spPr>
          <a:xfrm>
            <a:off x="8686800" y="1704911"/>
            <a:ext cx="5133136" cy="769441"/>
          </a:xfrm>
          <a:prstGeom prst="rect">
            <a:avLst/>
          </a:prstGeom>
          <a:noFill/>
        </p:spPr>
        <p:txBody>
          <a:bodyPr wrap="none" rtlCol="0">
            <a:spAutoFit/>
          </a:bodyPr>
          <a:lstStyle/>
          <a:p>
            <a:r>
              <a:rPr lang="en-US" sz="4400" dirty="0">
                <a:solidFill>
                  <a:srgbClr val="36ACF5"/>
                </a:solidFill>
                <a:latin typeface="Century Gothic" panose="020B0502020202020204" pitchFamily="34" charset="0"/>
                <a:sym typeface="Century Gothic Paneuropean"/>
              </a:rPr>
              <a:t>What is robots.txt?</a:t>
            </a:r>
            <a:endParaRPr lang="en-GB" sz="4400" dirty="0">
              <a:solidFill>
                <a:srgbClr val="36ACF5"/>
              </a:solidFill>
            </a:endParaRPr>
          </a:p>
        </p:txBody>
      </p:sp>
    </p:spTree>
    <p:extLst>
      <p:ext uri="{BB962C8B-B14F-4D97-AF65-F5344CB8AC3E}">
        <p14:creationId xmlns:p14="http://schemas.microsoft.com/office/powerpoint/2010/main" val="2100111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8404A2DA-FDFF-CD3C-598D-3D1E427A40EE}"/>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5802760E-E1FC-02E1-CAD2-34C74CF3E0BC}"/>
              </a:ext>
            </a:extLst>
          </p:cNvPr>
          <p:cNvPicPr>
            <a:picLocks noChangeAspect="1" noChangeArrowheads="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19050" y="-1"/>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22589753-4FAF-9117-BF70-7977794A6867}"/>
              </a:ext>
            </a:extLst>
          </p:cNvPr>
          <p:cNvSpPr txBox="1"/>
          <p:nvPr/>
        </p:nvSpPr>
        <p:spPr>
          <a:xfrm>
            <a:off x="2628900" y="183113"/>
            <a:ext cx="13030200" cy="1091068"/>
          </a:xfrm>
          <a:prstGeom prst="rect">
            <a:avLst/>
          </a:prstGeom>
        </p:spPr>
        <p:txBody>
          <a:bodyPr lIns="0" tIns="0" rIns="0" bIns="0" rtlCol="0" anchor="t">
            <a:spAutoFit/>
          </a:bodyPr>
          <a:lstStyle/>
          <a:p>
            <a:pPr marL="0" lvl="0" indent="0" algn="ctr">
              <a:lnSpc>
                <a:spcPts val="9600"/>
              </a:lnSpc>
            </a:pPr>
            <a:r>
              <a:rPr lang="en-US" sz="6000" b="1" dirty="0">
                <a:solidFill>
                  <a:srgbClr val="FFFFFF"/>
                </a:solidFill>
                <a:latin typeface="Century Gothic" panose="020B0502020202020204" pitchFamily="34" charset="0"/>
                <a:ea typeface="Century Gothic Paneuropean"/>
                <a:cs typeface="Century Gothic Paneuropean"/>
                <a:sym typeface="Century Gothic Paneuropean"/>
              </a:rPr>
              <a:t>DIY or Developer?</a:t>
            </a:r>
            <a:endParaRPr lang="en-US" sz="6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6" name="Freeform 2">
            <a:extLst>
              <a:ext uri="{FF2B5EF4-FFF2-40B4-BE49-F238E27FC236}">
                <a16:creationId xmlns:a16="http://schemas.microsoft.com/office/drawing/2014/main" id="{D625EAEC-E8C7-65C7-9E1B-0A33193BC12E}"/>
              </a:ext>
            </a:extLst>
          </p:cNvPr>
          <p:cNvSpPr/>
          <p:nvPr/>
        </p:nvSpPr>
        <p:spPr>
          <a:xfrm>
            <a:off x="7696200" y="9524194"/>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7" name="Rectangle: Rounded Corners 6">
            <a:extLst>
              <a:ext uri="{FF2B5EF4-FFF2-40B4-BE49-F238E27FC236}">
                <a16:creationId xmlns:a16="http://schemas.microsoft.com/office/drawing/2014/main" id="{D7DF6AAA-D84B-81B9-F614-369093AB4B00}"/>
              </a:ext>
            </a:extLst>
          </p:cNvPr>
          <p:cNvSpPr>
            <a:spLocks noGrp="1" noRot="1" noMove="1" noResize="1" noEditPoints="1" noAdjustHandles="1" noChangeArrowheads="1" noChangeShapeType="1"/>
          </p:cNvSpPr>
          <p:nvPr/>
        </p:nvSpPr>
        <p:spPr>
          <a:xfrm>
            <a:off x="2057400" y="1528012"/>
            <a:ext cx="6629400" cy="7730288"/>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176B5E84-E304-6315-39F6-1C60C23A28DB}"/>
              </a:ext>
            </a:extLst>
          </p:cNvPr>
          <p:cNvSpPr>
            <a:spLocks noGrp="1" noRot="1" noMove="1" noResize="1" noEditPoints="1" noAdjustHandles="1" noChangeArrowheads="1" noChangeShapeType="1"/>
          </p:cNvSpPr>
          <p:nvPr/>
        </p:nvSpPr>
        <p:spPr>
          <a:xfrm>
            <a:off x="9677400" y="1562100"/>
            <a:ext cx="6629400" cy="769620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984FF501-A19F-49B9-A3DC-A0776709F544}"/>
              </a:ext>
            </a:extLst>
          </p:cNvPr>
          <p:cNvSpPr txBox="1"/>
          <p:nvPr/>
        </p:nvSpPr>
        <p:spPr>
          <a:xfrm>
            <a:off x="2575277" y="1430768"/>
            <a:ext cx="5491596" cy="1127488"/>
          </a:xfrm>
          <a:prstGeom prst="rect">
            <a:avLst/>
          </a:prstGeom>
          <a:noFill/>
        </p:spPr>
        <p:txBody>
          <a:bodyPr wrap="square">
            <a:spAutoFit/>
          </a:bodyPr>
          <a:lstStyle/>
          <a:p>
            <a:pPr marL="0" lvl="0" indent="0" algn="ctr">
              <a:lnSpc>
                <a:spcPts val="9600"/>
              </a:lnSpc>
            </a:pP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DIY</a:t>
            </a:r>
            <a:endParaRPr lang="en-US" sz="4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1" name="TextBox 10">
            <a:extLst>
              <a:ext uri="{FF2B5EF4-FFF2-40B4-BE49-F238E27FC236}">
                <a16:creationId xmlns:a16="http://schemas.microsoft.com/office/drawing/2014/main" id="{6916DE6C-436C-E842-5E82-0CB2D5581BD9}"/>
              </a:ext>
            </a:extLst>
          </p:cNvPr>
          <p:cNvSpPr txBox="1"/>
          <p:nvPr/>
        </p:nvSpPr>
        <p:spPr>
          <a:xfrm>
            <a:off x="9760467" y="1491659"/>
            <a:ext cx="6833938" cy="1127488"/>
          </a:xfrm>
          <a:prstGeom prst="rect">
            <a:avLst/>
          </a:prstGeom>
          <a:noFill/>
        </p:spPr>
        <p:txBody>
          <a:bodyPr wrap="square">
            <a:spAutoFit/>
          </a:bodyPr>
          <a:lstStyle/>
          <a:p>
            <a:pPr marL="0" lvl="0" indent="0" algn="ctr">
              <a:lnSpc>
                <a:spcPts val="9600"/>
              </a:lnSpc>
            </a:pP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Made For You</a:t>
            </a:r>
            <a:endParaRPr lang="en-US" sz="4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2" name="TextBox 11">
            <a:extLst>
              <a:ext uri="{FF2B5EF4-FFF2-40B4-BE49-F238E27FC236}">
                <a16:creationId xmlns:a16="http://schemas.microsoft.com/office/drawing/2014/main" id="{4F0BED3A-10F0-850C-F168-4264EA2C0937}"/>
              </a:ext>
            </a:extLst>
          </p:cNvPr>
          <p:cNvSpPr txBox="1"/>
          <p:nvPr/>
        </p:nvSpPr>
        <p:spPr>
          <a:xfrm>
            <a:off x="2349275" y="2619147"/>
            <a:ext cx="5943600" cy="6124754"/>
          </a:xfrm>
          <a:prstGeom prst="rect">
            <a:avLst/>
          </a:prstGeom>
          <a:noFill/>
        </p:spPr>
        <p:txBody>
          <a:bodyPr wrap="square">
            <a:spAutoFit/>
          </a:bodyPr>
          <a:lstStyle/>
          <a:p>
            <a:pPr marL="0" lvl="0" indent="0"/>
            <a:r>
              <a:rPr lang="en-GB" sz="2800" b="1" u="none" dirty="0">
                <a:solidFill>
                  <a:srgbClr val="FFFFFF"/>
                </a:solidFill>
                <a:latin typeface="Century Gothic" panose="020B0502020202020204" pitchFamily="34" charset="0"/>
                <a:ea typeface="Century Gothic Paneuropean"/>
                <a:cs typeface="Century Gothic Paneuropean"/>
                <a:sym typeface="Century Gothic Paneuropean"/>
              </a:rPr>
              <a:t>Pros:</a:t>
            </a:r>
          </a:p>
          <a:p>
            <a:pPr marL="457200" lvl="0" indent="-457200">
              <a:buFont typeface="Arial" panose="020B0604020202020204" pitchFamily="34" charset="0"/>
              <a:buChar char="•"/>
            </a:pPr>
            <a:r>
              <a:rPr lang="en-GB" sz="2800" dirty="0">
                <a:solidFill>
                  <a:srgbClr val="FFFFFF"/>
                </a:solidFill>
                <a:latin typeface="Century Gothic" panose="020B0502020202020204" pitchFamily="34" charset="0"/>
                <a:ea typeface="Century Gothic Paneuropean"/>
                <a:cs typeface="Century Gothic Paneuropean"/>
                <a:sym typeface="Century Gothic Paneuropean"/>
              </a:rPr>
              <a:t>Lower cost to get started</a:t>
            </a:r>
          </a:p>
          <a:p>
            <a:pPr marL="457200" lvl="0" indent="-457200">
              <a:buFont typeface="Arial" panose="020B0604020202020204" pitchFamily="34" charset="0"/>
              <a:buChar char="•"/>
            </a:pPr>
            <a:r>
              <a:rPr lang="en-GB" sz="2800" u="none" dirty="0">
                <a:solidFill>
                  <a:srgbClr val="FFFFFF"/>
                </a:solidFill>
                <a:latin typeface="Century Gothic" panose="020B0502020202020204" pitchFamily="34" charset="0"/>
                <a:ea typeface="Century Gothic Paneuropean"/>
                <a:cs typeface="Century Gothic Paneuropean"/>
                <a:sym typeface="Century Gothic Paneuropean"/>
              </a:rPr>
              <a:t>Easy to use drag and drop builders</a:t>
            </a:r>
          </a:p>
          <a:p>
            <a:pPr marL="457200" lvl="0" indent="-457200">
              <a:buFont typeface="Arial" panose="020B0604020202020204" pitchFamily="34" charset="0"/>
              <a:buChar char="•"/>
            </a:pPr>
            <a:r>
              <a:rPr lang="en-GB" sz="2800" dirty="0">
                <a:solidFill>
                  <a:srgbClr val="FFFFFF"/>
                </a:solidFill>
                <a:latin typeface="Century Gothic" panose="020B0502020202020204" pitchFamily="34" charset="0"/>
                <a:ea typeface="Century Gothic Paneuropean"/>
                <a:cs typeface="Century Gothic Paneuropean"/>
                <a:sym typeface="Century Gothic Paneuropean"/>
              </a:rPr>
              <a:t>Full control to make quick changes for yourself</a:t>
            </a:r>
          </a:p>
          <a:p>
            <a:pPr lvl="0"/>
            <a:endParaRPr lang="en-GB" sz="2800" b="1" u="none" dirty="0">
              <a:solidFill>
                <a:srgbClr val="FFFFFF"/>
              </a:solidFill>
              <a:latin typeface="Century Gothic" panose="020B0502020202020204" pitchFamily="34" charset="0"/>
              <a:ea typeface="Century Gothic Paneuropean"/>
              <a:cs typeface="Century Gothic Paneuropean"/>
              <a:sym typeface="Century Gothic Paneuropean"/>
            </a:endParaRPr>
          </a:p>
          <a:p>
            <a:pPr lvl="0"/>
            <a:r>
              <a:rPr lang="en-GB" sz="2800" b="1" dirty="0">
                <a:solidFill>
                  <a:srgbClr val="FFFFFF"/>
                </a:solidFill>
                <a:latin typeface="Century Gothic" panose="020B0502020202020204" pitchFamily="34" charset="0"/>
                <a:ea typeface="Century Gothic Paneuropean"/>
                <a:cs typeface="Century Gothic Paneuropean"/>
                <a:sym typeface="Century Gothic Paneuropean"/>
              </a:rPr>
              <a:t>Cons:</a:t>
            </a:r>
          </a:p>
          <a:p>
            <a:pPr marL="457200" lvl="0" indent="-457200">
              <a:buFont typeface="Arial" panose="020B0604020202020204" pitchFamily="34" charset="0"/>
              <a:buChar char="•"/>
            </a:pPr>
            <a:r>
              <a:rPr lang="en-GB" sz="2800" u="none" dirty="0">
                <a:solidFill>
                  <a:srgbClr val="FFFFFF"/>
                </a:solidFill>
                <a:latin typeface="Century Gothic" panose="020B0502020202020204" pitchFamily="34" charset="0"/>
                <a:ea typeface="Century Gothic Paneuropean"/>
                <a:cs typeface="Century Gothic Paneuropean"/>
                <a:sym typeface="Century Gothic Paneuropean"/>
              </a:rPr>
              <a:t>Can look less professional if not designed well</a:t>
            </a:r>
          </a:p>
          <a:p>
            <a:pPr marL="457200" lvl="0" indent="-457200">
              <a:buFont typeface="Arial" panose="020B0604020202020204" pitchFamily="34" charset="0"/>
              <a:buChar char="•"/>
            </a:pPr>
            <a:r>
              <a:rPr lang="en-GB" sz="2800" dirty="0">
                <a:solidFill>
                  <a:srgbClr val="FFFFFF"/>
                </a:solidFill>
                <a:latin typeface="Century Gothic" panose="020B0502020202020204" pitchFamily="34" charset="0"/>
                <a:ea typeface="Century Gothic Paneuropean"/>
                <a:cs typeface="Century Gothic Paneuropean"/>
                <a:sym typeface="Century Gothic Paneuropean"/>
              </a:rPr>
              <a:t>Limited features compared to custom sites</a:t>
            </a:r>
          </a:p>
          <a:p>
            <a:pPr marL="457200" lvl="0" indent="-457200">
              <a:buFont typeface="Arial" panose="020B0604020202020204" pitchFamily="34" charset="0"/>
              <a:buChar char="•"/>
            </a:pPr>
            <a:r>
              <a:rPr lang="en-GB" sz="2800" dirty="0">
                <a:solidFill>
                  <a:srgbClr val="FFFFFF"/>
                </a:solidFill>
                <a:latin typeface="Century Gothic" panose="020B0502020202020204" pitchFamily="34" charset="0"/>
                <a:ea typeface="Century Gothic Paneuropean"/>
                <a:cs typeface="Century Gothic Paneuropean"/>
                <a:sym typeface="Century Gothic Paneuropean"/>
              </a:rPr>
              <a:t>Takes time to build,  learn, and manage</a:t>
            </a:r>
            <a:endParaRPr lang="en-GB" sz="2800"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3" name="TextBox 12">
            <a:extLst>
              <a:ext uri="{FF2B5EF4-FFF2-40B4-BE49-F238E27FC236}">
                <a16:creationId xmlns:a16="http://schemas.microsoft.com/office/drawing/2014/main" id="{D6CBB055-E29F-44C1-6B11-F21AFE969A59}"/>
              </a:ext>
            </a:extLst>
          </p:cNvPr>
          <p:cNvSpPr txBox="1"/>
          <p:nvPr/>
        </p:nvSpPr>
        <p:spPr>
          <a:xfrm>
            <a:off x="9959868" y="2654972"/>
            <a:ext cx="5943600" cy="5693866"/>
          </a:xfrm>
          <a:prstGeom prst="rect">
            <a:avLst/>
          </a:prstGeom>
          <a:noFill/>
        </p:spPr>
        <p:txBody>
          <a:bodyPr wrap="square">
            <a:spAutoFit/>
          </a:bodyPr>
          <a:lstStyle/>
          <a:p>
            <a:pPr marL="0" lvl="0" indent="0"/>
            <a:r>
              <a:rPr lang="en-GB" sz="2800" b="1" u="none" dirty="0">
                <a:solidFill>
                  <a:srgbClr val="FFFFFF"/>
                </a:solidFill>
                <a:latin typeface="Century Gothic" panose="020B0502020202020204" pitchFamily="34" charset="0"/>
                <a:ea typeface="Century Gothic Paneuropean"/>
                <a:cs typeface="Century Gothic Paneuropean"/>
                <a:sym typeface="Century Gothic Paneuropean"/>
              </a:rPr>
              <a:t>Pros:</a:t>
            </a:r>
          </a:p>
          <a:p>
            <a:pPr marL="457200" lvl="0" indent="-457200">
              <a:buFont typeface="Arial" panose="020B0604020202020204" pitchFamily="34" charset="0"/>
              <a:buChar char="•"/>
            </a:pPr>
            <a:r>
              <a:rPr lang="en-GB" sz="2800" dirty="0">
                <a:solidFill>
                  <a:srgbClr val="FFFFFF"/>
                </a:solidFill>
                <a:latin typeface="Century Gothic" panose="020B0502020202020204" pitchFamily="34" charset="0"/>
                <a:ea typeface="Century Gothic Paneuropean"/>
                <a:cs typeface="Century Gothic Paneuropean"/>
                <a:sym typeface="Century Gothic Paneuropean"/>
              </a:rPr>
              <a:t>Tailored design that fits your business</a:t>
            </a:r>
          </a:p>
          <a:p>
            <a:pPr marL="457200" lvl="0" indent="-457200">
              <a:buFont typeface="Arial" panose="020B0604020202020204" pitchFamily="34" charset="0"/>
              <a:buChar char="•"/>
            </a:pPr>
            <a:r>
              <a:rPr lang="en-GB" sz="2800" u="none" dirty="0">
                <a:solidFill>
                  <a:srgbClr val="FFFFFF"/>
                </a:solidFill>
                <a:latin typeface="Century Gothic" panose="020B0502020202020204" pitchFamily="34" charset="0"/>
                <a:ea typeface="Century Gothic Paneuropean"/>
                <a:cs typeface="Century Gothic Paneuropean"/>
                <a:sym typeface="Century Gothic Paneuropean"/>
              </a:rPr>
              <a:t>Expert se</a:t>
            </a:r>
            <a:r>
              <a:rPr lang="en-GB" sz="2800" dirty="0">
                <a:solidFill>
                  <a:srgbClr val="FFFFFF"/>
                </a:solidFill>
                <a:latin typeface="Century Gothic" panose="020B0502020202020204" pitchFamily="34" charset="0"/>
                <a:ea typeface="Century Gothic Paneuropean"/>
                <a:cs typeface="Century Gothic Paneuropean"/>
                <a:sym typeface="Century Gothic Paneuropean"/>
              </a:rPr>
              <a:t>tup</a:t>
            </a:r>
          </a:p>
          <a:p>
            <a:pPr marL="457200" lvl="0" indent="-457200">
              <a:buFont typeface="Arial" panose="020B0604020202020204" pitchFamily="34" charset="0"/>
              <a:buChar char="•"/>
            </a:pPr>
            <a:r>
              <a:rPr lang="en-GB" sz="2800" u="none" dirty="0">
                <a:solidFill>
                  <a:srgbClr val="FFFFFF"/>
                </a:solidFill>
                <a:latin typeface="Century Gothic" panose="020B0502020202020204" pitchFamily="34" charset="0"/>
                <a:ea typeface="Century Gothic Paneuropean"/>
                <a:cs typeface="Century Gothic Paneuropean"/>
                <a:sym typeface="Century Gothic Paneuropean"/>
              </a:rPr>
              <a:t>Saves you time to focus on your business</a:t>
            </a:r>
          </a:p>
          <a:p>
            <a:pPr marL="457200" lvl="0" indent="-457200">
              <a:buFont typeface="Arial" panose="020B0604020202020204" pitchFamily="34" charset="0"/>
              <a:buChar char="•"/>
            </a:pPr>
            <a:endParaRPr lang="en-GB" sz="2800" dirty="0">
              <a:solidFill>
                <a:srgbClr val="FFFFFF"/>
              </a:solidFill>
              <a:latin typeface="Century Gothic" panose="020B0502020202020204" pitchFamily="34" charset="0"/>
              <a:ea typeface="Century Gothic Paneuropean"/>
              <a:cs typeface="Century Gothic Paneuropean"/>
              <a:sym typeface="Century Gothic Paneuropean"/>
            </a:endParaRPr>
          </a:p>
          <a:p>
            <a:pPr lvl="0"/>
            <a:r>
              <a:rPr lang="en-GB" sz="2800" b="1" u="none" dirty="0">
                <a:solidFill>
                  <a:srgbClr val="FFFFFF"/>
                </a:solidFill>
                <a:latin typeface="Century Gothic" panose="020B0502020202020204" pitchFamily="34" charset="0"/>
                <a:ea typeface="Century Gothic Paneuropean"/>
                <a:cs typeface="Century Gothic Paneuropean"/>
                <a:sym typeface="Century Gothic Paneuropean"/>
              </a:rPr>
              <a:t>Cons:</a:t>
            </a:r>
          </a:p>
          <a:p>
            <a:pPr marL="457200" lvl="0" indent="-457200">
              <a:buFont typeface="Arial" panose="020B0604020202020204" pitchFamily="34" charset="0"/>
              <a:buChar char="•"/>
            </a:pPr>
            <a:r>
              <a:rPr lang="en-GB" sz="2800" dirty="0">
                <a:solidFill>
                  <a:srgbClr val="FFFFFF"/>
                </a:solidFill>
                <a:latin typeface="Century Gothic" panose="020B0502020202020204" pitchFamily="34" charset="0"/>
                <a:ea typeface="Century Gothic Paneuropean"/>
                <a:cs typeface="Century Gothic Paneuropean"/>
                <a:sym typeface="Century Gothic Paneuropean"/>
              </a:rPr>
              <a:t>Higher cost upfront</a:t>
            </a:r>
          </a:p>
          <a:p>
            <a:pPr marL="457200" lvl="0" indent="-457200">
              <a:buFont typeface="Arial" panose="020B0604020202020204" pitchFamily="34" charset="0"/>
              <a:buChar char="•"/>
            </a:pPr>
            <a:r>
              <a:rPr lang="en-GB" sz="2800" u="none" dirty="0">
                <a:solidFill>
                  <a:srgbClr val="FFFFFF"/>
                </a:solidFill>
                <a:latin typeface="Century Gothic" panose="020B0502020202020204" pitchFamily="34" charset="0"/>
                <a:ea typeface="Century Gothic Paneuropean"/>
                <a:cs typeface="Century Gothic Paneuropean"/>
                <a:sym typeface="Century Gothic Paneuropean"/>
              </a:rPr>
              <a:t>Can take longer to build and launch</a:t>
            </a:r>
          </a:p>
          <a:p>
            <a:pPr marL="457200" lvl="0" indent="-457200">
              <a:buFont typeface="Arial" panose="020B0604020202020204" pitchFamily="34" charset="0"/>
              <a:buChar char="•"/>
            </a:pPr>
            <a:r>
              <a:rPr lang="en-GB" sz="2800" dirty="0">
                <a:solidFill>
                  <a:srgbClr val="FFFFFF"/>
                </a:solidFill>
                <a:latin typeface="Century Gothic" panose="020B0502020202020204" pitchFamily="34" charset="0"/>
                <a:ea typeface="Century Gothic Paneuropean"/>
                <a:cs typeface="Century Gothic Paneuropean"/>
                <a:sym typeface="Century Gothic Paneuropean"/>
              </a:rPr>
              <a:t>Less control over small changes</a:t>
            </a:r>
            <a:endParaRPr lang="en-US" sz="2800"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3120116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808BBF16-C7F9-5694-A2C9-8C50C495521F}"/>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20D6443C-4943-6D4A-1623-355AB2E663ED}"/>
              </a:ext>
            </a:extLst>
          </p:cNvPr>
          <p:cNvPicPr>
            <a:picLocks noChangeAspect="1" noChangeArrowheads="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0" y="16144"/>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2">
            <a:extLst>
              <a:ext uri="{FF2B5EF4-FFF2-40B4-BE49-F238E27FC236}">
                <a16:creationId xmlns:a16="http://schemas.microsoft.com/office/drawing/2014/main" id="{96EB890E-2051-837C-D200-E62CE041FE12}"/>
              </a:ext>
            </a:extLst>
          </p:cNvPr>
          <p:cNvSpPr/>
          <p:nvPr/>
        </p:nvSpPr>
        <p:spPr>
          <a:xfrm>
            <a:off x="7696200" y="9524194"/>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3" name="TextBox 2">
            <a:extLst>
              <a:ext uri="{FF2B5EF4-FFF2-40B4-BE49-F238E27FC236}">
                <a16:creationId xmlns:a16="http://schemas.microsoft.com/office/drawing/2014/main" id="{70227E4E-61C1-FB30-8D8F-BABA367611EA}"/>
              </a:ext>
            </a:extLst>
          </p:cNvPr>
          <p:cNvSpPr txBox="1"/>
          <p:nvPr/>
        </p:nvSpPr>
        <p:spPr>
          <a:xfrm>
            <a:off x="2502799" y="3539063"/>
            <a:ext cx="13030200" cy="2462213"/>
          </a:xfrm>
          <a:prstGeom prst="rect">
            <a:avLst/>
          </a:prstGeom>
        </p:spPr>
        <p:txBody>
          <a:bodyPr lIns="0" tIns="0" rIns="0" bIns="0" rtlCol="0" anchor="t">
            <a:spAutoFit/>
          </a:bodyPr>
          <a:lstStyle/>
          <a:p>
            <a:pPr marL="0" lvl="0" indent="0" algn="ctr">
              <a:lnSpc>
                <a:spcPts val="9600"/>
              </a:lnSpc>
            </a:pPr>
            <a:r>
              <a:rPr lang="en-US" sz="9600" b="1" dirty="0">
                <a:solidFill>
                  <a:srgbClr val="36ACF5"/>
                </a:solidFill>
                <a:latin typeface="Century Gothic" panose="020B0502020202020204" pitchFamily="34" charset="0"/>
                <a:ea typeface="Century Gothic Paneuropean"/>
                <a:cs typeface="Century Gothic Paneuropean"/>
                <a:sym typeface="Century Gothic Paneuropean"/>
              </a:rPr>
              <a:t>Thank You!</a:t>
            </a:r>
          </a:p>
          <a:p>
            <a:pPr marL="0" lvl="0" indent="0" algn="ctr">
              <a:lnSpc>
                <a:spcPts val="9600"/>
              </a:lnSpc>
            </a:pPr>
            <a:r>
              <a:rPr lang="en-US" sz="9600" b="1" u="none" dirty="0">
                <a:solidFill>
                  <a:schemeClr val="bg1"/>
                </a:solidFill>
                <a:latin typeface="Century Gothic" panose="020B0502020202020204" pitchFamily="34" charset="0"/>
                <a:ea typeface="Century Gothic Paneuropean"/>
                <a:cs typeface="Century Gothic Paneuropean"/>
                <a:sym typeface="Century Gothic Paneuropean"/>
              </a:rPr>
              <a:t>Any Questions?</a:t>
            </a:r>
          </a:p>
        </p:txBody>
      </p:sp>
    </p:spTree>
    <p:extLst>
      <p:ext uri="{BB962C8B-B14F-4D97-AF65-F5344CB8AC3E}">
        <p14:creationId xmlns:p14="http://schemas.microsoft.com/office/powerpoint/2010/main" val="4242792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ECC4026-E2AA-F247-DBF5-4ADF3DFFC652}"/>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47581D7C-6629-FA7A-BF89-B37B902C0E55}"/>
              </a:ext>
            </a:extLst>
          </p:cNvPr>
          <p:cNvPicPr>
            <a:picLocks noChangeAspect="1" noChangeArrowheads="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0" y="16144"/>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2">
            <a:extLst>
              <a:ext uri="{FF2B5EF4-FFF2-40B4-BE49-F238E27FC236}">
                <a16:creationId xmlns:a16="http://schemas.microsoft.com/office/drawing/2014/main" id="{D243A21A-9552-4E44-04E4-96849823D9EF}"/>
              </a:ext>
            </a:extLst>
          </p:cNvPr>
          <p:cNvSpPr/>
          <p:nvPr/>
        </p:nvSpPr>
        <p:spPr>
          <a:xfrm>
            <a:off x="7696200" y="9524194"/>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3" name="TextBox 2">
            <a:extLst>
              <a:ext uri="{FF2B5EF4-FFF2-40B4-BE49-F238E27FC236}">
                <a16:creationId xmlns:a16="http://schemas.microsoft.com/office/drawing/2014/main" id="{3B64AA2B-1CDC-AEA2-3F9B-6E8CAA22ADC2}"/>
              </a:ext>
            </a:extLst>
          </p:cNvPr>
          <p:cNvSpPr txBox="1"/>
          <p:nvPr/>
        </p:nvSpPr>
        <p:spPr>
          <a:xfrm>
            <a:off x="2628900" y="1257300"/>
            <a:ext cx="13030200" cy="1091068"/>
          </a:xfrm>
          <a:prstGeom prst="rect">
            <a:avLst/>
          </a:prstGeom>
        </p:spPr>
        <p:txBody>
          <a:bodyPr lIns="0" tIns="0" rIns="0" bIns="0" rtlCol="0" anchor="t">
            <a:spAutoFit/>
          </a:bodyPr>
          <a:lstStyle/>
          <a:p>
            <a:pPr marL="0" lvl="0" indent="0" algn="ctr">
              <a:lnSpc>
                <a:spcPts val="9600"/>
              </a:lnSpc>
            </a:pPr>
            <a:r>
              <a:rPr lang="en-US" sz="6000" b="1" dirty="0">
                <a:solidFill>
                  <a:srgbClr val="36ACF5"/>
                </a:solidFill>
                <a:latin typeface="Century Gothic" panose="020B0502020202020204" pitchFamily="34" charset="0"/>
                <a:ea typeface="Century Gothic Paneuropean"/>
                <a:cs typeface="Century Gothic Paneuropean"/>
                <a:sym typeface="Century Gothic Paneuropean"/>
              </a:rPr>
              <a:t>Feedback &amp; Next Steps</a:t>
            </a:r>
            <a:endParaRPr lang="en-US" sz="6000" b="1" u="none" dirty="0">
              <a:solidFill>
                <a:srgbClr val="36ACF5"/>
              </a:solidFill>
              <a:latin typeface="Century Gothic" panose="020B0502020202020204" pitchFamily="34" charset="0"/>
              <a:ea typeface="Century Gothic Paneuropean"/>
              <a:cs typeface="Century Gothic Paneuropean"/>
              <a:sym typeface="Century Gothic Paneuropean"/>
            </a:endParaRPr>
          </a:p>
        </p:txBody>
      </p:sp>
      <p:sp>
        <p:nvSpPr>
          <p:cNvPr id="4" name="TextBox 3">
            <a:extLst>
              <a:ext uri="{FF2B5EF4-FFF2-40B4-BE49-F238E27FC236}">
                <a16:creationId xmlns:a16="http://schemas.microsoft.com/office/drawing/2014/main" id="{56F0F9F6-20DF-C2F6-0037-A92852AA2BB0}"/>
              </a:ext>
            </a:extLst>
          </p:cNvPr>
          <p:cNvSpPr txBox="1"/>
          <p:nvPr/>
        </p:nvSpPr>
        <p:spPr>
          <a:xfrm>
            <a:off x="1028700" y="4076700"/>
            <a:ext cx="8610600" cy="1477328"/>
          </a:xfrm>
          <a:prstGeom prst="rect">
            <a:avLst/>
          </a:prstGeom>
        </p:spPr>
        <p:txBody>
          <a:bodyPr wrap="square" lIns="0" tIns="0" rIns="0" bIns="0" rtlCol="0" anchor="t">
            <a:spAutoFit/>
          </a:bodyPr>
          <a:lstStyle/>
          <a:p>
            <a:pPr marL="342900" indent="-342900" defTabSz="1371600">
              <a:buClr>
                <a:srgbClr val="328ECD"/>
              </a:buClr>
              <a:buFont typeface="Wingdings" pitchFamily="2" charset="2"/>
              <a:buChar char="§"/>
              <a:defRPr/>
            </a:pPr>
            <a:endParaRPr lang="en-GB" sz="3200" dirty="0">
              <a:solidFill>
                <a:schemeClr val="bg1"/>
              </a:solidFill>
              <a:latin typeface="Century Gothic" panose="020B0502020202020204" pitchFamily="34" charset="0"/>
              <a:cs typeface="Arial"/>
              <a:sym typeface="Arial"/>
            </a:endParaRPr>
          </a:p>
          <a:p>
            <a:pPr marL="342900" indent="-342900" defTabSz="1371600">
              <a:buClr>
                <a:srgbClr val="328ECD"/>
              </a:buClr>
              <a:buFont typeface="Wingdings" pitchFamily="2" charset="2"/>
              <a:buChar char="§"/>
              <a:defRPr/>
            </a:pPr>
            <a:r>
              <a:rPr lang="en-GB" sz="3200" dirty="0">
                <a:solidFill>
                  <a:schemeClr val="bg1"/>
                </a:solidFill>
                <a:latin typeface="Century Gothic"/>
                <a:cs typeface="Arial"/>
                <a:sym typeface="Arial"/>
              </a:rPr>
              <a:t>Please complete the short feedback form on the QR code to the right. </a:t>
            </a:r>
            <a:endParaRPr lang="en-GB" sz="3200" dirty="0">
              <a:solidFill>
                <a:schemeClr val="bg1"/>
              </a:solidFill>
              <a:latin typeface="Century Gothic" panose="020B0502020202020204" pitchFamily="34" charset="0"/>
              <a:cs typeface="Arial"/>
              <a:sym typeface="Arial"/>
            </a:endParaRPr>
          </a:p>
        </p:txBody>
      </p:sp>
      <p:pic>
        <p:nvPicPr>
          <p:cNvPr id="1026" name="Picture 2">
            <a:extLst>
              <a:ext uri="{FF2B5EF4-FFF2-40B4-BE49-F238E27FC236}">
                <a16:creationId xmlns:a16="http://schemas.microsoft.com/office/drawing/2014/main" id="{2CF2F027-3003-9627-8827-36B2BD435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3800" y="3216181"/>
            <a:ext cx="4114800" cy="405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703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6E7CE47-C8DC-A3DE-2C36-301F7F6E25B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0AE2BB9-742B-D1F9-1DA7-2F57D0646783}"/>
              </a:ext>
            </a:extLst>
          </p:cNvPr>
          <p:cNvSpPr txBox="1"/>
          <p:nvPr/>
        </p:nvSpPr>
        <p:spPr>
          <a:xfrm>
            <a:off x="8795982" y="1117175"/>
            <a:ext cx="8686800" cy="1107804"/>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What We Will Cover</a:t>
            </a:r>
          </a:p>
        </p:txBody>
      </p:sp>
      <p:sp>
        <p:nvSpPr>
          <p:cNvPr id="19" name="Arrow: Pentagon 18">
            <a:extLst>
              <a:ext uri="{FF2B5EF4-FFF2-40B4-BE49-F238E27FC236}">
                <a16:creationId xmlns:a16="http://schemas.microsoft.com/office/drawing/2014/main" id="{D1C0E3F6-B509-8965-2787-0C3D97957CCE}"/>
              </a:ext>
            </a:extLst>
          </p:cNvPr>
          <p:cNvSpPr/>
          <p:nvPr/>
        </p:nvSpPr>
        <p:spPr>
          <a:xfrm>
            <a:off x="14305638" y="923751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2">
            <a:extLst>
              <a:ext uri="{FF2B5EF4-FFF2-40B4-BE49-F238E27FC236}">
                <a16:creationId xmlns:a16="http://schemas.microsoft.com/office/drawing/2014/main" id="{C8A6E0FB-D551-8878-D018-51067FE1FEAB}"/>
              </a:ext>
            </a:extLst>
          </p:cNvPr>
          <p:cNvSpPr/>
          <p:nvPr/>
        </p:nvSpPr>
        <p:spPr>
          <a:xfrm>
            <a:off x="14429919" y="936151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7DF7D1B-5431-8931-C9DF-A2D4C531ABC4}"/>
              </a:ext>
            </a:extLst>
          </p:cNvPr>
          <p:cNvSpPr txBox="1"/>
          <p:nvPr/>
        </p:nvSpPr>
        <p:spPr>
          <a:xfrm>
            <a:off x="8763000" y="2605437"/>
            <a:ext cx="8686800" cy="5825954"/>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Why Websites Matter</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Basics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Different Types of Websites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Website Best Practices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Looking at Competitors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Search Engine Optimisation (SEO)</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Keywords and Activities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Technical Touches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DIY vs Professional Build</a:t>
            </a:r>
          </a:p>
        </p:txBody>
      </p:sp>
      <p:pic>
        <p:nvPicPr>
          <p:cNvPr id="1027" name="Picture 3" descr="macbook pro on black table">
            <a:extLst>
              <a:ext uri="{FF2B5EF4-FFF2-40B4-BE49-F238E27FC236}">
                <a16:creationId xmlns:a16="http://schemas.microsoft.com/office/drawing/2014/main" id="{1460A4EA-67E1-C009-9CCB-A0F3E4168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78"/>
            <a:ext cx="771525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8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7756383" y="0"/>
            <a:ext cx="10531617" cy="10287000"/>
          </a:xfrm>
          <a:custGeom>
            <a:avLst/>
            <a:gdLst/>
            <a:ahLst/>
            <a:cxnLst/>
            <a:rect l="l" t="t" r="r" b="b"/>
            <a:pathLst>
              <a:path w="10531617" h="10287000">
                <a:moveTo>
                  <a:pt x="0" y="0"/>
                </a:moveTo>
                <a:lnTo>
                  <a:pt x="10531617" y="0"/>
                </a:lnTo>
                <a:lnTo>
                  <a:pt x="10531617" y="10287000"/>
                </a:lnTo>
                <a:lnTo>
                  <a:pt x="0" y="10287000"/>
                </a:lnTo>
                <a:lnTo>
                  <a:pt x="0" y="0"/>
                </a:lnTo>
                <a:close/>
              </a:path>
            </a:pathLst>
          </a:custGeom>
          <a:blipFill dpi="0" rotWithShape="1">
            <a:blip r:embed="rId3">
              <a:alphaModFix amt="60000"/>
            </a:blip>
            <a:srcRect/>
            <a:stretch>
              <a:fillRect t="-21802" b="-21802"/>
            </a:stretch>
          </a:blipFill>
        </p:spPr>
        <p:txBody>
          <a:bodyPr/>
          <a:lstStyle/>
          <a:p>
            <a:endParaRPr lang="en-GB"/>
          </a:p>
        </p:txBody>
      </p:sp>
      <p:sp>
        <p:nvSpPr>
          <p:cNvPr id="3" name="TextBox 3"/>
          <p:cNvSpPr txBox="1"/>
          <p:nvPr/>
        </p:nvSpPr>
        <p:spPr>
          <a:xfrm>
            <a:off x="685800" y="1242878"/>
            <a:ext cx="6286500" cy="1091068"/>
          </a:xfrm>
          <a:prstGeom prst="rect">
            <a:avLst/>
          </a:prstGeom>
        </p:spPr>
        <p:txBody>
          <a:bodyPr wrap="square" lIns="0" tIns="0" rIns="0" bIns="0" rtlCol="0" anchor="t">
            <a:spAutoFit/>
          </a:bodyPr>
          <a:lstStyle/>
          <a:p>
            <a:pPr marL="0" lvl="0" indent="0" algn="l">
              <a:lnSpc>
                <a:spcPts val="9600"/>
              </a:lnSpc>
            </a:pPr>
            <a:r>
              <a:rPr lang="en-US" sz="6000" b="1" u="none" dirty="0">
                <a:solidFill>
                  <a:srgbClr val="FFFFFF"/>
                </a:solidFill>
                <a:latin typeface="Century Gothic" panose="020B0502020202020204" pitchFamily="34" charset="0"/>
                <a:ea typeface="Century Gothic Paneuropean"/>
                <a:cs typeface="Century Gothic Paneuropean"/>
                <a:sym typeface="Century Gothic Paneuropean"/>
              </a:rPr>
              <a:t>The Importance</a:t>
            </a:r>
          </a:p>
        </p:txBody>
      </p:sp>
      <p:grpSp>
        <p:nvGrpSpPr>
          <p:cNvPr id="7" name="Group 6">
            <a:extLst>
              <a:ext uri="{FF2B5EF4-FFF2-40B4-BE49-F238E27FC236}">
                <a16:creationId xmlns:a16="http://schemas.microsoft.com/office/drawing/2014/main" id="{B7020A1F-4A3C-543E-292C-577688F75D4B}"/>
              </a:ext>
            </a:extLst>
          </p:cNvPr>
          <p:cNvGrpSpPr/>
          <p:nvPr/>
        </p:nvGrpSpPr>
        <p:grpSpPr>
          <a:xfrm>
            <a:off x="0" y="8916555"/>
            <a:ext cx="4305300" cy="1066800"/>
            <a:chOff x="0" y="8916555"/>
            <a:chExt cx="4305300" cy="1066800"/>
          </a:xfrm>
        </p:grpSpPr>
        <p:sp>
          <p:nvSpPr>
            <p:cNvPr id="6" name="Arrow: Pentagon 5">
              <a:extLst>
                <a:ext uri="{FF2B5EF4-FFF2-40B4-BE49-F238E27FC236}">
                  <a16:creationId xmlns:a16="http://schemas.microsoft.com/office/drawing/2014/main" id="{4B6ECF9A-33D2-AF80-9BED-4A5C19776288}"/>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 name="Freeform 2">
              <a:extLst>
                <a:ext uri="{FF2B5EF4-FFF2-40B4-BE49-F238E27FC236}">
                  <a16:creationId xmlns:a16="http://schemas.microsoft.com/office/drawing/2014/main" id="{567A495E-4735-BDFF-748E-B7D4E4F14BF1}"/>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grpSp>
      <p:sp>
        <p:nvSpPr>
          <p:cNvPr id="10" name="TextBox 3">
            <a:extLst>
              <a:ext uri="{FF2B5EF4-FFF2-40B4-BE49-F238E27FC236}">
                <a16:creationId xmlns:a16="http://schemas.microsoft.com/office/drawing/2014/main" id="{462D138C-8607-5EC5-F103-8130F279FD45}"/>
              </a:ext>
            </a:extLst>
          </p:cNvPr>
          <p:cNvSpPr txBox="1"/>
          <p:nvPr/>
        </p:nvSpPr>
        <p:spPr>
          <a:xfrm>
            <a:off x="685800" y="2907387"/>
            <a:ext cx="6286500" cy="1723549"/>
          </a:xfrm>
          <a:prstGeom prst="rect">
            <a:avLst/>
          </a:prstGeom>
        </p:spPr>
        <p:txBody>
          <a:bodyPr wrap="square" lIns="0" tIns="0" rIns="0" bIns="0" rtlCol="0" anchor="t">
            <a:spAutoFit/>
          </a:bodyPr>
          <a:lstStyle/>
          <a:p>
            <a:pPr marL="0" lvl="0" indent="0" algn="l"/>
            <a:r>
              <a:rPr lang="en-US" sz="2800" u="none" dirty="0">
                <a:solidFill>
                  <a:srgbClr val="FFFFFF"/>
                </a:solidFill>
                <a:latin typeface="Century Gothic" panose="020B0502020202020204" pitchFamily="34" charset="0"/>
                <a:ea typeface="Century Gothic Paneuropean"/>
                <a:cs typeface="Century Gothic Paneuropean"/>
                <a:sym typeface="Century Gothic Paneuropean"/>
              </a:rPr>
              <a:t>78% of small business owners in the UK have a website and nearly 84% of those say it plays a big part in their success.</a:t>
            </a:r>
          </a:p>
        </p:txBody>
      </p:sp>
      <p:sp>
        <p:nvSpPr>
          <p:cNvPr id="11" name="TextBox 3">
            <a:extLst>
              <a:ext uri="{FF2B5EF4-FFF2-40B4-BE49-F238E27FC236}">
                <a16:creationId xmlns:a16="http://schemas.microsoft.com/office/drawing/2014/main" id="{988C3D8A-D99E-73F0-B6B5-9B4069F6B764}"/>
              </a:ext>
            </a:extLst>
          </p:cNvPr>
          <p:cNvSpPr txBox="1"/>
          <p:nvPr/>
        </p:nvSpPr>
        <p:spPr>
          <a:xfrm>
            <a:off x="685800" y="5265640"/>
            <a:ext cx="6286500" cy="1292662"/>
          </a:xfrm>
          <a:prstGeom prst="rect">
            <a:avLst/>
          </a:prstGeom>
        </p:spPr>
        <p:txBody>
          <a:bodyPr wrap="square" lIns="0" tIns="0" rIns="0" bIns="0" rtlCol="0" anchor="t">
            <a:spAutoFit/>
          </a:bodyPr>
          <a:lstStyle/>
          <a:p>
            <a:pPr marL="0" lvl="0" indent="0" algn="l"/>
            <a:r>
              <a:rPr lang="en-US" sz="2800" u="none" dirty="0">
                <a:solidFill>
                  <a:srgbClr val="FFFFFF"/>
                </a:solidFill>
                <a:latin typeface="Century Gothic" panose="020B0502020202020204" pitchFamily="34" charset="0"/>
                <a:ea typeface="Century Gothic Paneuropean"/>
                <a:cs typeface="Century Gothic Paneuropean"/>
                <a:sym typeface="Century Gothic Paneuropean"/>
              </a:rPr>
              <a:t>Over 80% of consumers conduct online research before making a purchase.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3">
              <a:alphaModFix amt="50000"/>
            </a:blip>
            <a:srcRect/>
            <a:stretch>
              <a:fillRect t="-8851" b="-8851"/>
            </a:stretch>
          </a:blipFill>
        </p:spPr>
        <p:txBody>
          <a:bodyPr/>
          <a:lstStyle/>
          <a:p>
            <a:endParaRPr lang="en-GB"/>
          </a:p>
        </p:txBody>
      </p:sp>
      <p:sp>
        <p:nvSpPr>
          <p:cNvPr id="3" name="AutoShape 3"/>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a:p>
        </p:txBody>
      </p:sp>
      <p:sp>
        <p:nvSpPr>
          <p:cNvPr id="4" name="TextBox 4"/>
          <p:cNvSpPr txBox="1"/>
          <p:nvPr/>
        </p:nvSpPr>
        <p:spPr>
          <a:xfrm>
            <a:off x="3657600" y="3771900"/>
            <a:ext cx="11242159" cy="1228725"/>
          </a:xfrm>
          <a:prstGeom prst="rect">
            <a:avLst/>
          </a:prstGeom>
        </p:spPr>
        <p:txBody>
          <a:bodyPr lIns="0" tIns="0" rIns="0" bIns="0" rtlCol="0" anchor="t">
            <a:spAutoFit/>
          </a:bodyPr>
          <a:lstStyle/>
          <a:p>
            <a:pPr algn="ctr">
              <a:lnSpc>
                <a:spcPts val="9600"/>
              </a:lnSpc>
            </a:pPr>
            <a:r>
              <a:rPr lang="en-US" sz="8000" b="1" dirty="0">
                <a:solidFill>
                  <a:srgbClr val="FFFFFF"/>
                </a:solidFill>
                <a:latin typeface="Century Gothic Paneuropean Bold"/>
                <a:ea typeface="Century Gothic Paneuropean Bold"/>
                <a:cs typeface="Century Gothic Paneuropean Bold"/>
                <a:sym typeface="Century Gothic Paneuropean Bold"/>
              </a:rPr>
              <a:t>Websites</a:t>
            </a:r>
          </a:p>
        </p:txBody>
      </p:sp>
      <p:sp>
        <p:nvSpPr>
          <p:cNvPr id="5" name="TextBox 4">
            <a:extLst>
              <a:ext uri="{FF2B5EF4-FFF2-40B4-BE49-F238E27FC236}">
                <a16:creationId xmlns:a16="http://schemas.microsoft.com/office/drawing/2014/main" id="{7EBF9686-94D3-70E4-1724-E1BD979DB617}"/>
              </a:ext>
            </a:extLst>
          </p:cNvPr>
          <p:cNvSpPr txBox="1"/>
          <p:nvPr/>
        </p:nvSpPr>
        <p:spPr>
          <a:xfrm>
            <a:off x="3657599" y="4629150"/>
            <a:ext cx="11242159" cy="1121717"/>
          </a:xfrm>
          <a:prstGeom prst="rect">
            <a:avLst/>
          </a:prstGeom>
        </p:spPr>
        <p:txBody>
          <a:bodyPr lIns="0" tIns="0" rIns="0" bIns="0" rtlCol="0" anchor="t">
            <a:spAutoFit/>
          </a:bodyPr>
          <a:lstStyle/>
          <a:p>
            <a:pPr algn="ctr">
              <a:lnSpc>
                <a:spcPts val="9600"/>
              </a:lnSpc>
            </a:pPr>
            <a:r>
              <a:rPr lang="en-US" sz="6000" dirty="0">
                <a:solidFill>
                  <a:srgbClr val="36ACF5"/>
                </a:solidFill>
                <a:latin typeface="Century Gothic" panose="020B0502020202020204" pitchFamily="34" charset="0"/>
                <a:ea typeface="Century Gothic Paneuropean Bold"/>
                <a:cs typeface="Century Gothic Paneuropean Bold"/>
                <a:sym typeface="Century Gothic Paneuropean Bold"/>
              </a:rPr>
              <a:t>Explained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extBox 2"/>
          <p:cNvSpPr txBox="1"/>
          <p:nvPr/>
        </p:nvSpPr>
        <p:spPr>
          <a:xfrm>
            <a:off x="838200" y="1333500"/>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Websites</a:t>
            </a:r>
          </a:p>
        </p:txBody>
      </p:sp>
      <p:sp>
        <p:nvSpPr>
          <p:cNvPr id="3" name="TextBox 3"/>
          <p:cNvSpPr txBox="1"/>
          <p:nvPr/>
        </p:nvSpPr>
        <p:spPr>
          <a:xfrm>
            <a:off x="838200" y="3764037"/>
            <a:ext cx="9906000" cy="3955698"/>
          </a:xfrm>
          <a:prstGeom prst="rect">
            <a:avLst/>
          </a:prstGeom>
        </p:spPr>
        <p:txBody>
          <a:bodyPr wrap="square" lIns="0" tIns="0" rIns="0" bIns="0" rtlCol="0" anchor="t">
            <a:spAutoFit/>
          </a:bodyPr>
          <a:lstStyle/>
          <a:p>
            <a:pPr marL="457200" lvl="0" indent="-457200" algn="l">
              <a:lnSpc>
                <a:spcPts val="3919"/>
              </a:lnSpc>
              <a:spcBef>
                <a:spcPct val="0"/>
              </a:spcBef>
              <a:buFont typeface="Arial" panose="020B0604020202020204" pitchFamily="34" charset="0"/>
              <a:buChar char="•"/>
            </a:pPr>
            <a:r>
              <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rPr>
              <a:t>A website is the one singular online space that belongs entirely to you and your business.</a:t>
            </a:r>
          </a:p>
          <a:p>
            <a:pPr marL="457200" lvl="0" indent="-457200" algn="l">
              <a:lnSpc>
                <a:spcPts val="3919"/>
              </a:lnSpc>
              <a:spcBef>
                <a:spcPct val="0"/>
              </a:spcBef>
              <a:buFont typeface="Arial" panose="020B0604020202020204" pitchFamily="34" charset="0"/>
              <a:buChar char="•"/>
            </a:pPr>
            <a:endPar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rPr>
              <a:t>Your website is a space where you decide what information appears, how it works and how it looks.</a:t>
            </a:r>
          </a:p>
          <a:p>
            <a:pPr marL="457200" lvl="0" indent="-457200" algn="l">
              <a:lnSpc>
                <a:spcPts val="3919"/>
              </a:lnSpc>
              <a:spcBef>
                <a:spcPct val="0"/>
              </a:spcBef>
              <a:buFont typeface="Arial" panose="020B0604020202020204" pitchFamily="34" charset="0"/>
              <a:buChar char="•"/>
            </a:pPr>
            <a:endPar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lvl="0" indent="-457200" algn="l">
              <a:lnSpc>
                <a:spcPts val="3919"/>
              </a:lnSpc>
              <a:spcBef>
                <a:spcPct val="0"/>
              </a:spcBef>
              <a:buFont typeface="Arial" panose="020B0604020202020204" pitchFamily="34" charset="0"/>
              <a:buChar char="•"/>
            </a:pPr>
            <a:r>
              <a:rPr lang="en-US" sz="2800" dirty="0">
                <a:solidFill>
                  <a:srgbClr val="FFFFFF"/>
                </a:solidFill>
                <a:latin typeface="Century Gothic" panose="020B0502020202020204" pitchFamily="34" charset="0"/>
                <a:ea typeface="Century Gothic Paneuropean Light"/>
                <a:cs typeface="Century Gothic Paneuropean Light"/>
                <a:sym typeface="Century Gothic Paneuropean Light"/>
              </a:rPr>
              <a:t>It is a central hub for everything regarding your business.</a:t>
            </a:r>
            <a:endParaRPr lang="en-US" sz="28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1EACF4D3-965E-693D-DB30-904539E3FB24}"/>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39CB373D-E010-BD37-77FA-671356FB3009}"/>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2">
              <a:extLst>
                <a:ext uri="{FF2B5EF4-FFF2-40B4-BE49-F238E27FC236}">
                  <a16:creationId xmlns:a16="http://schemas.microsoft.com/office/drawing/2014/main" id="{33B27A17-4A9F-D3B9-508D-A7A0E4ED8F00}"/>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a:p>
          </p:txBody>
        </p:sp>
      </p:grpSp>
      <p:sp>
        <p:nvSpPr>
          <p:cNvPr id="7" name="TextBox 6">
            <a:extLst>
              <a:ext uri="{FF2B5EF4-FFF2-40B4-BE49-F238E27FC236}">
                <a16:creationId xmlns:a16="http://schemas.microsoft.com/office/drawing/2014/main" id="{C731C490-9383-0EC6-638B-36461CB5841A}"/>
              </a:ext>
            </a:extLst>
          </p:cNvPr>
          <p:cNvSpPr txBox="1"/>
          <p:nvPr/>
        </p:nvSpPr>
        <p:spPr>
          <a:xfrm>
            <a:off x="838200" y="2455919"/>
            <a:ext cx="3225563"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The Basics</a:t>
            </a:r>
            <a:endParaRPr lang="en-GB" sz="4800" dirty="0">
              <a:solidFill>
                <a:srgbClr val="36ACF5"/>
              </a:solidFill>
            </a:endParaRPr>
          </a:p>
        </p:txBody>
      </p:sp>
      <p:pic>
        <p:nvPicPr>
          <p:cNvPr id="2050" name="Picture 2" descr="turned on MacBook Pro beside gray mug">
            <a:extLst>
              <a:ext uri="{FF2B5EF4-FFF2-40B4-BE49-F238E27FC236}">
                <a16:creationId xmlns:a16="http://schemas.microsoft.com/office/drawing/2014/main" id="{0BD8ECBB-2980-B5BE-5775-7F91C52B7C1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14" r="16259"/>
          <a:stretch>
            <a:fillRect/>
          </a:stretch>
        </p:blipFill>
        <p:spPr bwMode="auto">
          <a:xfrm>
            <a:off x="11213801" y="1917091"/>
            <a:ext cx="7074199" cy="6452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14850AEB-96D6-ECAB-7A2E-3D8CCBC75BE3}"/>
              </a:ext>
            </a:extLst>
          </p:cNvPr>
          <p:cNvPicPr>
            <a:picLocks noChangeAspect="1" noChangeArrowheads="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19050" y="-1"/>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p:cNvSpPr txBox="1"/>
          <p:nvPr/>
        </p:nvSpPr>
        <p:spPr>
          <a:xfrm>
            <a:off x="2628900" y="183113"/>
            <a:ext cx="13030200" cy="1091068"/>
          </a:xfrm>
          <a:prstGeom prst="rect">
            <a:avLst/>
          </a:prstGeom>
        </p:spPr>
        <p:txBody>
          <a:bodyPr lIns="0" tIns="0" rIns="0" bIns="0" rtlCol="0" anchor="t">
            <a:spAutoFit/>
          </a:bodyPr>
          <a:lstStyle/>
          <a:p>
            <a:pPr marL="0" lvl="0" indent="0" algn="ctr">
              <a:lnSpc>
                <a:spcPts val="9600"/>
              </a:lnSpc>
            </a:pPr>
            <a:r>
              <a:rPr lang="en-US" sz="6000" b="1" dirty="0">
                <a:solidFill>
                  <a:srgbClr val="FFFFFF"/>
                </a:solidFill>
                <a:latin typeface="Century Gothic" panose="020B0502020202020204" pitchFamily="34" charset="0"/>
                <a:ea typeface="Century Gothic Paneuropean"/>
                <a:cs typeface="Century Gothic Paneuropean"/>
                <a:sym typeface="Century Gothic Paneuropean"/>
              </a:rPr>
              <a:t>Behind Your Website</a:t>
            </a:r>
            <a:endParaRPr lang="en-US" sz="6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6" name="Freeform 2">
            <a:extLst>
              <a:ext uri="{FF2B5EF4-FFF2-40B4-BE49-F238E27FC236}">
                <a16:creationId xmlns:a16="http://schemas.microsoft.com/office/drawing/2014/main" id="{BCDAD978-FA75-B3EE-565D-9631D1AB2EBA}"/>
              </a:ext>
            </a:extLst>
          </p:cNvPr>
          <p:cNvSpPr/>
          <p:nvPr/>
        </p:nvSpPr>
        <p:spPr>
          <a:xfrm>
            <a:off x="7696200" y="9524194"/>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7" name="Rectangle: Rounded Corners 6">
            <a:extLst>
              <a:ext uri="{FF2B5EF4-FFF2-40B4-BE49-F238E27FC236}">
                <a16:creationId xmlns:a16="http://schemas.microsoft.com/office/drawing/2014/main" id="{C9FD63C8-DE39-8128-5C36-DF73C7036DBE}"/>
              </a:ext>
            </a:extLst>
          </p:cNvPr>
          <p:cNvSpPr/>
          <p:nvPr/>
        </p:nvSpPr>
        <p:spPr>
          <a:xfrm>
            <a:off x="2057400" y="1528012"/>
            <a:ext cx="6629400" cy="7730288"/>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C33DD9E6-A07C-DFF2-6230-6ECABEF38338}"/>
              </a:ext>
            </a:extLst>
          </p:cNvPr>
          <p:cNvSpPr/>
          <p:nvPr/>
        </p:nvSpPr>
        <p:spPr>
          <a:xfrm>
            <a:off x="9677400" y="1562100"/>
            <a:ext cx="6629400" cy="769620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494E7297-7015-D5A1-0AF5-240E383AD169}"/>
              </a:ext>
            </a:extLst>
          </p:cNvPr>
          <p:cNvSpPr txBox="1"/>
          <p:nvPr/>
        </p:nvSpPr>
        <p:spPr>
          <a:xfrm>
            <a:off x="4038599" y="3010215"/>
            <a:ext cx="2667000" cy="1127488"/>
          </a:xfrm>
          <a:prstGeom prst="rect">
            <a:avLst/>
          </a:prstGeom>
          <a:noFill/>
        </p:spPr>
        <p:txBody>
          <a:bodyPr wrap="square">
            <a:spAutoFit/>
          </a:bodyPr>
          <a:lstStyle/>
          <a:p>
            <a:pPr marL="0" lvl="0" indent="0" algn="ctr">
              <a:lnSpc>
                <a:spcPts val="9600"/>
              </a:lnSpc>
            </a:pP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Hosting</a:t>
            </a:r>
            <a:endParaRPr lang="en-US" sz="4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1" name="TextBox 10">
            <a:extLst>
              <a:ext uri="{FF2B5EF4-FFF2-40B4-BE49-F238E27FC236}">
                <a16:creationId xmlns:a16="http://schemas.microsoft.com/office/drawing/2014/main" id="{009B6D3F-7274-9063-021C-3FC03749B0C3}"/>
              </a:ext>
            </a:extLst>
          </p:cNvPr>
          <p:cNvSpPr txBox="1"/>
          <p:nvPr/>
        </p:nvSpPr>
        <p:spPr>
          <a:xfrm>
            <a:off x="11682662" y="3010215"/>
            <a:ext cx="2667000" cy="1127488"/>
          </a:xfrm>
          <a:prstGeom prst="rect">
            <a:avLst/>
          </a:prstGeom>
          <a:noFill/>
        </p:spPr>
        <p:txBody>
          <a:bodyPr wrap="square">
            <a:spAutoFit/>
          </a:bodyPr>
          <a:lstStyle/>
          <a:p>
            <a:pPr marL="0" lvl="0" indent="0" algn="ctr">
              <a:lnSpc>
                <a:spcPts val="9600"/>
              </a:lnSpc>
            </a:pP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Domain</a:t>
            </a:r>
            <a:endParaRPr lang="en-US" sz="40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pic>
        <p:nvPicPr>
          <p:cNvPr id="3076" name="Picture 4" descr="Hosting Icon Png">
            <a:extLst>
              <a:ext uri="{FF2B5EF4-FFF2-40B4-BE49-F238E27FC236}">
                <a16:creationId xmlns:a16="http://schemas.microsoft.com/office/drawing/2014/main" id="{99C37546-DFD4-A852-AC7A-333FB68C3F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685" y="1850226"/>
            <a:ext cx="1458829" cy="14588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omain Icon Png">
            <a:extLst>
              <a:ext uri="{FF2B5EF4-FFF2-40B4-BE49-F238E27FC236}">
                <a16:creationId xmlns:a16="http://schemas.microsoft.com/office/drawing/2014/main" id="{E67E4C1A-0732-F66B-C11D-046C11671F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53899" y="1673762"/>
            <a:ext cx="1633288" cy="16332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8444ED0-25BF-E659-D423-040291C168D6}"/>
              </a:ext>
            </a:extLst>
          </p:cNvPr>
          <p:cNvSpPr txBox="1"/>
          <p:nvPr/>
        </p:nvSpPr>
        <p:spPr>
          <a:xfrm>
            <a:off x="2400299" y="4218321"/>
            <a:ext cx="5943600" cy="5262979"/>
          </a:xfrm>
          <a:prstGeom prst="rect">
            <a:avLst/>
          </a:prstGeom>
          <a:noFill/>
        </p:spPr>
        <p:txBody>
          <a:bodyPr wrap="square">
            <a:spAutoFit/>
          </a:bodyPr>
          <a:lstStyle/>
          <a:p>
            <a:pPr marL="0" lvl="0" indent="0"/>
            <a:r>
              <a:rPr lang="en-US" sz="2800" dirty="0">
                <a:solidFill>
                  <a:srgbClr val="FFFFFF"/>
                </a:solidFill>
                <a:latin typeface="Century Gothic" panose="020B0502020202020204" pitchFamily="34" charset="0"/>
                <a:ea typeface="Century Gothic Paneuropean"/>
                <a:cs typeface="Century Gothic Paneuropean"/>
                <a:sym typeface="Century Gothic Paneuropean"/>
              </a:rPr>
              <a:t>The place where your websites files, images and text are stored</a:t>
            </a:r>
          </a:p>
          <a:p>
            <a:pPr marL="0" lvl="0" indent="0"/>
            <a:endParaRPr lang="en-US" sz="2800" u="none"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r>
              <a:rPr lang="en-US" sz="2800" dirty="0">
                <a:solidFill>
                  <a:srgbClr val="FFFFFF"/>
                </a:solidFill>
                <a:latin typeface="Century Gothic" panose="020B0502020202020204" pitchFamily="34" charset="0"/>
                <a:ea typeface="Century Gothic Paneuropean"/>
                <a:cs typeface="Century Gothic Paneuropean"/>
                <a:sym typeface="Century Gothic Paneuropean"/>
              </a:rPr>
              <a:t>Provided by a hosting company, usually paid monthly or yearly</a:t>
            </a:r>
          </a:p>
          <a:p>
            <a:pPr marL="0" lvl="0" indent="0"/>
            <a:endParaRPr lang="en-US" sz="2800"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Recommendations:</a:t>
            </a:r>
            <a:br>
              <a:rPr lang="en-US" sz="2800" dirty="0">
                <a:solidFill>
                  <a:srgbClr val="FFFFFF"/>
                </a:solidFill>
                <a:latin typeface="Century Gothic" panose="020B0502020202020204" pitchFamily="34" charset="0"/>
                <a:ea typeface="Century Gothic Paneuropean"/>
                <a:cs typeface="Century Gothic Paneuropean"/>
                <a:sym typeface="Century Gothic Paneuropean"/>
              </a:rPr>
            </a:br>
            <a:r>
              <a:rPr lang="en-US" sz="2800" b="1" dirty="0">
                <a:latin typeface="Century Gothic" panose="020B0502020202020204" pitchFamily="34" charset="0"/>
                <a:ea typeface="Century Gothic Paneuropean"/>
                <a:cs typeface="Century Gothic Paneuropean"/>
                <a:sym typeface="Century Gothic Paneuropean"/>
                <a:hlinkClick r:id="rId7">
                  <a:extLst>
                    <a:ext uri="{A12FA001-AC4F-418D-AE19-62706E023703}">
                      <ahyp:hlinkClr xmlns:ahyp="http://schemas.microsoft.com/office/drawing/2018/hyperlinkcolor" val="tx"/>
                    </a:ext>
                  </a:extLst>
                </a:hlinkClick>
              </a:rPr>
              <a:t>Ineos.co.uk</a:t>
            </a:r>
            <a:endParaRPr lang="en-US" sz="2800" b="1" dirty="0">
              <a:latin typeface="Century Gothic" panose="020B0502020202020204" pitchFamily="34" charset="0"/>
              <a:ea typeface="Century Gothic Paneuropean"/>
              <a:cs typeface="Century Gothic Paneuropean"/>
              <a:sym typeface="Century Gothic Paneuropean"/>
            </a:endParaRPr>
          </a:p>
          <a:p>
            <a:pPr marL="0" lvl="0" indent="0"/>
            <a:r>
              <a:rPr lang="en-US" sz="2800" b="1" dirty="0">
                <a:latin typeface="Century Gothic" panose="020B0502020202020204" pitchFamily="34" charset="0"/>
                <a:ea typeface="Century Gothic Paneuropean"/>
                <a:cs typeface="Century Gothic Paneuropean"/>
                <a:sym typeface="Century Gothic Paneuropean"/>
                <a:hlinkClick r:id="rId8">
                  <a:extLst>
                    <a:ext uri="{A12FA001-AC4F-418D-AE19-62706E023703}">
                      <ahyp:hlinkClr xmlns:ahyp="http://schemas.microsoft.com/office/drawing/2018/hyperlinkcolor" val="tx"/>
                    </a:ext>
                  </a:extLst>
                </a:hlinkClick>
              </a:rPr>
              <a:t>Godaddy.co.uk</a:t>
            </a:r>
            <a:endParaRPr lang="en-US" sz="2800" b="1" dirty="0">
              <a:latin typeface="Century Gothic" panose="020B0502020202020204" pitchFamily="34" charset="0"/>
              <a:ea typeface="Century Gothic Paneuropean"/>
              <a:cs typeface="Century Gothic Paneuropean"/>
              <a:sym typeface="Century Gothic Paneuropean"/>
            </a:endParaRPr>
          </a:p>
          <a:p>
            <a:pPr marL="0" lvl="0" indent="0"/>
            <a:r>
              <a:rPr lang="en-US" sz="2800" b="1" dirty="0">
                <a:latin typeface="Century Gothic" panose="020B0502020202020204" pitchFamily="34" charset="0"/>
                <a:ea typeface="Century Gothic Paneuropean"/>
                <a:cs typeface="Century Gothic Paneuropean"/>
                <a:sym typeface="Century Gothic Paneuropean"/>
                <a:hlinkClick r:id="rId9">
                  <a:extLst>
                    <a:ext uri="{A12FA001-AC4F-418D-AE19-62706E023703}">
                      <ahyp:hlinkClr xmlns:ahyp="http://schemas.microsoft.com/office/drawing/2018/hyperlinkcolor" val="tx"/>
                    </a:ext>
                  </a:extLst>
                </a:hlinkClick>
              </a:rPr>
              <a:t>Siteground.co.uk</a:t>
            </a:r>
            <a:endParaRPr lang="en-US" sz="2800" b="1" dirty="0">
              <a:latin typeface="Century Gothic" panose="020B0502020202020204" pitchFamily="34" charset="0"/>
              <a:ea typeface="Century Gothic Paneuropean"/>
              <a:cs typeface="Century Gothic Paneuropean"/>
              <a:sym typeface="Century Gothic Paneuropean"/>
            </a:endParaRPr>
          </a:p>
          <a:p>
            <a:pPr marL="0" lvl="0" indent="0"/>
            <a:endParaRPr lang="en-US" sz="2800" u="none"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endParaRPr lang="en-US" sz="2800"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3" name="TextBox 12">
            <a:extLst>
              <a:ext uri="{FF2B5EF4-FFF2-40B4-BE49-F238E27FC236}">
                <a16:creationId xmlns:a16="http://schemas.microsoft.com/office/drawing/2014/main" id="{4EF6DD7E-9109-26C3-C437-2D54DB7E1A36}"/>
              </a:ext>
            </a:extLst>
          </p:cNvPr>
          <p:cNvSpPr txBox="1"/>
          <p:nvPr/>
        </p:nvSpPr>
        <p:spPr>
          <a:xfrm>
            <a:off x="9998743" y="4180221"/>
            <a:ext cx="5943600" cy="4832092"/>
          </a:xfrm>
          <a:prstGeom prst="rect">
            <a:avLst/>
          </a:prstGeom>
          <a:noFill/>
        </p:spPr>
        <p:txBody>
          <a:bodyPr wrap="square">
            <a:spAutoFit/>
          </a:bodyPr>
          <a:lstStyle/>
          <a:p>
            <a:pPr marL="0" lvl="0" indent="0"/>
            <a:r>
              <a:rPr lang="en-US" sz="2800" dirty="0">
                <a:solidFill>
                  <a:srgbClr val="FFFFFF"/>
                </a:solidFill>
                <a:latin typeface="Century Gothic" panose="020B0502020202020204" pitchFamily="34" charset="0"/>
                <a:ea typeface="Century Gothic Paneuropean"/>
                <a:cs typeface="Century Gothic Paneuropean"/>
                <a:sym typeface="Century Gothic Paneuropean"/>
              </a:rPr>
              <a:t>The address people type in to visit your website; www.website.co.uk</a:t>
            </a:r>
          </a:p>
          <a:p>
            <a:pPr marL="0" lvl="0" indent="0"/>
            <a:endParaRPr lang="en-US" sz="2800" u="none"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r>
              <a:rPr lang="en-US" sz="2800" dirty="0">
                <a:solidFill>
                  <a:srgbClr val="FFFFFF"/>
                </a:solidFill>
                <a:latin typeface="Century Gothic" panose="020B0502020202020204" pitchFamily="34" charset="0"/>
                <a:ea typeface="Century Gothic Paneuropean"/>
                <a:cs typeface="Century Gothic Paneuropean"/>
                <a:sym typeface="Century Gothic Paneuropean"/>
              </a:rPr>
              <a:t>Registered with a domain provider, usually paid for yearly</a:t>
            </a:r>
          </a:p>
          <a:p>
            <a:pPr marL="0" lvl="0" indent="0"/>
            <a:endParaRPr lang="en-US" sz="2800" u="none"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Recommendations:</a:t>
            </a:r>
          </a:p>
          <a:p>
            <a:pPr marL="0" lvl="0" indent="0"/>
            <a:r>
              <a:rPr lang="en-US" sz="2800" b="1" u="none" dirty="0">
                <a:latin typeface="Century Gothic" panose="020B0502020202020204" pitchFamily="34" charset="0"/>
                <a:ea typeface="Century Gothic Paneuropean"/>
                <a:cs typeface="Century Gothic Paneuropean"/>
                <a:sym typeface="Century Gothic Paneuropean"/>
                <a:hlinkClick r:id="rId8">
                  <a:extLst>
                    <a:ext uri="{A12FA001-AC4F-418D-AE19-62706E023703}">
                      <ahyp:hlinkClr xmlns:ahyp="http://schemas.microsoft.com/office/drawing/2018/hyperlinkcolor" val="tx"/>
                    </a:ext>
                  </a:extLst>
                </a:hlinkClick>
              </a:rPr>
              <a:t>Godaddy.co.uk</a:t>
            </a:r>
            <a:endParaRPr lang="en-US" sz="2800" b="1" u="none" dirty="0">
              <a:latin typeface="Century Gothic" panose="020B0502020202020204" pitchFamily="34" charset="0"/>
              <a:ea typeface="Century Gothic Paneuropean"/>
              <a:cs typeface="Century Gothic Paneuropean"/>
              <a:sym typeface="Century Gothic Paneuropean"/>
            </a:endParaRPr>
          </a:p>
          <a:p>
            <a:pPr marL="0" lvl="0" indent="0"/>
            <a:r>
              <a:rPr lang="en-US" sz="2800" b="1" dirty="0">
                <a:latin typeface="Century Gothic" panose="020B0502020202020204" pitchFamily="34" charset="0"/>
                <a:ea typeface="Century Gothic Paneuropean"/>
                <a:cs typeface="Century Gothic Paneuropean"/>
                <a:sym typeface="Century Gothic Paneuropean"/>
                <a:hlinkClick r:id="rId10">
                  <a:extLst>
                    <a:ext uri="{A12FA001-AC4F-418D-AE19-62706E023703}">
                      <ahyp:hlinkClr xmlns:ahyp="http://schemas.microsoft.com/office/drawing/2018/hyperlinkcolor" val="tx"/>
                    </a:ext>
                  </a:extLst>
                </a:hlinkClick>
              </a:rPr>
              <a:t>Names.co.uk</a:t>
            </a:r>
            <a:endParaRPr lang="en-US" sz="2800" b="1" u="none" dirty="0">
              <a:latin typeface="Century Gothic" panose="020B0502020202020204" pitchFamily="34" charset="0"/>
              <a:ea typeface="Century Gothic Paneuropean"/>
              <a:cs typeface="Century Gothic Paneuropean"/>
              <a:sym typeface="Century Gothic Paneuropean"/>
            </a:endParaRPr>
          </a:p>
          <a:p>
            <a:pPr marL="0" lvl="0" indent="0"/>
            <a:endParaRPr lang="en-US" sz="2800"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00E16ED-583A-EE25-229A-13C126C15998}"/>
            </a:ext>
          </a:extLst>
        </p:cNvPr>
        <p:cNvGrpSpPr/>
        <p:nvPr/>
      </p:nvGrpSpPr>
      <p:grpSpPr>
        <a:xfrm>
          <a:off x="0" y="0"/>
          <a:ext cx="0" cy="0"/>
          <a:chOff x="0" y="0"/>
          <a:chExt cx="0" cy="0"/>
        </a:xfrm>
      </p:grpSpPr>
      <p:pic>
        <p:nvPicPr>
          <p:cNvPr id="4098" name="Picture 2" descr="assorted-color abstract painting">
            <a:extLst>
              <a:ext uri="{FF2B5EF4-FFF2-40B4-BE49-F238E27FC236}">
                <a16:creationId xmlns:a16="http://schemas.microsoft.com/office/drawing/2014/main" id="{5290072A-FE68-231C-3706-D43406093C99}"/>
              </a:ext>
            </a:extLst>
          </p:cNvPr>
          <p:cNvPicPr>
            <a:picLocks noGrp="1" noRot="1" noChangeAspect="1" noMove="1" noResize="1" noEditPoints="1" noAdjustHandles="1" noChangeArrowheads="1" noChangeShapeType="1" noCrop="1"/>
          </p:cNvPicPr>
          <p:nvPr/>
        </p:nvPicPr>
        <p:blipFill rotWithShape="1">
          <a:blip r:embed="rId3">
            <a:alphaModFix amt="5000"/>
            <a:extLst>
              <a:ext uri="{28A0092B-C50C-407E-A947-70E740481C1C}">
                <a14:useLocalDpi xmlns:a14="http://schemas.microsoft.com/office/drawing/2010/main" val="0"/>
              </a:ext>
            </a:extLst>
          </a:blip>
          <a:srcRect b="15625"/>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14D883BC-0F8C-A2DC-35A7-E539099F12F1}"/>
              </a:ext>
            </a:extLst>
          </p:cNvPr>
          <p:cNvSpPr txBox="1"/>
          <p:nvPr/>
        </p:nvSpPr>
        <p:spPr>
          <a:xfrm>
            <a:off x="2628900" y="697239"/>
            <a:ext cx="13030200" cy="1124539"/>
          </a:xfrm>
          <a:prstGeom prst="rect">
            <a:avLst/>
          </a:prstGeom>
        </p:spPr>
        <p:txBody>
          <a:bodyPr lIns="0" tIns="0" rIns="0" bIns="0" rtlCol="0" anchor="t">
            <a:spAutoFit/>
          </a:bodyPr>
          <a:lstStyle/>
          <a:p>
            <a:pPr marL="0" lvl="0" indent="0" algn="ctr">
              <a:lnSpc>
                <a:spcPts val="9600"/>
              </a:lnSpc>
            </a:pPr>
            <a:r>
              <a:rPr lang="en-US" sz="7200" b="1" dirty="0">
                <a:solidFill>
                  <a:srgbClr val="FFFFFF"/>
                </a:solidFill>
                <a:latin typeface="Century Gothic" panose="020B0502020202020204" pitchFamily="34" charset="0"/>
                <a:ea typeface="Century Gothic Paneuropean"/>
                <a:cs typeface="Century Gothic Paneuropean"/>
                <a:sym typeface="Century Gothic Paneuropean"/>
              </a:rPr>
              <a:t>How It Works</a:t>
            </a:r>
            <a:endParaRPr lang="en-US" sz="7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6" name="Freeform 2">
            <a:extLst>
              <a:ext uri="{FF2B5EF4-FFF2-40B4-BE49-F238E27FC236}">
                <a16:creationId xmlns:a16="http://schemas.microsoft.com/office/drawing/2014/main" id="{FD91E066-BEE1-F3BC-541B-3D5A5757ABB5}"/>
              </a:ext>
            </a:extLst>
          </p:cNvPr>
          <p:cNvSpPr/>
          <p:nvPr/>
        </p:nvSpPr>
        <p:spPr>
          <a:xfrm>
            <a:off x="7746101" y="9028115"/>
            <a:ext cx="2643398" cy="57969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a:p>
        </p:txBody>
      </p:sp>
      <p:sp>
        <p:nvSpPr>
          <p:cNvPr id="7" name="Rectangle: Rounded Corners 6">
            <a:extLst>
              <a:ext uri="{FF2B5EF4-FFF2-40B4-BE49-F238E27FC236}">
                <a16:creationId xmlns:a16="http://schemas.microsoft.com/office/drawing/2014/main" id="{64128DFF-CE12-6E83-8F04-3AA2CA60BA80}"/>
              </a:ext>
            </a:extLst>
          </p:cNvPr>
          <p:cNvSpPr/>
          <p:nvPr/>
        </p:nvSpPr>
        <p:spPr>
          <a:xfrm>
            <a:off x="1676400" y="2398295"/>
            <a:ext cx="2895600" cy="274320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AB561331-87C6-42BE-E6EC-CB0BF161C15F}"/>
              </a:ext>
            </a:extLst>
          </p:cNvPr>
          <p:cNvSpPr txBox="1"/>
          <p:nvPr/>
        </p:nvSpPr>
        <p:spPr>
          <a:xfrm>
            <a:off x="2130612" y="3769895"/>
            <a:ext cx="1987176" cy="1127488"/>
          </a:xfrm>
          <a:prstGeom prst="rect">
            <a:avLst/>
          </a:prstGeom>
          <a:noFill/>
        </p:spPr>
        <p:txBody>
          <a:bodyPr wrap="square">
            <a:spAutoFit/>
          </a:bodyPr>
          <a:lstStyle/>
          <a:p>
            <a:pPr marL="0" lvl="0" indent="0" algn="ctr">
              <a:lnSpc>
                <a:spcPts val="9600"/>
              </a:lnSpc>
            </a:pP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User</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3" name="Rectangle: Rounded Corners 2">
            <a:extLst>
              <a:ext uri="{FF2B5EF4-FFF2-40B4-BE49-F238E27FC236}">
                <a16:creationId xmlns:a16="http://schemas.microsoft.com/office/drawing/2014/main" id="{4B27A095-BBC0-7162-741F-6C8B61A36EDA}"/>
              </a:ext>
            </a:extLst>
          </p:cNvPr>
          <p:cNvSpPr/>
          <p:nvPr/>
        </p:nvSpPr>
        <p:spPr>
          <a:xfrm>
            <a:off x="5638800" y="2398295"/>
            <a:ext cx="2895600" cy="274320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92BD730D-0D08-C9CE-102F-09FE6B26ECD6}"/>
              </a:ext>
            </a:extLst>
          </p:cNvPr>
          <p:cNvSpPr txBox="1"/>
          <p:nvPr/>
        </p:nvSpPr>
        <p:spPr>
          <a:xfrm>
            <a:off x="6093012" y="3769895"/>
            <a:ext cx="1987176" cy="1105111"/>
          </a:xfrm>
          <a:prstGeom prst="rect">
            <a:avLst/>
          </a:prstGeom>
          <a:noFill/>
        </p:spPr>
        <p:txBody>
          <a:bodyPr wrap="square">
            <a:spAutoFit/>
          </a:bodyPr>
          <a:lstStyle/>
          <a:p>
            <a:pPr marL="0" lvl="0" indent="0" algn="ctr">
              <a:lnSpc>
                <a:spcPts val="9600"/>
              </a:lnSpc>
            </a:pP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Domain</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5" name="Rectangle: Rounded Corners 4">
            <a:extLst>
              <a:ext uri="{FF2B5EF4-FFF2-40B4-BE49-F238E27FC236}">
                <a16:creationId xmlns:a16="http://schemas.microsoft.com/office/drawing/2014/main" id="{DB2F5F2B-0428-D611-ADCE-8432D64AE60D}"/>
              </a:ext>
            </a:extLst>
          </p:cNvPr>
          <p:cNvSpPr/>
          <p:nvPr/>
        </p:nvSpPr>
        <p:spPr>
          <a:xfrm>
            <a:off x="9601200" y="2398295"/>
            <a:ext cx="2895600" cy="274320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BF510AED-DFC4-2E0B-B6D5-EC8C93D4988E}"/>
              </a:ext>
            </a:extLst>
          </p:cNvPr>
          <p:cNvSpPr txBox="1"/>
          <p:nvPr/>
        </p:nvSpPr>
        <p:spPr>
          <a:xfrm>
            <a:off x="10055412" y="3769895"/>
            <a:ext cx="1987176" cy="1105111"/>
          </a:xfrm>
          <a:prstGeom prst="rect">
            <a:avLst/>
          </a:prstGeom>
          <a:noFill/>
        </p:spPr>
        <p:txBody>
          <a:bodyPr wrap="square">
            <a:spAutoFit/>
          </a:bodyPr>
          <a:lstStyle/>
          <a:p>
            <a:pPr marL="0" lvl="0" indent="0" algn="ctr">
              <a:lnSpc>
                <a:spcPts val="9600"/>
              </a:lnSpc>
            </a:pP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Hosting</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4" name="Rectangle: Rounded Corners 13">
            <a:extLst>
              <a:ext uri="{FF2B5EF4-FFF2-40B4-BE49-F238E27FC236}">
                <a16:creationId xmlns:a16="http://schemas.microsoft.com/office/drawing/2014/main" id="{1150F839-4B4F-5EA0-D489-2E3C28B4AEFB}"/>
              </a:ext>
            </a:extLst>
          </p:cNvPr>
          <p:cNvSpPr/>
          <p:nvPr/>
        </p:nvSpPr>
        <p:spPr>
          <a:xfrm>
            <a:off x="13563600" y="2398295"/>
            <a:ext cx="2895600" cy="2743200"/>
          </a:xfrm>
          <a:prstGeom prst="roundRect">
            <a:avLst>
              <a:gd name="adj" fmla="val 3885"/>
            </a:avLst>
          </a:prstGeom>
          <a:solidFill>
            <a:srgbClr val="287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2222D699-A413-F327-000A-F8A3A4D5C756}"/>
              </a:ext>
            </a:extLst>
          </p:cNvPr>
          <p:cNvSpPr txBox="1"/>
          <p:nvPr/>
        </p:nvSpPr>
        <p:spPr>
          <a:xfrm>
            <a:off x="14017812" y="3769895"/>
            <a:ext cx="1987176" cy="1127488"/>
          </a:xfrm>
          <a:prstGeom prst="rect">
            <a:avLst/>
          </a:prstGeom>
          <a:noFill/>
        </p:spPr>
        <p:txBody>
          <a:bodyPr wrap="square">
            <a:spAutoFit/>
          </a:bodyPr>
          <a:lstStyle/>
          <a:p>
            <a:pPr marL="0" lvl="0" indent="0" algn="ctr">
              <a:lnSpc>
                <a:spcPts val="9600"/>
              </a:lnSpc>
            </a:pPr>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Website</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6" name="Arrow: Right 15">
            <a:extLst>
              <a:ext uri="{FF2B5EF4-FFF2-40B4-BE49-F238E27FC236}">
                <a16:creationId xmlns:a16="http://schemas.microsoft.com/office/drawing/2014/main" id="{6505D3AD-4ACD-A795-54CB-642ECCB130C7}"/>
              </a:ext>
            </a:extLst>
          </p:cNvPr>
          <p:cNvSpPr/>
          <p:nvPr/>
        </p:nvSpPr>
        <p:spPr>
          <a:xfrm>
            <a:off x="4686300" y="3579395"/>
            <a:ext cx="838200" cy="381000"/>
          </a:xfrm>
          <a:prstGeom prst="rightArrow">
            <a:avLst/>
          </a:prstGeom>
          <a:solidFill>
            <a:schemeClr val="bg1"/>
          </a:solidFill>
          <a:ln>
            <a:solidFill>
              <a:srgbClr val="287D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E4E17618-BBF5-3D98-5627-F442CE1458AD}"/>
              </a:ext>
            </a:extLst>
          </p:cNvPr>
          <p:cNvSpPr/>
          <p:nvPr/>
        </p:nvSpPr>
        <p:spPr>
          <a:xfrm>
            <a:off x="8648700" y="3579395"/>
            <a:ext cx="838200" cy="381000"/>
          </a:xfrm>
          <a:prstGeom prst="rightArrow">
            <a:avLst/>
          </a:prstGeom>
          <a:solidFill>
            <a:schemeClr val="bg1"/>
          </a:solidFill>
          <a:ln>
            <a:solidFill>
              <a:srgbClr val="287D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Arrow: Right 17">
            <a:extLst>
              <a:ext uri="{FF2B5EF4-FFF2-40B4-BE49-F238E27FC236}">
                <a16:creationId xmlns:a16="http://schemas.microsoft.com/office/drawing/2014/main" id="{A0D03B64-F780-E16C-2EBA-E54369D49183}"/>
              </a:ext>
            </a:extLst>
          </p:cNvPr>
          <p:cNvSpPr/>
          <p:nvPr/>
        </p:nvSpPr>
        <p:spPr>
          <a:xfrm>
            <a:off x="12611100" y="3579395"/>
            <a:ext cx="838200" cy="381000"/>
          </a:xfrm>
          <a:prstGeom prst="rightArrow">
            <a:avLst/>
          </a:prstGeom>
          <a:solidFill>
            <a:schemeClr val="bg1"/>
          </a:solidFill>
          <a:ln>
            <a:solidFill>
              <a:srgbClr val="287D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2">
            <a:extLst>
              <a:ext uri="{FF2B5EF4-FFF2-40B4-BE49-F238E27FC236}">
                <a16:creationId xmlns:a16="http://schemas.microsoft.com/office/drawing/2014/main" id="{A42A4628-A86E-4032-4B0A-E58AA935F655}"/>
              </a:ext>
            </a:extLst>
          </p:cNvPr>
          <p:cNvSpPr txBox="1"/>
          <p:nvPr/>
        </p:nvSpPr>
        <p:spPr>
          <a:xfrm>
            <a:off x="1752600" y="6006983"/>
            <a:ext cx="14782800" cy="1661993"/>
          </a:xfrm>
          <a:prstGeom prst="rect">
            <a:avLst/>
          </a:prstGeom>
        </p:spPr>
        <p:txBody>
          <a:bodyPr wrap="square" lIns="0" tIns="0" rIns="0" bIns="0" rtlCol="0" anchor="t">
            <a:spAutoFit/>
          </a:bodyPr>
          <a:lstStyle/>
          <a:p>
            <a:pPr marL="0" lvl="0" indent="0"/>
            <a:r>
              <a:rPr lang="en-US" sz="3600" b="1" dirty="0">
                <a:solidFill>
                  <a:srgbClr val="FFFFFF"/>
                </a:solidFill>
                <a:latin typeface="Century Gothic" panose="020B0502020202020204" pitchFamily="34" charset="0"/>
                <a:ea typeface="Century Gothic Paneuropean"/>
                <a:cs typeface="Century Gothic Paneuropean"/>
                <a:sym typeface="Century Gothic Paneuropean"/>
              </a:rPr>
              <a:t>The domain directs traffic to the hosting server which is where your site lives, both hosting and domain are needed to have a visible website online.</a:t>
            </a:r>
            <a:endParaRPr lang="en-US" sz="36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pic>
        <p:nvPicPr>
          <p:cNvPr id="21" name="Graphic 20" descr="User with solid fill">
            <a:extLst>
              <a:ext uri="{FF2B5EF4-FFF2-40B4-BE49-F238E27FC236}">
                <a16:creationId xmlns:a16="http://schemas.microsoft.com/office/drawing/2014/main" id="{0FE07BF2-D589-8F42-37AC-3D4E2ABC0C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5100" y="3122195"/>
            <a:ext cx="914400" cy="914400"/>
          </a:xfrm>
          <a:prstGeom prst="rect">
            <a:avLst/>
          </a:prstGeom>
        </p:spPr>
      </p:pic>
      <p:pic>
        <p:nvPicPr>
          <p:cNvPr id="27" name="Graphic 26" descr="Magnifying glass with solid fill">
            <a:extLst>
              <a:ext uri="{FF2B5EF4-FFF2-40B4-BE49-F238E27FC236}">
                <a16:creationId xmlns:a16="http://schemas.microsoft.com/office/drawing/2014/main" id="{64CC1D47-E4C1-0B86-610E-5228591A83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5363" y="3122195"/>
            <a:ext cx="914400" cy="914400"/>
          </a:xfrm>
          <a:prstGeom prst="rect">
            <a:avLst/>
          </a:prstGeom>
        </p:spPr>
      </p:pic>
      <p:pic>
        <p:nvPicPr>
          <p:cNvPr id="29" name="Graphic 28" descr="Download from cloud with solid fill">
            <a:extLst>
              <a:ext uri="{FF2B5EF4-FFF2-40B4-BE49-F238E27FC236}">
                <a16:creationId xmlns:a16="http://schemas.microsoft.com/office/drawing/2014/main" id="{83072EA1-03C8-D5D1-9B98-A7B119FD3E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91800" y="3122195"/>
            <a:ext cx="914400" cy="914400"/>
          </a:xfrm>
          <a:prstGeom prst="rect">
            <a:avLst/>
          </a:prstGeom>
        </p:spPr>
      </p:pic>
      <p:pic>
        <p:nvPicPr>
          <p:cNvPr id="31" name="Graphic 30" descr="Internet with solid fill">
            <a:extLst>
              <a:ext uri="{FF2B5EF4-FFF2-40B4-BE49-F238E27FC236}">
                <a16:creationId xmlns:a16="http://schemas.microsoft.com/office/drawing/2014/main" id="{2DAB1DEC-8F34-86FA-3C6D-1A6D80CFA9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54200" y="3122195"/>
            <a:ext cx="914400" cy="914400"/>
          </a:xfrm>
          <a:prstGeom prst="rect">
            <a:avLst/>
          </a:prstGeom>
        </p:spPr>
      </p:pic>
    </p:spTree>
    <p:extLst>
      <p:ext uri="{BB962C8B-B14F-4D97-AF65-F5344CB8AC3E}">
        <p14:creationId xmlns:p14="http://schemas.microsoft.com/office/powerpoint/2010/main" val="2117795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A99858F0DECC4D98413750771970CE" ma:contentTypeVersion="11" ma:contentTypeDescription="Create a new document." ma:contentTypeScope="" ma:versionID="b2a559a19af56c5fdae784d1a6e33620">
  <xsd:schema xmlns:xsd="http://www.w3.org/2001/XMLSchema" xmlns:xs="http://www.w3.org/2001/XMLSchema" xmlns:p="http://schemas.microsoft.com/office/2006/metadata/properties" xmlns:ns2="821a08cd-76e1-43f8-b643-62e4bdb79157" xmlns:ns3="dc81eb76-3d54-40fd-8045-cbc7dec4f7f7" targetNamespace="http://schemas.microsoft.com/office/2006/metadata/properties" ma:root="true" ma:fieldsID="2b8fbfb0f50e1687dd9e96622f892925" ns2:_="" ns3:_="">
    <xsd:import namespace="821a08cd-76e1-43f8-b643-62e4bdb79157"/>
    <xsd:import namespace="dc81eb76-3d54-40fd-8045-cbc7dec4f7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a08cd-76e1-43f8-b643-62e4bdb791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7d01ec-49e2-4085-83dc-48c3151270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81eb76-3d54-40fd-8045-cbc7dec4f7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8abdce-58b9-4b33-81a7-00dfe1f6e08a}" ma:internalName="TaxCatchAll" ma:showField="CatchAllData" ma:web="dc81eb76-3d54-40fd-8045-cbc7dec4f7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1a08cd-76e1-43f8-b643-62e4bdb79157">
      <Terms xmlns="http://schemas.microsoft.com/office/infopath/2007/PartnerControls"/>
    </lcf76f155ced4ddcb4097134ff3c332f>
    <TaxCatchAll xmlns="dc81eb76-3d54-40fd-8045-cbc7dec4f7f7" xsi:nil="true"/>
  </documentManagement>
</p:properties>
</file>

<file path=customXml/itemProps1.xml><?xml version="1.0" encoding="utf-8"?>
<ds:datastoreItem xmlns:ds="http://schemas.openxmlformats.org/officeDocument/2006/customXml" ds:itemID="{69345458-5D55-4465-A146-B5AE08750FA2}"/>
</file>

<file path=customXml/itemProps2.xml><?xml version="1.0" encoding="utf-8"?>
<ds:datastoreItem xmlns:ds="http://schemas.openxmlformats.org/officeDocument/2006/customXml" ds:itemID="{E8D60D01-3395-4474-849D-DDC28EF3C8E0}"/>
</file>

<file path=customXml/itemProps3.xml><?xml version="1.0" encoding="utf-8"?>
<ds:datastoreItem xmlns:ds="http://schemas.openxmlformats.org/officeDocument/2006/customXml" ds:itemID="{BB949B1A-16B9-409F-9F7D-EE8F9F0A4D28}"/>
</file>

<file path=docProps/app.xml><?xml version="1.0" encoding="utf-8"?>
<Properties xmlns="http://schemas.openxmlformats.org/officeDocument/2006/extended-properties" xmlns:vt="http://schemas.openxmlformats.org/officeDocument/2006/docPropsVTypes">
  <TotalTime>1835</TotalTime>
  <Words>4927</Words>
  <Application>Microsoft Office PowerPoint</Application>
  <PresentationFormat>Custom</PresentationFormat>
  <Paragraphs>546</Paragraphs>
  <Slides>37</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Calibri</vt:lpstr>
      <vt:lpstr>Aptos</vt:lpstr>
      <vt:lpstr>Century Gothic Paneuropean</vt:lpstr>
      <vt:lpstr>Century Gothic</vt:lpstr>
      <vt:lpstr>Wingdings</vt:lpstr>
      <vt:lpstr>Arial</vt:lpstr>
      <vt:lpstr>Century Gothic Paneuropean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a heading</dc:title>
  <cp:lastModifiedBy>Frankie Barnes</cp:lastModifiedBy>
  <cp:revision>6</cp:revision>
  <dcterms:created xsi:type="dcterms:W3CDTF">2006-08-16T00:00:00Z</dcterms:created>
  <dcterms:modified xsi:type="dcterms:W3CDTF">2025-10-16T08:13:30Z</dcterms:modified>
  <dc:identifier>DAGvxnqvsno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0x01010092A99858F0DECC4D98413750771970CE</vt:lpwstr>
  </property>
</Properties>
</file>