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Lst>
  <p:sldSz cx="18288000" cy="10287000"/>
  <p:notesSz cx="6858000" cy="9144000"/>
  <p:embeddedFontLst>
    <p:embeddedFont>
      <p:font typeface="Century Gothic Paneuropean" panose="020B0604020202020204" charset="0"/>
      <p:regular r:id="rId48"/>
    </p:embeddedFont>
    <p:embeddedFont>
      <p:font typeface="Century Gothic Paneuropean Bold" panose="020B0604020202020204" charset="0"/>
      <p:regular r:id="rId49"/>
    </p:embeddedFont>
    <p:embeddedFont>
      <p:font typeface="Century Gothic Paneuropean Italics" panose="020B0604020202020204" charset="0"/>
      <p:regular r:id="rId50"/>
    </p:embeddedFont>
    <p:embeddedFont>
      <p:font typeface="Century Gothic Paneuropean Light" panose="020B0604020202020204" charset="0"/>
      <p:regular r:id="rId51"/>
    </p:embeddedFont>
    <p:embeddedFont>
      <p:font typeface="Schoolbell" panose="020B0604020202020204"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6797" autoAdjust="0"/>
  </p:normalViewPr>
  <p:slideViewPr>
    <p:cSldViewPr>
      <p:cViewPr varScale="1">
        <p:scale>
          <a:sx n="46" d="100"/>
          <a:sy n="46" d="100"/>
        </p:scale>
        <p:origin x="1114"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03.10.2025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 Presenter Script: Welcome to Risk Mitigation &amp; Legals</a:t>
            </a:r>
          </a:p>
          <a:p>
            <a:r>
              <a:rPr lang="en-US" dirty="0"/>
              <a:t>🕒 Approx. delivery time: 5–7 minutes</a:t>
            </a:r>
          </a:p>
          <a:p>
            <a:endParaRPr lang="en-US" dirty="0"/>
          </a:p>
          <a:p>
            <a:r>
              <a:rPr lang="en-US" dirty="0"/>
              <a:t>🎯 Goal of this Slide:</a:t>
            </a:r>
          </a:p>
          <a:p>
            <a:r>
              <a:rPr lang="en-US" dirty="0"/>
              <a:t>Set the tone — supportive, practical, not intimidating</a:t>
            </a:r>
          </a:p>
          <a:p>
            <a:r>
              <a:rPr lang="en-US" dirty="0"/>
              <a:t>Build trust and reduce anxiety about the topic</a:t>
            </a:r>
          </a:p>
          <a:p>
            <a:r>
              <a:rPr lang="en-US" dirty="0"/>
              <a:t>Show exactly what attendees will gain today</a:t>
            </a:r>
          </a:p>
          <a:p>
            <a:r>
              <a:rPr lang="en-US" dirty="0"/>
              <a:t>Reassure them that even small actions count</a:t>
            </a:r>
          </a:p>
          <a:p>
            <a:endParaRPr lang="en-US" dirty="0"/>
          </a:p>
          <a:p>
            <a:r>
              <a:rPr lang="en-US" dirty="0"/>
              <a:t>📢 Script (readable verbatim or adapted)</a:t>
            </a:r>
          </a:p>
          <a:p>
            <a:r>
              <a:rPr lang="en-US" dirty="0"/>
              <a:t>👋 "Hi everyone, and welcome to today’s session: Risk Mitigation &amp; Legals — Protecting Your Business as a Sole Trader.</a:t>
            </a:r>
          </a:p>
          <a:p>
            <a:r>
              <a:rPr lang="en-US" dirty="0"/>
              <a:t>I know for some people, this topic might sound a bit dry… or even scary. Maybe when you hear 'legals' or 'GDPR' or 'insurance', your brain starts to switch off — or panic sets in. If that’s you, you’re not alone."</a:t>
            </a:r>
          </a:p>
          <a:p>
            <a:endParaRPr lang="en-US" dirty="0"/>
          </a:p>
          <a:p>
            <a:r>
              <a:rPr lang="en-US" dirty="0"/>
              <a:t>"Today is not about throwing rules at you or making anyone feel bad for not knowing something. It’s about giving you simple, practical ways to feel safer and more in control of your business — especially if you’re doing everything on your own."</a:t>
            </a:r>
          </a:p>
          <a:p>
            <a:endParaRPr lang="en-US" dirty="0"/>
          </a:p>
          <a:p>
            <a:r>
              <a:rPr lang="en-US" dirty="0"/>
              <a:t>🔐 "You do not need to be a legal expert to protect your business. You just need a little knowledge — and the confidence to take action."</a:t>
            </a:r>
          </a:p>
          <a:p>
            <a:endParaRPr lang="en-US" dirty="0"/>
          </a:p>
          <a:p>
            <a:r>
              <a:rPr lang="en-US" dirty="0"/>
              <a:t>"So in this session, we’re going to cover:"</a:t>
            </a:r>
          </a:p>
          <a:p>
            <a:r>
              <a:rPr lang="en-US" dirty="0"/>
              <a:t>Everyday risks that trip people up — things like not using contracts, using images without permission, or relying too heavily on one client</a:t>
            </a:r>
          </a:p>
          <a:p>
            <a:r>
              <a:rPr lang="en-US" dirty="0"/>
              <a:t>Tools and actions that can protect you — even if you’ve got zero budget</a:t>
            </a:r>
          </a:p>
          <a:p>
            <a:r>
              <a:rPr lang="en-US" dirty="0"/>
              <a:t>The absolute basics on legal stuff like GDPR, contracts, insurance, intellectual property, and what HMRC expects</a:t>
            </a:r>
          </a:p>
          <a:p>
            <a:r>
              <a:rPr lang="en-US" dirty="0"/>
              <a:t>And most importantly — what’s actually worth doing now to reduce risk without getting overwhelmed"</a:t>
            </a:r>
          </a:p>
          <a:p>
            <a:r>
              <a:rPr lang="en-US" dirty="0"/>
              <a:t>"We’ll be including a few small activities, time to reflect, and space to ask questions. Nothing too formal — just a chance to pause, think, and take back some control."</a:t>
            </a:r>
          </a:p>
          <a:p>
            <a:r>
              <a:rPr lang="en-US" dirty="0"/>
              <a:t>"You don’t need to remember everything — you just need to leave with one or two actions that could protect you, your time, your income, and your peace of mind."</a:t>
            </a:r>
          </a:p>
          <a:p>
            <a:endParaRPr lang="en-US" dirty="0"/>
          </a:p>
          <a:p>
            <a:r>
              <a:rPr lang="en-US" dirty="0"/>
              <a:t>🙋 Optional Icebreaker Prompt (use flipchart or whiteboard):</a:t>
            </a:r>
          </a:p>
          <a:p>
            <a:endParaRPr lang="en-US" dirty="0"/>
          </a:p>
          <a:p>
            <a:r>
              <a:rPr lang="en-US" dirty="0"/>
              <a:t>“Let’s start with a quick question:</a:t>
            </a:r>
            <a:br>
              <a:rPr lang="en-US" dirty="0"/>
            </a:br>
            <a:r>
              <a:rPr lang="en-US" dirty="0"/>
              <a:t>What’s one thing about business risks or legal stuff you’ve heard — that confused you, or maybe even scared you?”</a:t>
            </a:r>
          </a:p>
          <a:p>
            <a:r>
              <a:rPr lang="en-US" dirty="0"/>
              <a:t>Let them call out answers or write them on sticky notes. Capture a few on the board — e.g. “GDPR fines”, “Copyright on photos”, “If I don’t have a contract, can I still get paid?”</a:t>
            </a:r>
          </a:p>
          <a:p>
            <a:r>
              <a:rPr lang="en-US" dirty="0"/>
              <a:t>"These are great. And I want to say — if you’ve ever had those thoughts, you’re in exactly the right room. We’re going to cover these things, and show you they’re manageable."</a:t>
            </a:r>
          </a:p>
          <a:p>
            <a:endParaRPr lang="en-US" dirty="0"/>
          </a:p>
          <a:p>
            <a:r>
              <a:rPr lang="en-US" dirty="0"/>
              <a:t>🧠 Tone and Language Tips:</a:t>
            </a:r>
          </a:p>
          <a:p>
            <a:r>
              <a:rPr lang="en-US" dirty="0"/>
              <a:t>Keep your voice warm, conversational, reassuring</a:t>
            </a:r>
          </a:p>
          <a:p>
            <a:r>
              <a:rPr lang="en-US" dirty="0"/>
              <a:t>Avoid “you must” or “you should” language — </a:t>
            </a:r>
            <a:r>
              <a:rPr lang="en-GB" noProof="0" dirty="0"/>
              <a:t>favour</a:t>
            </a:r>
            <a:r>
              <a:rPr lang="en-US" dirty="0"/>
              <a:t> “you could” or “a good next step might be…”</a:t>
            </a:r>
          </a:p>
          <a:p>
            <a:r>
              <a:rPr lang="en-US" dirty="0"/>
              <a:t>Acknowledge their reality: low budgets, limited time, lack of confidence. Then show that within that, progress is still possible.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dirty="0"/>
          </a:p>
          <a:p>
            <a:r>
              <a:rPr lang="en-US" dirty="0"/>
              <a:t>🎤 Slide – Presenter Script: Risk #3 – Mishandling Client Data (GDPR)</a:t>
            </a:r>
          </a:p>
          <a:p>
            <a:r>
              <a:rPr lang="en-US" dirty="0"/>
              <a:t>🕒 Approx. delivery time: 7–9 minutes</a:t>
            </a:r>
          </a:p>
          <a:p>
            <a:r>
              <a:rPr lang="en-US" dirty="0"/>
              <a:t>🎯 Goal:</a:t>
            </a:r>
            <a:br>
              <a:rPr lang="en-US" dirty="0"/>
            </a:br>
            <a:r>
              <a:rPr lang="en-US" dirty="0"/>
              <a:t>To break down GDPR into simple, practical actions that sole traders must take to remain compliant, avoid fines, and build client trust.</a:t>
            </a:r>
          </a:p>
          <a:p>
            <a:endParaRPr lang="en-US" dirty="0"/>
          </a:p>
          <a:p>
            <a:r>
              <a:rPr lang="en-US" dirty="0"/>
              <a:t>🔤 Slide Title Recap:</a:t>
            </a:r>
          </a:p>
          <a:p>
            <a:r>
              <a:rPr lang="en-US" dirty="0"/>
              <a:t>Risk #3 – Mishandling Client Data (GDPR)</a:t>
            </a:r>
          </a:p>
          <a:p>
            <a:endParaRPr lang="en-US" dirty="0"/>
          </a:p>
          <a:p>
            <a:r>
              <a:rPr lang="en-US" dirty="0"/>
              <a:t>🖼️ Slide Text Recap:</a:t>
            </a:r>
          </a:p>
          <a:p>
            <a:r>
              <a:rPr lang="en-US" dirty="0"/>
              <a:t>🔐 Sole traders must follow data protection rules</a:t>
            </a:r>
            <a:br>
              <a:rPr lang="en-US" dirty="0"/>
            </a:br>
            <a:r>
              <a:rPr lang="en-US" dirty="0"/>
              <a:t>⚠ Storing client names, emails or health info = legal duty</a:t>
            </a:r>
            <a:br>
              <a:rPr lang="en-US" dirty="0"/>
            </a:br>
            <a:r>
              <a:rPr lang="en-US" dirty="0"/>
              <a:t>✅ You need a privacy policy, secure storage &amp; limited access</a:t>
            </a:r>
            <a:br>
              <a:rPr lang="en-US" dirty="0"/>
            </a:br>
            <a:r>
              <a:rPr lang="en-US" dirty="0"/>
              <a:t>💡 Registering with ICO costs just £40/year</a:t>
            </a:r>
          </a:p>
          <a:p>
            <a:endParaRPr lang="en-US" dirty="0"/>
          </a:p>
          <a:p>
            <a:r>
              <a:rPr lang="en-US" dirty="0"/>
              <a:t>🎙️ Presenter Script (readable or paraphrased):</a:t>
            </a:r>
          </a:p>
          <a:p>
            <a:r>
              <a:rPr lang="en-US" dirty="0"/>
              <a:t>“Let’s talk about data protection — something many sole traders overlook, but it’s absolutely essential.”</a:t>
            </a:r>
          </a:p>
          <a:p>
            <a:r>
              <a:rPr lang="en-US" dirty="0"/>
              <a:t>“The moment you store someone’s name, email, phone number, or health details, GDPR applies to you — even if you’re a sole trader working from home.”</a:t>
            </a:r>
          </a:p>
          <a:p>
            <a:endParaRPr lang="en-US" dirty="0"/>
          </a:p>
          <a:p>
            <a:r>
              <a:rPr lang="en-US" dirty="0"/>
              <a:t>⚠ Why This Is a Risk:</a:t>
            </a:r>
          </a:p>
          <a:p>
            <a:r>
              <a:rPr lang="en-US" dirty="0"/>
              <a:t>“Many people think GDPR only applies to big companies or mailing lists — but it also applies if:</a:t>
            </a:r>
          </a:p>
          <a:p>
            <a:r>
              <a:rPr lang="en-US" dirty="0"/>
              <a:t>You have a client booking system</a:t>
            </a:r>
          </a:p>
          <a:p>
            <a:r>
              <a:rPr lang="en-US" dirty="0"/>
              <a:t>You keep client notes</a:t>
            </a:r>
          </a:p>
          <a:p>
            <a:r>
              <a:rPr lang="en-US" dirty="0"/>
              <a:t>You use spreadsheets with names or emails</a:t>
            </a:r>
          </a:p>
          <a:p>
            <a:r>
              <a:rPr lang="en-US" dirty="0"/>
              <a:t>Or store contact details in your phone or inbox”</a:t>
            </a:r>
          </a:p>
          <a:p>
            <a:r>
              <a:rPr lang="en-US" dirty="0"/>
              <a:t>“If you handle personal or sensitive information — especially things like medical info, case notes, or even client preferences — you have a legal duty to protect it.”</a:t>
            </a:r>
          </a:p>
          <a:p>
            <a:r>
              <a:rPr lang="en-US" dirty="0"/>
              <a:t>“If that data was lost, shared, or hacked — and you weren’t taking precautions — you could be fined. And beyond the money, it could damage trust with your clients.”</a:t>
            </a:r>
          </a:p>
          <a:p>
            <a:endParaRPr lang="en-US" dirty="0"/>
          </a:p>
          <a:p>
            <a:r>
              <a:rPr lang="en-US" dirty="0"/>
              <a:t>✅ What You’re Required To Do:</a:t>
            </a:r>
          </a:p>
          <a:p>
            <a:r>
              <a:rPr lang="en-US" dirty="0"/>
              <a:t>“There are 3 key things every sole trader must do if they handle any client data:”</a:t>
            </a:r>
          </a:p>
          <a:p>
            <a:r>
              <a:rPr lang="en-US" dirty="0"/>
              <a:t>Have a privacy policy.</a:t>
            </a:r>
          </a:p>
          <a:p>
            <a:r>
              <a:rPr lang="en-US" dirty="0"/>
              <a:t>Explains what data you collect, why you collect it, and how it’s stored.</a:t>
            </a:r>
          </a:p>
          <a:p>
            <a:r>
              <a:rPr lang="en-US" dirty="0"/>
              <a:t>This can be a simple PDF or website page. Templates are available free from ICO or FSB.</a:t>
            </a:r>
          </a:p>
          <a:p>
            <a:r>
              <a:rPr lang="en-US" dirty="0"/>
              <a:t>Store data securely.</a:t>
            </a:r>
          </a:p>
          <a:p>
            <a:r>
              <a:rPr lang="en-US" dirty="0"/>
              <a:t>Digital: Password-protected files, secure cloud tools (like Google Workspace, Dropbox with 2FA)</a:t>
            </a:r>
          </a:p>
          <a:p>
            <a:r>
              <a:rPr lang="en-US" dirty="0"/>
              <a:t>Physical: Locked filing cabinet, not left in your car or home in plain sight</a:t>
            </a:r>
          </a:p>
          <a:p>
            <a:r>
              <a:rPr lang="en-US" dirty="0"/>
              <a:t>Don’t mix personal and client data. Don’t leave sensitive info on sticky notes or notebooks.</a:t>
            </a:r>
          </a:p>
          <a:p>
            <a:r>
              <a:rPr lang="en-US" dirty="0"/>
              <a:t>Register with the ICO.</a:t>
            </a:r>
          </a:p>
          <a:p>
            <a:r>
              <a:rPr lang="en-US" dirty="0"/>
              <a:t>If you collect or process personal data as part of your business, you must register.</a:t>
            </a:r>
          </a:p>
          <a:p>
            <a:r>
              <a:rPr lang="en-US" dirty="0"/>
              <a:t>It costs just £40 per year and shows you're serious about data protection.</a:t>
            </a:r>
          </a:p>
          <a:p>
            <a:r>
              <a:rPr lang="en-US" dirty="0"/>
              <a:t>ico.org.uk/register</a:t>
            </a:r>
          </a:p>
          <a:p>
            <a:endParaRPr lang="en-US" dirty="0"/>
          </a:p>
          <a:p>
            <a:r>
              <a:rPr lang="en-US" dirty="0"/>
              <a:t>📌 What Counts as “Storing” Data?</a:t>
            </a:r>
          </a:p>
          <a:p>
            <a:r>
              <a:rPr lang="en-US" dirty="0"/>
              <a:t>“If you have it written down, typed out, stored in your inbox or phone — even if it’s in a spreadsheet — it counts.”</a:t>
            </a:r>
          </a:p>
          <a:p>
            <a:r>
              <a:rPr lang="en-US" dirty="0"/>
              <a:t>“If it’s more than just one-off info and it’s being kept, that’s storing. You need to ensure it’s kept securely and deleted when no longer needed.”</a:t>
            </a:r>
          </a:p>
          <a:p>
            <a:endParaRPr lang="en-US" dirty="0"/>
          </a:p>
          <a:p>
            <a:r>
              <a:rPr lang="en-US" dirty="0"/>
              <a:t>🔐 How to Store Data Safely (Digital &amp; Physical):</a:t>
            </a:r>
          </a:p>
          <a:p>
            <a:r>
              <a:rPr lang="en-US" dirty="0"/>
              <a:t>“Here are some basic precautions:</a:t>
            </a:r>
          </a:p>
          <a:p>
            <a:r>
              <a:rPr lang="en-US" dirty="0"/>
              <a:t>Use cloud-based systems that are GDPR compliant</a:t>
            </a:r>
          </a:p>
          <a:p>
            <a:r>
              <a:rPr lang="en-US" dirty="0"/>
              <a:t>Add passwords to any sensitive documents</a:t>
            </a:r>
          </a:p>
          <a:p>
            <a:r>
              <a:rPr lang="en-US" dirty="0"/>
              <a:t>Enable two-factor authentication (2FA) on your accounts</a:t>
            </a:r>
          </a:p>
          <a:p>
            <a:r>
              <a:rPr lang="en-US" dirty="0"/>
              <a:t>Don’t keep client data in your Notes app or scribbled in random notebooks</a:t>
            </a:r>
          </a:p>
          <a:p>
            <a:r>
              <a:rPr lang="en-US" dirty="0"/>
              <a:t>If it’s on paper, store it in a locked drawer — and shred it when no longer needed”</a:t>
            </a:r>
          </a:p>
          <a:p>
            <a:endParaRPr lang="en-US" dirty="0"/>
          </a:p>
          <a:p>
            <a:r>
              <a:rPr lang="en-US" dirty="0"/>
              <a:t>💡 Common Missteps:</a:t>
            </a:r>
          </a:p>
          <a:p>
            <a:r>
              <a:rPr lang="en-US" dirty="0"/>
              <a:t>“Some people think:</a:t>
            </a:r>
          </a:p>
          <a:p>
            <a:r>
              <a:rPr lang="en-US" dirty="0"/>
              <a:t>‘It’s just a phone number — that’s fine.’ (Still personal data.)</a:t>
            </a:r>
          </a:p>
          <a:p>
            <a:r>
              <a:rPr lang="en-US" dirty="0"/>
              <a:t>‘I don’t need to worry, I’m not doing email marketing.’ (Still applies.)</a:t>
            </a:r>
          </a:p>
          <a:p>
            <a:r>
              <a:rPr lang="en-US" dirty="0"/>
              <a:t>‘My clients trust me — I don’t need forms or policies.’ (GDPR is about protection, not just trust.)”</a:t>
            </a:r>
          </a:p>
          <a:p>
            <a:endParaRPr lang="en-US" dirty="0"/>
          </a:p>
          <a:p>
            <a:r>
              <a:rPr lang="en-US" dirty="0"/>
              <a:t>🧠 Optional Prompt:</a:t>
            </a:r>
          </a:p>
          <a:p>
            <a:r>
              <a:rPr lang="en-US" dirty="0"/>
              <a:t>“Quick question for the group:</a:t>
            </a:r>
          </a:p>
          <a:p>
            <a:r>
              <a:rPr lang="en-US" dirty="0"/>
              <a:t>Do you currently store any client names, emails, or booking info?</a:t>
            </a:r>
          </a:p>
          <a:p>
            <a:r>
              <a:rPr lang="en-US" dirty="0"/>
              <a:t>How do you keep that secure right now — and could it be improved?”</a:t>
            </a:r>
          </a:p>
          <a:p>
            <a:r>
              <a:rPr lang="en-US" dirty="0"/>
              <a:t>“Anyone currently registered with the ICO?”</a:t>
            </a:r>
          </a:p>
          <a:p>
            <a:r>
              <a:rPr lang="en-US" dirty="0"/>
              <a:t>“If not — that’s a great first action step to take this week.”</a:t>
            </a:r>
          </a:p>
          <a:p>
            <a:endParaRPr lang="en-US" dirty="0"/>
          </a:p>
          <a:p>
            <a:r>
              <a:rPr lang="en-US" dirty="0"/>
              <a:t>✅ Key Takeaway Message:</a:t>
            </a:r>
          </a:p>
          <a:p>
            <a:r>
              <a:rPr lang="en-US" dirty="0"/>
              <a:t>“If you hold even a small amount of client data, GDPR applies to you — and it doesn’t have to be scary.”</a:t>
            </a:r>
          </a:p>
          <a:p>
            <a:r>
              <a:rPr lang="en-US" dirty="0"/>
              <a:t>“With a few simple steps — privacy policy, safe storage, ICO registration — you can protect your business and your clients.”</a:t>
            </a:r>
          </a:p>
          <a:p>
            <a:endParaRPr lang="en-US" dirty="0"/>
          </a:p>
          <a:p>
            <a:r>
              <a:rPr lang="en-US" dirty="0"/>
              <a:t>🧩 Segues Nicely Into:</a:t>
            </a:r>
          </a:p>
          <a:p>
            <a:r>
              <a:rPr lang="en-US" dirty="0"/>
              <a:t>“Let’s move from digital data to financial exposure — and talk about what happens when your income relies on just one client…”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 Presenter Script: Risk #4 – One Client = 100% Income</a:t>
            </a:r>
          </a:p>
          <a:p>
            <a:r>
              <a:rPr lang="en-US" dirty="0"/>
              <a:t>🕒 Approx. delivery time: 6–8 minutes</a:t>
            </a:r>
          </a:p>
          <a:p>
            <a:r>
              <a:rPr lang="en-US" dirty="0"/>
              <a:t>🎯 Goal:</a:t>
            </a:r>
            <a:br>
              <a:rPr lang="en-US" dirty="0"/>
            </a:br>
            <a:r>
              <a:rPr lang="en-US" dirty="0"/>
              <a:t>To help participants understand the financial and strategic risks of relying on one main client or income stream — and explore ways to start diversifying even on a small scale.</a:t>
            </a:r>
          </a:p>
          <a:p>
            <a:endParaRPr lang="en-US" dirty="0"/>
          </a:p>
          <a:p>
            <a:r>
              <a:rPr lang="en-US" dirty="0"/>
              <a:t>🔤 Slide Title Recap:</a:t>
            </a:r>
          </a:p>
          <a:p>
            <a:endParaRPr lang="en-US" dirty="0"/>
          </a:p>
          <a:p>
            <a:r>
              <a:rPr lang="en-US" dirty="0"/>
              <a:t>Risk #4 – One Client = 100% Income</a:t>
            </a:r>
          </a:p>
          <a:p>
            <a:r>
              <a:rPr lang="en-US" dirty="0"/>
              <a:t>🖼️ Slide Text Recap:</a:t>
            </a:r>
          </a:p>
          <a:p>
            <a:r>
              <a:rPr lang="en-US" dirty="0"/>
              <a:t>📉 Relying on a single client or income stream is risky</a:t>
            </a:r>
            <a:br>
              <a:rPr lang="en-US" dirty="0"/>
            </a:br>
            <a:r>
              <a:rPr lang="en-US" dirty="0"/>
              <a:t>⚠ If they cancel or stop paying, your business stops too</a:t>
            </a:r>
            <a:br>
              <a:rPr lang="en-US" dirty="0"/>
            </a:br>
            <a:r>
              <a:rPr lang="en-US" dirty="0"/>
              <a:t>✅ Aim to build multiple smaller clients or income sources</a:t>
            </a:r>
            <a:br>
              <a:rPr lang="en-US" dirty="0"/>
            </a:br>
            <a:r>
              <a:rPr lang="en-US" dirty="0"/>
              <a:t>💡 Diversifying income = more resilience &amp; freedom</a:t>
            </a:r>
          </a:p>
          <a:p>
            <a:endParaRPr lang="en-US" dirty="0"/>
          </a:p>
          <a:p>
            <a:r>
              <a:rPr lang="en-US" dirty="0"/>
              <a:t>🎙️ Presenter Script (readable or paraphrased):</a:t>
            </a:r>
          </a:p>
          <a:p>
            <a:r>
              <a:rPr lang="en-US" dirty="0"/>
              <a:t>“Let’s look at a common pattern among new businesses — especially when you get your first ‘big client’. You feel like you’ve made it — regular income, exciting projects, a good working relationship.”</a:t>
            </a:r>
          </a:p>
          <a:p>
            <a:r>
              <a:rPr lang="en-US" dirty="0"/>
              <a:t>“But then something happens. The contract ends. They run out of budget. Or they just ghost you.”</a:t>
            </a:r>
          </a:p>
          <a:p>
            <a:r>
              <a:rPr lang="en-US" dirty="0"/>
              <a:t>“If that one client made up most or all of your income — suddenly, you’re left with nothing.”</a:t>
            </a:r>
          </a:p>
          <a:p>
            <a:endParaRPr lang="en-US" dirty="0"/>
          </a:p>
          <a:p>
            <a:r>
              <a:rPr lang="en-US" dirty="0"/>
              <a:t>⚠ Why This Is a Risk:</a:t>
            </a:r>
          </a:p>
          <a:p>
            <a:r>
              <a:rPr lang="en-US" dirty="0"/>
              <a:t>“When your income relies on just one client:</a:t>
            </a:r>
          </a:p>
          <a:p>
            <a:r>
              <a:rPr lang="en-US" dirty="0"/>
              <a:t>You lose negotiating power</a:t>
            </a:r>
          </a:p>
          <a:p>
            <a:r>
              <a:rPr lang="en-US" dirty="0"/>
              <a:t>You might feel you have to say ‘</a:t>
            </a:r>
            <a:r>
              <a:rPr lang="en-US" dirty="0" err="1"/>
              <a:t>yes’</a:t>
            </a:r>
            <a:r>
              <a:rPr lang="en-US" dirty="0"/>
              <a:t> to everything</a:t>
            </a:r>
          </a:p>
          <a:p>
            <a:r>
              <a:rPr lang="en-US" dirty="0"/>
              <a:t>You’re under constant pressure to keep them happy</a:t>
            </a:r>
          </a:p>
          <a:p>
            <a:r>
              <a:rPr lang="en-US" dirty="0"/>
              <a:t>And if they go — you could be back at square one”</a:t>
            </a:r>
          </a:p>
          <a:p>
            <a:r>
              <a:rPr lang="en-US" dirty="0"/>
              <a:t>“Even if it feels stable now, it’s fragile.”</a:t>
            </a:r>
          </a:p>
          <a:p>
            <a:endParaRPr lang="en-US" dirty="0"/>
          </a:p>
          <a:p>
            <a:r>
              <a:rPr lang="en-US" dirty="0"/>
              <a:t>✅ The Power of Diversification:</a:t>
            </a:r>
          </a:p>
          <a:p>
            <a:r>
              <a:rPr lang="en-US" dirty="0"/>
              <a:t>“Instead of one £1,000/month client — what if you had 4 clients paying £250 each?”</a:t>
            </a:r>
          </a:p>
          <a:p>
            <a:r>
              <a:rPr lang="en-US" dirty="0"/>
              <a:t>“Same income, but now if one drops off, you’ve still got 75% of your business intact.”</a:t>
            </a:r>
          </a:p>
          <a:p>
            <a:r>
              <a:rPr lang="en-US" dirty="0"/>
              <a:t>“Diversification gives you:</a:t>
            </a:r>
          </a:p>
          <a:p>
            <a:r>
              <a:rPr lang="en-US" dirty="0"/>
              <a:t>Financial safety</a:t>
            </a:r>
          </a:p>
          <a:p>
            <a:r>
              <a:rPr lang="en-US" dirty="0"/>
              <a:t>Creative freedom</a:t>
            </a:r>
          </a:p>
          <a:p>
            <a:r>
              <a:rPr lang="en-US" dirty="0"/>
              <a:t>Better balance</a:t>
            </a:r>
          </a:p>
          <a:p>
            <a:r>
              <a:rPr lang="en-US" dirty="0"/>
              <a:t>And more control over your time and pricing”</a:t>
            </a:r>
          </a:p>
          <a:p>
            <a:endParaRPr lang="en-US" dirty="0"/>
          </a:p>
          <a:p>
            <a:r>
              <a:rPr lang="en-US" dirty="0"/>
              <a:t>💡 Ways to Diversify (Even with No Budget):</a:t>
            </a:r>
          </a:p>
          <a:p>
            <a:r>
              <a:rPr lang="en-US" dirty="0"/>
              <a:t>“Here are a few ideas participants can consider — even with very little money:”</a:t>
            </a:r>
          </a:p>
          <a:p>
            <a:r>
              <a:rPr lang="en-US" dirty="0"/>
              <a:t>Build a second income stream: Sell a digital product, run a class, create templates</a:t>
            </a:r>
          </a:p>
          <a:p>
            <a:r>
              <a:rPr lang="en-US" dirty="0"/>
              <a:t>Find smaller ‘top-up’ clients: Short jobs, freelance gigs, subcontracts</a:t>
            </a:r>
          </a:p>
          <a:p>
            <a:r>
              <a:rPr lang="en-US" dirty="0"/>
              <a:t>Offer add-ons or upgrades: Turn a £50 client into a £100 client by solving more problems</a:t>
            </a:r>
          </a:p>
          <a:p>
            <a:r>
              <a:rPr lang="en-US" dirty="0"/>
              <a:t>Re-engage past clients: Check in, offer a discount, ask for referrals</a:t>
            </a:r>
          </a:p>
          <a:p>
            <a:r>
              <a:rPr lang="en-US" dirty="0"/>
              <a:t>Partner with others: Cross-referrals with complementary businesses</a:t>
            </a:r>
          </a:p>
          <a:p>
            <a:r>
              <a:rPr lang="en-US" dirty="0"/>
              <a:t>“Even small extra jobs — £50 here, £100 there — can provide breathing room and reduce stress.”</a:t>
            </a:r>
          </a:p>
          <a:p>
            <a:endParaRPr lang="en-US" dirty="0"/>
          </a:p>
          <a:p>
            <a:r>
              <a:rPr lang="en-US" dirty="0"/>
              <a:t>🧠 Optional Flipchart Prompt or Small Group Discussion:</a:t>
            </a:r>
          </a:p>
          <a:p>
            <a:r>
              <a:rPr lang="en-US" dirty="0"/>
              <a:t>“Let’s take a moment to think about your current income sources. Ask yourself:</a:t>
            </a:r>
          </a:p>
          <a:p>
            <a:r>
              <a:rPr lang="en-US" dirty="0"/>
              <a:t>Am I relying too heavily on one client or stream?</a:t>
            </a:r>
          </a:p>
          <a:p>
            <a:r>
              <a:rPr lang="en-US" dirty="0"/>
              <a:t>What could I add — without huge cost or effort?”</a:t>
            </a:r>
          </a:p>
          <a:p>
            <a:r>
              <a:rPr lang="en-US" dirty="0"/>
              <a:t>“Write down ONE idea to try — a new product, an old client to reconnect with, or a low-effort service.”</a:t>
            </a:r>
          </a:p>
          <a:p>
            <a:endParaRPr lang="en-US" dirty="0"/>
          </a:p>
          <a:p>
            <a:r>
              <a:rPr lang="en-US" dirty="0"/>
              <a:t>✅ Key Takeaway Message:</a:t>
            </a:r>
          </a:p>
          <a:p>
            <a:r>
              <a:rPr lang="en-US" dirty="0"/>
              <a:t>“It’s easy to focus on the client that pays the most — but that often puts you in a vulnerable position.”</a:t>
            </a:r>
          </a:p>
          <a:p>
            <a:r>
              <a:rPr lang="en-US" dirty="0"/>
              <a:t>“A more balanced income means less stress, more control, and a more sustainable business.”</a:t>
            </a:r>
          </a:p>
          <a:p>
            <a:endParaRPr lang="en-US" dirty="0"/>
          </a:p>
          <a:p>
            <a:r>
              <a:rPr lang="en-US" dirty="0"/>
              <a:t>🧩 Segues Nicely Into:</a:t>
            </a:r>
          </a:p>
          <a:p>
            <a:r>
              <a:rPr lang="en-US" dirty="0"/>
              <a:t>“Let’s continue exploring communication — and the risk of things going wrong when expectations aren’t clear...”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 Presenter Script: Risk #5 – Poor Communication with Clients</a:t>
            </a:r>
          </a:p>
          <a:p>
            <a:r>
              <a:rPr lang="en-US" dirty="0"/>
              <a:t>🕒 Approx. delivery time: 6–8 minutes</a:t>
            </a:r>
          </a:p>
          <a:p>
            <a:r>
              <a:rPr lang="en-US" dirty="0"/>
              <a:t>🎯 Goal:</a:t>
            </a:r>
            <a:br>
              <a:rPr lang="en-US" dirty="0"/>
            </a:br>
            <a:r>
              <a:rPr lang="en-US" dirty="0"/>
              <a:t>To help participants </a:t>
            </a:r>
            <a:r>
              <a:rPr lang="en-US" dirty="0" err="1"/>
              <a:t>recognise</a:t>
            </a:r>
            <a:r>
              <a:rPr lang="en-US" dirty="0"/>
              <a:t> how weak or unclear communication can lead to disputes, complaints, or lost money — and offer practical ways to improve clarity from the start.</a:t>
            </a:r>
          </a:p>
          <a:p>
            <a:endParaRPr lang="en-US" dirty="0"/>
          </a:p>
          <a:p>
            <a:r>
              <a:rPr lang="en-US" dirty="0"/>
              <a:t>🔤 Slide Title Recap:</a:t>
            </a:r>
          </a:p>
          <a:p>
            <a:r>
              <a:rPr lang="en-US" dirty="0"/>
              <a:t>Risk #5 – Poor Communication with Clients</a:t>
            </a:r>
          </a:p>
          <a:p>
            <a:endParaRPr lang="en-US" dirty="0"/>
          </a:p>
          <a:p>
            <a:r>
              <a:rPr lang="en-US" dirty="0"/>
              <a:t>🖼️ Slide Text Recap:</a:t>
            </a:r>
          </a:p>
          <a:p>
            <a:r>
              <a:rPr lang="en-US" dirty="0"/>
              <a:t>💬 Misunderstandings = conflict, complaints or lost income</a:t>
            </a:r>
            <a:br>
              <a:rPr lang="en-US" dirty="0"/>
            </a:br>
            <a:r>
              <a:rPr lang="en-US" dirty="0"/>
              <a:t>⚠ Verbal agreements or unclear emails cause confusion</a:t>
            </a:r>
            <a:br>
              <a:rPr lang="en-US" dirty="0"/>
            </a:br>
            <a:r>
              <a:rPr lang="en-US" dirty="0"/>
              <a:t>✅ Set expectations early with clear terms and follow-up</a:t>
            </a:r>
            <a:br>
              <a:rPr lang="en-US" dirty="0"/>
            </a:br>
            <a:r>
              <a:rPr lang="en-US" dirty="0"/>
              <a:t>💡 Use templates for proposals, confirmations and feedback</a:t>
            </a:r>
          </a:p>
          <a:p>
            <a:endParaRPr lang="en-US" dirty="0"/>
          </a:p>
          <a:p>
            <a:r>
              <a:rPr lang="en-US" dirty="0"/>
              <a:t>🎙️ Presenter Script (readable or paraphrased):</a:t>
            </a:r>
          </a:p>
          <a:p>
            <a:r>
              <a:rPr lang="en-US" dirty="0"/>
              <a:t>“Next up — let’s look at something that affects every single business, no matter what you do: communication.”</a:t>
            </a:r>
          </a:p>
          <a:p>
            <a:r>
              <a:rPr lang="en-US" dirty="0"/>
              <a:t>“If you’ve ever had a client say ‘Oh, I didn’t </a:t>
            </a:r>
            <a:r>
              <a:rPr lang="en-US" dirty="0" err="1"/>
              <a:t>realise</a:t>
            </a:r>
            <a:r>
              <a:rPr lang="en-US" dirty="0"/>
              <a:t> that wasn’t included’ or ‘I thought you were doing it this week’ — then you know how quickly confusion can lead to conflict.”</a:t>
            </a:r>
          </a:p>
          <a:p>
            <a:endParaRPr lang="en-US" dirty="0"/>
          </a:p>
          <a:p>
            <a:r>
              <a:rPr lang="en-US" dirty="0"/>
              <a:t>⚠ Why This Is a Risk:</a:t>
            </a:r>
          </a:p>
          <a:p>
            <a:r>
              <a:rPr lang="en-US" dirty="0"/>
              <a:t>“Poor communication often leads to:</a:t>
            </a:r>
          </a:p>
          <a:p>
            <a:r>
              <a:rPr lang="en-US" dirty="0"/>
              <a:t>Disputes over what was agreed</a:t>
            </a:r>
          </a:p>
          <a:p>
            <a:r>
              <a:rPr lang="en-US" dirty="0"/>
              <a:t>Delays in payment</a:t>
            </a:r>
          </a:p>
          <a:p>
            <a:r>
              <a:rPr lang="en-US" dirty="0"/>
              <a:t>Unhappy clients leaving bad reviews</a:t>
            </a:r>
          </a:p>
          <a:p>
            <a:r>
              <a:rPr lang="en-US" dirty="0"/>
              <a:t>Or even you doing free work you weren’t expecting to do”</a:t>
            </a:r>
          </a:p>
          <a:p>
            <a:r>
              <a:rPr lang="en-US" dirty="0"/>
              <a:t>“Most of this doesn’t happen because people are bad — it happens because things weren’t made clear from the start.”</a:t>
            </a:r>
          </a:p>
          <a:p>
            <a:endParaRPr lang="en-US" dirty="0"/>
          </a:p>
          <a:p>
            <a:r>
              <a:rPr lang="en-US" dirty="0"/>
              <a:t>✅ Setting Expectations Early:</a:t>
            </a:r>
          </a:p>
          <a:p>
            <a:r>
              <a:rPr lang="en-US" dirty="0"/>
              <a:t>“One of the simplest ways to protect yourself is to set clear expectations from the beginning.”</a:t>
            </a:r>
          </a:p>
          <a:p>
            <a:r>
              <a:rPr lang="en-US" dirty="0"/>
              <a:t>“This means:</a:t>
            </a:r>
          </a:p>
          <a:p>
            <a:r>
              <a:rPr lang="en-US" dirty="0"/>
              <a:t>Confirming what you’ll do (and what you won’t)</a:t>
            </a:r>
          </a:p>
          <a:p>
            <a:r>
              <a:rPr lang="en-US" dirty="0"/>
              <a:t>Setting clear timelines and payment terms</a:t>
            </a:r>
          </a:p>
          <a:p>
            <a:r>
              <a:rPr lang="en-US" dirty="0"/>
              <a:t>Agreeing what happens if things change”</a:t>
            </a:r>
          </a:p>
          <a:p>
            <a:r>
              <a:rPr lang="en-US" dirty="0"/>
              <a:t>“You don’t need fancy legalese — plain English is great. The key is getting it in writing.”</a:t>
            </a:r>
          </a:p>
          <a:p>
            <a:endParaRPr lang="en-US" dirty="0"/>
          </a:p>
          <a:p>
            <a:r>
              <a:rPr lang="en-US" dirty="0"/>
              <a:t>💡 Use Templates to Save Time:</a:t>
            </a:r>
          </a:p>
          <a:p>
            <a:r>
              <a:rPr lang="en-US" dirty="0"/>
              <a:t>“Instead of starting from scratch every time, create:</a:t>
            </a:r>
          </a:p>
          <a:p>
            <a:r>
              <a:rPr lang="en-US" dirty="0"/>
              <a:t>A basic quote or proposal template</a:t>
            </a:r>
          </a:p>
          <a:p>
            <a:r>
              <a:rPr lang="en-US" dirty="0"/>
              <a:t>A job confirmation email</a:t>
            </a:r>
          </a:p>
          <a:p>
            <a:r>
              <a:rPr lang="en-US" dirty="0"/>
              <a:t>A short terms-of-service document</a:t>
            </a:r>
          </a:p>
          <a:p>
            <a:r>
              <a:rPr lang="en-US" dirty="0"/>
              <a:t>A friendly feedback request or review reminder”</a:t>
            </a:r>
          </a:p>
          <a:p>
            <a:r>
              <a:rPr lang="en-US" dirty="0"/>
              <a:t>“These help set a professional tone, reduce risk, and build client confidence.”</a:t>
            </a:r>
          </a:p>
          <a:p>
            <a:endParaRPr lang="en-US" dirty="0"/>
          </a:p>
          <a:p>
            <a:r>
              <a:rPr lang="en-US" dirty="0"/>
              <a:t>✉️ Example:</a:t>
            </a:r>
          </a:p>
          <a:p>
            <a:r>
              <a:rPr lang="en-US" dirty="0"/>
              <a:t>“Imagine this email after a booking:</a:t>
            </a:r>
          </a:p>
          <a:p>
            <a:r>
              <a:rPr lang="en-US" dirty="0"/>
              <a:t>‘Hi Laura, just confirming our 3 sessions booked for March 5, 12, and 19. Each session is 1 hour at £45, payable before each session. Please note cancellations require 24 hours’ notice. I’ve attached a quick summary of what’s included.’</a:t>
            </a:r>
          </a:p>
          <a:p>
            <a:r>
              <a:rPr lang="en-US" dirty="0"/>
              <a:t>That one message could save you weeks of headaches.”</a:t>
            </a:r>
          </a:p>
          <a:p>
            <a:endParaRPr lang="en-US" dirty="0"/>
          </a:p>
          <a:p>
            <a:r>
              <a:rPr lang="en-US" dirty="0"/>
              <a:t>🧠 Optional Prompt / Group Exercise:</a:t>
            </a:r>
          </a:p>
          <a:p>
            <a:r>
              <a:rPr lang="en-US" dirty="0"/>
              <a:t>“Turn to someone next to you and take 2 minutes each to answer this:</a:t>
            </a:r>
          </a:p>
          <a:p>
            <a:r>
              <a:rPr lang="en-US" dirty="0"/>
              <a:t>When was the last time a communication issue caused you stress in business?</a:t>
            </a:r>
          </a:p>
          <a:p>
            <a:r>
              <a:rPr lang="en-US" dirty="0"/>
              <a:t>What would you do differently now?”</a:t>
            </a:r>
          </a:p>
          <a:p>
            <a:r>
              <a:rPr lang="en-US" dirty="0"/>
              <a:t>“Let’s take a few answers — and capture a few ideas on the flipchart.”</a:t>
            </a:r>
          </a:p>
          <a:p>
            <a:endParaRPr lang="en-US" dirty="0"/>
          </a:p>
          <a:p>
            <a:r>
              <a:rPr lang="en-US" dirty="0"/>
              <a:t>✅ Key Takeaway Message:</a:t>
            </a:r>
          </a:p>
          <a:p>
            <a:r>
              <a:rPr lang="en-US" dirty="0"/>
              <a:t>“Most client issues come from a lack of clarity, not bad intentions.”</a:t>
            </a:r>
          </a:p>
          <a:p>
            <a:r>
              <a:rPr lang="en-US" dirty="0"/>
              <a:t>“A few simple messages, check-ins, or templates can save you time, stress, and money — and help you feel more confident in your process.”</a:t>
            </a:r>
          </a:p>
          <a:p>
            <a:endParaRPr lang="en-US" dirty="0"/>
          </a:p>
          <a:p>
            <a:r>
              <a:rPr lang="en-US" dirty="0"/>
              <a:t>🧩 Segues Nicely Into:</a:t>
            </a:r>
          </a:p>
          <a:p>
            <a:r>
              <a:rPr lang="en-US" dirty="0"/>
              <a:t>“Now let’s look at one of the biggest risks that often gets ignored — the risk to YOU as the business owner — your wellbeing, energy and mental health.”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Slide – Presenter Script: Risk #6 – Burnout or Mental Health Struggles</a:t>
            </a:r>
          </a:p>
          <a:p>
            <a:r>
              <a:rPr lang="en-US" dirty="0"/>
              <a:t>🕒 Approx. delivery time: 6–8 minutes</a:t>
            </a:r>
          </a:p>
          <a:p>
            <a:r>
              <a:rPr lang="en-US" dirty="0"/>
              <a:t>🎯 Goal:</a:t>
            </a:r>
            <a:br>
              <a:rPr lang="en-US" dirty="0"/>
            </a:br>
            <a:r>
              <a:rPr lang="en-US" dirty="0"/>
              <a:t>To help participants </a:t>
            </a:r>
            <a:r>
              <a:rPr lang="en-US" dirty="0" err="1"/>
              <a:t>recognise</a:t>
            </a:r>
            <a:r>
              <a:rPr lang="en-US" dirty="0"/>
              <a:t> the personal risks of self-employment — particularly stress, burnout, and mental health — and provide simple, realistic ways to protect their wellbeing as part of risk mitigation.</a:t>
            </a:r>
          </a:p>
          <a:p>
            <a:endParaRPr lang="en-US" dirty="0"/>
          </a:p>
          <a:p>
            <a:r>
              <a:rPr lang="en-US" dirty="0"/>
              <a:t>🔤 Slide Title Recap:</a:t>
            </a:r>
          </a:p>
          <a:p>
            <a:r>
              <a:rPr lang="en-US" dirty="0"/>
              <a:t>Risk #6 – Burnout or Mental Health Struggles</a:t>
            </a:r>
          </a:p>
          <a:p>
            <a:endParaRPr lang="en-US" dirty="0"/>
          </a:p>
          <a:p>
            <a:r>
              <a:rPr lang="en-US" dirty="0"/>
              <a:t>🖼️ Slide Text Recap:</a:t>
            </a:r>
          </a:p>
          <a:p>
            <a:r>
              <a:rPr lang="en-US" dirty="0"/>
              <a:t>🧠 Sole traders often work alone with no real break</a:t>
            </a:r>
            <a:br>
              <a:rPr lang="en-US" dirty="0"/>
            </a:br>
            <a:r>
              <a:rPr lang="en-US" dirty="0"/>
              <a:t>⚠ Stress, isolation or overworking can lead to burnout</a:t>
            </a:r>
            <a:br>
              <a:rPr lang="en-US" dirty="0"/>
            </a:br>
            <a:r>
              <a:rPr lang="en-US" dirty="0"/>
              <a:t>✅ Plan realistic work hours, boundaries, and support</a:t>
            </a:r>
            <a:br>
              <a:rPr lang="en-US" dirty="0"/>
            </a:br>
            <a:r>
              <a:rPr lang="en-US" dirty="0"/>
              <a:t>💡 Wellbeing = a business asset, not a luxury</a:t>
            </a:r>
          </a:p>
          <a:p>
            <a:endParaRPr lang="en-US" dirty="0"/>
          </a:p>
          <a:p>
            <a:r>
              <a:rPr lang="en-US" dirty="0"/>
              <a:t>🎙️ Presenter Script (readable or paraphrased):</a:t>
            </a:r>
          </a:p>
          <a:p>
            <a:r>
              <a:rPr lang="en-US" dirty="0"/>
              <a:t>“This one’s personal — and often ignored: the risk to your own wellbeing.”</a:t>
            </a:r>
          </a:p>
          <a:p>
            <a:r>
              <a:rPr lang="en-US" dirty="0"/>
              <a:t>“Being self-employed is rewarding, but it also comes with long hours, high pressure, and often — loneliness.”</a:t>
            </a:r>
          </a:p>
          <a:p>
            <a:r>
              <a:rPr lang="en-US" dirty="0"/>
              <a:t>“There’s no boss telling you to take lunch. No HR checking in. No sick pay. And often, we put ourselves last.”</a:t>
            </a:r>
          </a:p>
          <a:p>
            <a:endParaRPr lang="en-US" dirty="0"/>
          </a:p>
          <a:p>
            <a:r>
              <a:rPr lang="en-US" dirty="0"/>
              <a:t>⚠ Why This Is a Real Risk:</a:t>
            </a:r>
          </a:p>
          <a:p>
            <a:r>
              <a:rPr lang="en-US" dirty="0"/>
              <a:t>“Over time, that means:</a:t>
            </a:r>
          </a:p>
          <a:p>
            <a:r>
              <a:rPr lang="en-US" dirty="0"/>
              <a:t>Working weekends ‘just to keep up’</a:t>
            </a:r>
          </a:p>
          <a:p>
            <a:r>
              <a:rPr lang="en-US" dirty="0"/>
              <a:t>Saying yes to clients even when you're exhausted</a:t>
            </a:r>
          </a:p>
          <a:p>
            <a:r>
              <a:rPr lang="en-US" dirty="0"/>
              <a:t>Skipping meals, skipping breaks</a:t>
            </a:r>
          </a:p>
          <a:p>
            <a:r>
              <a:rPr lang="en-US" dirty="0"/>
              <a:t>Not sleeping well</a:t>
            </a:r>
          </a:p>
          <a:p>
            <a:r>
              <a:rPr lang="en-US" dirty="0"/>
              <a:t>Or not having anyone to talk to when things go wrong”</a:t>
            </a:r>
          </a:p>
          <a:p>
            <a:r>
              <a:rPr lang="en-US" dirty="0"/>
              <a:t>“And the truth is: if you burn out, your business burns out too.”</a:t>
            </a:r>
          </a:p>
          <a:p>
            <a:endParaRPr lang="en-US" dirty="0"/>
          </a:p>
          <a:p>
            <a:r>
              <a:rPr lang="en-US" dirty="0"/>
              <a:t>✅ How to Protect Your Wellbeing:</a:t>
            </a:r>
          </a:p>
          <a:p>
            <a:r>
              <a:rPr lang="en-US" dirty="0"/>
              <a:t>“Here are some small but powerful ways to protect your energy and mental health:”</a:t>
            </a:r>
          </a:p>
          <a:p>
            <a:r>
              <a:rPr lang="en-US" dirty="0"/>
              <a:t>Set a finish time each day.</a:t>
            </a:r>
            <a:br>
              <a:rPr lang="en-US" dirty="0"/>
            </a:br>
            <a:r>
              <a:rPr lang="en-US" dirty="0"/>
              <a:t>Don’t just work until you collapse. Create a ‘done for today’ rule.</a:t>
            </a:r>
          </a:p>
          <a:p>
            <a:r>
              <a:rPr lang="en-US" dirty="0"/>
              <a:t>Take short breaks every 90 minutes.</a:t>
            </a:r>
            <a:br>
              <a:rPr lang="en-US" dirty="0"/>
            </a:br>
            <a:r>
              <a:rPr lang="en-US" dirty="0"/>
              <a:t>Even a walk around the block, a cup of tea, or a stretch.</a:t>
            </a:r>
          </a:p>
          <a:p>
            <a:r>
              <a:rPr lang="en-US" dirty="0"/>
              <a:t>Track your stress.</a:t>
            </a:r>
            <a:br>
              <a:rPr lang="en-US" dirty="0"/>
            </a:br>
            <a:r>
              <a:rPr lang="en-US" dirty="0"/>
              <a:t>If you notice you’re snapping, avoiding emails, or feeling anxious — that’s a flag.</a:t>
            </a:r>
          </a:p>
          <a:p>
            <a:r>
              <a:rPr lang="en-US" dirty="0"/>
              <a:t>Talk to someone.</a:t>
            </a:r>
            <a:br>
              <a:rPr lang="en-US" dirty="0"/>
            </a:br>
            <a:r>
              <a:rPr lang="en-US" dirty="0"/>
              <a:t>A friend, coach, adviser, peer group — don’t bottle it up.</a:t>
            </a:r>
          </a:p>
          <a:p>
            <a:r>
              <a:rPr lang="en-US" dirty="0"/>
              <a:t>Plan downtime.</a:t>
            </a:r>
            <a:br>
              <a:rPr lang="en-US" dirty="0"/>
            </a:br>
            <a:r>
              <a:rPr lang="en-US" dirty="0"/>
              <a:t>Actually block out non-work time in your diary — and stick to it.</a:t>
            </a:r>
          </a:p>
          <a:p>
            <a:endParaRPr lang="en-US" dirty="0"/>
          </a:p>
          <a:p>
            <a:r>
              <a:rPr lang="en-US" dirty="0"/>
              <a:t>💡 Business Owners Need Boundaries:</a:t>
            </a:r>
          </a:p>
          <a:p>
            <a:r>
              <a:rPr lang="en-US" dirty="0"/>
              <a:t>“One of the most radical things you can do as a business owner? Set boundaries.”</a:t>
            </a:r>
          </a:p>
          <a:p>
            <a:r>
              <a:rPr lang="en-US" dirty="0"/>
              <a:t>“Tell your clients:</a:t>
            </a:r>
          </a:p>
          <a:p>
            <a:r>
              <a:rPr lang="en-US" dirty="0"/>
              <a:t>When you’re available</a:t>
            </a:r>
          </a:p>
          <a:p>
            <a:r>
              <a:rPr lang="en-US" dirty="0"/>
              <a:t>What’s included (and what’s not)</a:t>
            </a:r>
          </a:p>
          <a:p>
            <a:r>
              <a:rPr lang="en-US" dirty="0"/>
              <a:t>How and when you’ll respond”</a:t>
            </a:r>
          </a:p>
          <a:p>
            <a:r>
              <a:rPr lang="en-US" dirty="0"/>
              <a:t>“You don’t have to be ‘on’ 24/7 to be professional.”</a:t>
            </a:r>
          </a:p>
          <a:p>
            <a:endParaRPr lang="en-US" dirty="0"/>
          </a:p>
          <a:p>
            <a:r>
              <a:rPr lang="en-US" dirty="0"/>
              <a:t>🧠 Group Prompt (Optional):</a:t>
            </a:r>
          </a:p>
          <a:p>
            <a:r>
              <a:rPr lang="en-US" dirty="0"/>
              <a:t>🧩 Flipchart or Discussion Activity</a:t>
            </a:r>
          </a:p>
          <a:p>
            <a:r>
              <a:rPr lang="en-US" dirty="0"/>
              <a:t>“Let’s each write down one thing we could do this week that would protect our wellbeing.”</a:t>
            </a:r>
          </a:p>
          <a:p>
            <a:r>
              <a:rPr lang="en-US" dirty="0"/>
              <a:t>“It might be:</a:t>
            </a:r>
          </a:p>
          <a:p>
            <a:r>
              <a:rPr lang="en-US" dirty="0"/>
              <a:t>Saying no to a late-night message</a:t>
            </a:r>
          </a:p>
          <a:p>
            <a:r>
              <a:rPr lang="en-US" dirty="0"/>
              <a:t>Taking a half-day off</a:t>
            </a:r>
          </a:p>
          <a:p>
            <a:r>
              <a:rPr lang="en-US" dirty="0"/>
              <a:t>Or asking for help with something that’s draining you”</a:t>
            </a:r>
          </a:p>
          <a:p>
            <a:r>
              <a:rPr lang="en-US" dirty="0"/>
              <a:t>“Would anyone like to share?”</a:t>
            </a:r>
          </a:p>
          <a:p>
            <a:endParaRPr lang="en-US" dirty="0"/>
          </a:p>
          <a:p>
            <a:r>
              <a:rPr lang="en-US" dirty="0"/>
              <a:t>✅ Key Takeaway Message:</a:t>
            </a:r>
          </a:p>
          <a:p>
            <a:r>
              <a:rPr lang="en-US" dirty="0"/>
              <a:t>“Your business is only as strong as you are.”</a:t>
            </a:r>
          </a:p>
          <a:p>
            <a:r>
              <a:rPr lang="en-US" dirty="0"/>
              <a:t>“Protecting your mental health isn’t a luxury — it’s a core risk management strategy.”</a:t>
            </a:r>
          </a:p>
          <a:p>
            <a:r>
              <a:rPr lang="en-US" dirty="0"/>
              <a:t>“Let’s work in a way that is sustainable, not just survive-the-week.”</a:t>
            </a:r>
          </a:p>
          <a:p>
            <a:endParaRPr lang="en-US" dirty="0"/>
          </a:p>
          <a:p>
            <a:r>
              <a:rPr lang="en-US" dirty="0"/>
              <a:t>🧩 Segues Nicely Into:</a:t>
            </a:r>
          </a:p>
          <a:p>
            <a:r>
              <a:rPr lang="en-US" dirty="0"/>
              <a:t>“Now let’s move on to another overlooked but very real risk — infringing someone else’s rights without even </a:t>
            </a:r>
            <a:r>
              <a:rPr lang="en-US" dirty="0" err="1"/>
              <a:t>realising</a:t>
            </a:r>
            <a:r>
              <a:rPr lang="en-US" dirty="0"/>
              <a:t> it. That could mean content, images, AI, or client materials…”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 Slide – Presenter Script: Risk #7 – Unpaid Images, AI Content or Client Work</a:t>
            </a:r>
          </a:p>
          <a:p>
            <a:r>
              <a:rPr lang="en-US" dirty="0"/>
              <a:t>🕒 Approx. delivery time: 6–8 minutes</a:t>
            </a:r>
          </a:p>
          <a:p>
            <a:r>
              <a:rPr lang="en-US" dirty="0"/>
              <a:t>🎯 Goal:</a:t>
            </a:r>
            <a:br>
              <a:rPr lang="en-US" dirty="0"/>
            </a:br>
            <a:r>
              <a:rPr lang="en-US" dirty="0"/>
              <a:t>To raise awareness about copyright risks — especially around using online content, AI tools, or client-provided materials — and equip participants with the knowledge to avoid accidental infringement.</a:t>
            </a:r>
          </a:p>
          <a:p>
            <a:endParaRPr lang="en-US" dirty="0"/>
          </a:p>
          <a:p>
            <a:r>
              <a:rPr lang="en-US" dirty="0"/>
              <a:t>🔤 Slide Title Recap:</a:t>
            </a:r>
          </a:p>
          <a:p>
            <a:endParaRPr lang="en-US" dirty="0"/>
          </a:p>
          <a:p>
            <a:r>
              <a:rPr lang="en-US" dirty="0"/>
              <a:t>Risk #7 – Unpaid Images, AI Content or Client Work</a:t>
            </a:r>
          </a:p>
          <a:p>
            <a:r>
              <a:rPr lang="en-US" dirty="0"/>
              <a:t>🖼️ Slide Text Recap:</a:t>
            </a:r>
          </a:p>
          <a:p>
            <a:r>
              <a:rPr lang="en-US" dirty="0"/>
              <a:t>⚠ Using content you didn’t create or license = legal risk</a:t>
            </a:r>
            <a:br>
              <a:rPr lang="en-US" dirty="0"/>
            </a:br>
            <a:r>
              <a:rPr lang="en-US" dirty="0"/>
              <a:t>🖼️ This includes stock photos, logos, AI images, &amp; client files</a:t>
            </a:r>
            <a:br>
              <a:rPr lang="en-US" dirty="0"/>
            </a:br>
            <a:r>
              <a:rPr lang="en-US" dirty="0"/>
              <a:t>✅ Always check usage rights and give credit where needed</a:t>
            </a:r>
            <a:br>
              <a:rPr lang="en-US" dirty="0"/>
            </a:br>
            <a:r>
              <a:rPr lang="en-US" dirty="0"/>
              <a:t>💡 Create or pay for content — don’t copy &amp; paste</a:t>
            </a:r>
          </a:p>
          <a:p>
            <a:endParaRPr lang="en-US" dirty="0"/>
          </a:p>
          <a:p>
            <a:r>
              <a:rPr lang="en-US" dirty="0"/>
              <a:t>🎙️ Presenter Script (readable or paraphrased):</a:t>
            </a:r>
          </a:p>
          <a:p>
            <a:r>
              <a:rPr lang="en-US" dirty="0"/>
              <a:t>“This next one is often accidental, but still risky — using content that you don’t legally own or have permission to use.”</a:t>
            </a:r>
          </a:p>
          <a:p>
            <a:r>
              <a:rPr lang="en-US" dirty="0"/>
              <a:t>“It’s easier than ever to grab an image from Google, create something using an AI tool, or repurpose something a client sent — but it’s also where a lot of small businesses get caught out.”</a:t>
            </a:r>
          </a:p>
          <a:p>
            <a:endParaRPr lang="en-US" dirty="0"/>
          </a:p>
          <a:p>
            <a:r>
              <a:rPr lang="en-US" dirty="0"/>
              <a:t>⚠ Why This Is a Risk:</a:t>
            </a:r>
          </a:p>
          <a:p>
            <a:r>
              <a:rPr lang="en-US" dirty="0"/>
              <a:t>“Using someone else’s:</a:t>
            </a:r>
          </a:p>
          <a:p>
            <a:r>
              <a:rPr lang="en-US" dirty="0"/>
              <a:t>Photo</a:t>
            </a:r>
          </a:p>
          <a:p>
            <a:r>
              <a:rPr lang="en-US" dirty="0"/>
              <a:t>Logo</a:t>
            </a:r>
          </a:p>
          <a:p>
            <a:r>
              <a:rPr lang="en-US" dirty="0"/>
              <a:t>Graphic</a:t>
            </a:r>
          </a:p>
          <a:p>
            <a:r>
              <a:rPr lang="en-US" dirty="0"/>
              <a:t>eBook</a:t>
            </a:r>
          </a:p>
          <a:p>
            <a:r>
              <a:rPr lang="en-US" dirty="0"/>
              <a:t>Video</a:t>
            </a:r>
          </a:p>
          <a:p>
            <a:r>
              <a:rPr lang="en-US" dirty="0"/>
              <a:t>Music</a:t>
            </a:r>
            <a:br>
              <a:rPr lang="en-US" dirty="0"/>
            </a:br>
            <a:r>
              <a:rPr lang="en-US" dirty="0"/>
              <a:t>— without permission, even if it’s ‘just for your website’ — could land you with a copyright claim.”</a:t>
            </a:r>
          </a:p>
          <a:p>
            <a:r>
              <a:rPr lang="en-US" dirty="0"/>
              <a:t>“Even things like AI-generated images can be problematic, especially if they closely resemble something copyrighted, or come from tools that don’t give clear licensing terms.”</a:t>
            </a:r>
          </a:p>
          <a:p>
            <a:r>
              <a:rPr lang="en-US" dirty="0"/>
              <a:t>“And if a client sends you materials — like brand photos or a logo — you still need to ask: ‘Do I have permission to use this?’”</a:t>
            </a:r>
          </a:p>
          <a:p>
            <a:endParaRPr lang="en-US" dirty="0"/>
          </a:p>
          <a:p>
            <a:r>
              <a:rPr lang="en-US" dirty="0"/>
              <a:t>✅ What You Can Do Instead:</a:t>
            </a:r>
          </a:p>
          <a:p>
            <a:r>
              <a:rPr lang="en-US" dirty="0"/>
              <a:t>“Here’s how to stay safe and still create great content:”</a:t>
            </a:r>
          </a:p>
          <a:p>
            <a:r>
              <a:rPr lang="en-US" dirty="0"/>
              <a:t>Use royalty-free stock sites</a:t>
            </a:r>
          </a:p>
          <a:p>
            <a:r>
              <a:rPr lang="en-US" dirty="0"/>
              <a:t>e.g. </a:t>
            </a:r>
            <a:r>
              <a:rPr lang="en-US" dirty="0" err="1"/>
              <a:t>Unsplash</a:t>
            </a:r>
            <a:r>
              <a:rPr lang="en-US" dirty="0"/>
              <a:t>, </a:t>
            </a:r>
            <a:r>
              <a:rPr lang="en-US" dirty="0" err="1"/>
              <a:t>Pexels</a:t>
            </a:r>
            <a:r>
              <a:rPr lang="en-US" dirty="0"/>
              <a:t>, </a:t>
            </a:r>
            <a:r>
              <a:rPr lang="en-US" dirty="0" err="1"/>
              <a:t>Pixabay</a:t>
            </a:r>
            <a:r>
              <a:rPr lang="en-US" dirty="0"/>
              <a:t> — always check licensing</a:t>
            </a:r>
          </a:p>
          <a:p>
            <a:r>
              <a:rPr lang="en-US" dirty="0"/>
              <a:t>Avoid commercial use if the </a:t>
            </a:r>
            <a:r>
              <a:rPr lang="en-US" dirty="0" err="1"/>
              <a:t>licence</a:t>
            </a:r>
            <a:r>
              <a:rPr lang="en-US" dirty="0"/>
              <a:t> doesn’t allow it</a:t>
            </a:r>
          </a:p>
          <a:p>
            <a:r>
              <a:rPr lang="en-US" dirty="0"/>
              <a:t>Check tool licenses</a:t>
            </a:r>
          </a:p>
          <a:p>
            <a:r>
              <a:rPr lang="en-US" dirty="0"/>
              <a:t>AI tools: Read terms on whether you can use outputs commercially</a:t>
            </a:r>
          </a:p>
          <a:p>
            <a:r>
              <a:rPr lang="en-US" dirty="0"/>
              <a:t>Look for ‘free for commercial use’ and ‘no attribution required’</a:t>
            </a:r>
          </a:p>
          <a:p>
            <a:r>
              <a:rPr lang="en-US" dirty="0"/>
              <a:t>Create your own materials</a:t>
            </a:r>
          </a:p>
          <a:p>
            <a:r>
              <a:rPr lang="en-US" dirty="0"/>
              <a:t>Take your own photos, use Canva templates you’ve edited, or write your own text</a:t>
            </a:r>
          </a:p>
          <a:p>
            <a:r>
              <a:rPr lang="en-US" dirty="0"/>
              <a:t>This gives you full ownership and reduces risk</a:t>
            </a:r>
          </a:p>
          <a:p>
            <a:r>
              <a:rPr lang="en-US" dirty="0"/>
              <a:t>Ask or credit</a:t>
            </a:r>
          </a:p>
          <a:p>
            <a:r>
              <a:rPr lang="en-US" dirty="0"/>
              <a:t>If using shared materials, always ask the owner or provide proper credit</a:t>
            </a:r>
          </a:p>
          <a:p>
            <a:endParaRPr lang="en-US" dirty="0"/>
          </a:p>
          <a:p>
            <a:r>
              <a:rPr lang="en-US" dirty="0"/>
              <a:t>💡 Real World Example:</a:t>
            </a:r>
          </a:p>
          <a:p>
            <a:r>
              <a:rPr lang="en-US" dirty="0"/>
              <a:t>“A business owner in a group I run used a nice photo on their Instagram post that they found on Google — months later, they got a demand for £495 from the photographer.”</a:t>
            </a:r>
          </a:p>
          <a:p>
            <a:r>
              <a:rPr lang="en-US" dirty="0"/>
              <a:t>“They thought: ‘But I wasn’t selling it — it was just a post!’ But unfortunately, that doesn’t matter.”</a:t>
            </a:r>
          </a:p>
          <a:p>
            <a:endParaRPr lang="en-US" dirty="0"/>
          </a:p>
          <a:p>
            <a:r>
              <a:rPr lang="en-US" dirty="0"/>
              <a:t>🧠 Optional Flipchart / Prompt:</a:t>
            </a:r>
          </a:p>
          <a:p>
            <a:r>
              <a:rPr lang="en-US" dirty="0"/>
              <a:t>“Let’s pause:</a:t>
            </a:r>
          </a:p>
          <a:p>
            <a:r>
              <a:rPr lang="en-US" dirty="0"/>
              <a:t>Have you ever used an image from Google or taken text from another website?</a:t>
            </a:r>
          </a:p>
          <a:p>
            <a:r>
              <a:rPr lang="en-US" dirty="0"/>
              <a:t>Did you know you need permission — even if it’s just for your social media?”</a:t>
            </a:r>
          </a:p>
          <a:p>
            <a:r>
              <a:rPr lang="en-US" dirty="0"/>
              <a:t>“Let’s jot down some safe sources of content on the board — and share a few tools you like using.”</a:t>
            </a:r>
          </a:p>
          <a:p>
            <a:endParaRPr lang="en-US" dirty="0"/>
          </a:p>
          <a:p>
            <a:r>
              <a:rPr lang="en-US" dirty="0"/>
              <a:t>✅ Key Takeaway Message:</a:t>
            </a:r>
          </a:p>
          <a:p>
            <a:r>
              <a:rPr lang="en-US" dirty="0"/>
              <a:t>“If you didn’t create it, don’t assume you can use it.”</a:t>
            </a:r>
          </a:p>
          <a:p>
            <a:r>
              <a:rPr lang="en-US" dirty="0"/>
              <a:t>“Protect your business by making sure every photo, image, and text you use is either:</a:t>
            </a:r>
            <a:br>
              <a:rPr lang="en-US" dirty="0"/>
            </a:br>
            <a:r>
              <a:rPr lang="en-US" dirty="0"/>
              <a:t>✅ Created by you</a:t>
            </a:r>
            <a:br>
              <a:rPr lang="en-US" dirty="0"/>
            </a:br>
            <a:r>
              <a:rPr lang="en-US" dirty="0"/>
              <a:t>✅ Licensed correctly</a:t>
            </a:r>
            <a:br>
              <a:rPr lang="en-US" dirty="0"/>
            </a:br>
            <a:r>
              <a:rPr lang="en-US" dirty="0"/>
              <a:t>✅ Or shared with permission”</a:t>
            </a:r>
          </a:p>
          <a:p>
            <a:endParaRPr lang="en-US" dirty="0"/>
          </a:p>
          <a:p>
            <a:r>
              <a:rPr lang="en-US" dirty="0"/>
              <a:t>🧩 Segues Nicely Into:</a:t>
            </a:r>
          </a:p>
          <a:p>
            <a:r>
              <a:rPr lang="en-US" dirty="0"/>
              <a:t>“Let’s move on from external risks — and take a quick look at something more structural: missing legal requirements like </a:t>
            </a:r>
            <a:r>
              <a:rPr lang="en-US" dirty="0" err="1"/>
              <a:t>licences</a:t>
            </a:r>
            <a:r>
              <a:rPr lang="en-US" dirty="0"/>
              <a:t>, T&amp;Cs, or disclaimers.”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Slide – Presenter Script: Risk #8 – Missing Legal or </a:t>
            </a:r>
            <a:r>
              <a:rPr lang="en-US" dirty="0" err="1"/>
              <a:t>Licence</a:t>
            </a:r>
            <a:r>
              <a:rPr lang="en-US" dirty="0"/>
              <a:t> Requirements</a:t>
            </a:r>
          </a:p>
          <a:p>
            <a:r>
              <a:rPr lang="en-US" dirty="0"/>
              <a:t>🕒 Approx. delivery time: 5–7 minutes</a:t>
            </a:r>
          </a:p>
          <a:p>
            <a:r>
              <a:rPr lang="en-US" dirty="0"/>
              <a:t>🎯 Goal:</a:t>
            </a:r>
            <a:br>
              <a:rPr lang="en-US" dirty="0"/>
            </a:br>
            <a:r>
              <a:rPr lang="en-US" dirty="0"/>
              <a:t>Help participants understand that although not every sole trader needs a formal </a:t>
            </a:r>
            <a:r>
              <a:rPr lang="en-US" dirty="0" err="1"/>
              <a:t>licence</a:t>
            </a:r>
            <a:r>
              <a:rPr lang="en-US" dirty="0"/>
              <a:t>, missing the ones that do apply can lead to serious consequences. Empower them to check and comply with relevant regulations using simple tools.</a:t>
            </a:r>
          </a:p>
          <a:p>
            <a:endParaRPr lang="en-US" dirty="0"/>
          </a:p>
          <a:p>
            <a:r>
              <a:rPr lang="en-US" dirty="0"/>
              <a:t>🔤 Slide Title Recap:</a:t>
            </a:r>
          </a:p>
          <a:p>
            <a:endParaRPr lang="en-US" dirty="0"/>
          </a:p>
          <a:p>
            <a:r>
              <a:rPr lang="en-US" dirty="0"/>
              <a:t>Risk #8 – Missing Legal or </a:t>
            </a:r>
            <a:r>
              <a:rPr lang="en-US" dirty="0" err="1"/>
              <a:t>Licence</a:t>
            </a:r>
            <a:r>
              <a:rPr lang="en-US" dirty="0"/>
              <a:t> Requirements</a:t>
            </a:r>
          </a:p>
          <a:p>
            <a:endParaRPr lang="en-US" dirty="0"/>
          </a:p>
          <a:p>
            <a:r>
              <a:rPr lang="en-US" dirty="0"/>
              <a:t>🖼️ Slide Text Recap:</a:t>
            </a:r>
          </a:p>
          <a:p>
            <a:r>
              <a:rPr lang="en-US" dirty="0"/>
              <a:t>⚠ Not all businesses need </a:t>
            </a:r>
            <a:r>
              <a:rPr lang="en-US" dirty="0" err="1"/>
              <a:t>licences</a:t>
            </a:r>
            <a:r>
              <a:rPr lang="en-US" dirty="0"/>
              <a:t> — but some definitely do</a:t>
            </a:r>
            <a:br>
              <a:rPr lang="en-US" dirty="0"/>
            </a:br>
            <a:r>
              <a:rPr lang="en-US" dirty="0"/>
              <a:t>📝 Missed requirements can lead to fines, closure, or disputes</a:t>
            </a:r>
            <a:br>
              <a:rPr lang="en-US" dirty="0"/>
            </a:br>
            <a:r>
              <a:rPr lang="en-US" dirty="0"/>
              <a:t>✅ Know what applies to YOUR business (e.g. food, health, music)</a:t>
            </a:r>
            <a:br>
              <a:rPr lang="en-US" dirty="0"/>
            </a:br>
            <a:r>
              <a:rPr lang="en-US" dirty="0"/>
              <a:t>💡 Free tools like GOV.UK </a:t>
            </a:r>
            <a:r>
              <a:rPr lang="en-US" dirty="0" err="1"/>
              <a:t>licence</a:t>
            </a:r>
            <a:r>
              <a:rPr lang="en-US" dirty="0"/>
              <a:t> finder can help you check</a:t>
            </a:r>
          </a:p>
          <a:p>
            <a:endParaRPr lang="en-US" dirty="0"/>
          </a:p>
          <a:p>
            <a:r>
              <a:rPr lang="en-US" dirty="0"/>
              <a:t>🎙️ Presenter Script (readable or paraphrased):</a:t>
            </a:r>
          </a:p>
          <a:p>
            <a:r>
              <a:rPr lang="en-US" dirty="0"/>
              <a:t>“Let’s talk about a really practical risk — not having the right </a:t>
            </a:r>
            <a:r>
              <a:rPr lang="en-US" dirty="0" err="1"/>
              <a:t>licences</a:t>
            </a:r>
            <a:r>
              <a:rPr lang="en-US" dirty="0"/>
              <a:t>, terms, or legal setup for your business.”</a:t>
            </a:r>
          </a:p>
          <a:p>
            <a:r>
              <a:rPr lang="en-US" dirty="0"/>
              <a:t>“Many sole traders don’t </a:t>
            </a:r>
            <a:r>
              <a:rPr lang="en-US" dirty="0" err="1"/>
              <a:t>realise</a:t>
            </a:r>
            <a:r>
              <a:rPr lang="en-US" dirty="0"/>
              <a:t> they even need a </a:t>
            </a:r>
            <a:r>
              <a:rPr lang="en-US" dirty="0" err="1"/>
              <a:t>licence</a:t>
            </a:r>
            <a:r>
              <a:rPr lang="en-US" dirty="0"/>
              <a:t> — until someone complains, or an inspector comes knocking.”</a:t>
            </a:r>
          </a:p>
          <a:p>
            <a:r>
              <a:rPr lang="en-US" dirty="0"/>
              <a:t>“And that can lead to:</a:t>
            </a:r>
          </a:p>
          <a:p>
            <a:r>
              <a:rPr lang="en-US" dirty="0"/>
              <a:t>Fines</a:t>
            </a:r>
          </a:p>
          <a:p>
            <a:r>
              <a:rPr lang="en-US" dirty="0"/>
              <a:t>Forced closure</a:t>
            </a:r>
          </a:p>
          <a:p>
            <a:r>
              <a:rPr lang="en-US" dirty="0"/>
              <a:t>Refunds</a:t>
            </a:r>
          </a:p>
          <a:p>
            <a:r>
              <a:rPr lang="en-US" dirty="0"/>
              <a:t>Or damage to your professional reputation”</a:t>
            </a:r>
          </a:p>
          <a:p>
            <a:endParaRPr lang="en-US" dirty="0"/>
          </a:p>
          <a:p>
            <a:r>
              <a:rPr lang="en-US" dirty="0"/>
              <a:t>⚠ What Kind of Things Might Need a </a:t>
            </a:r>
            <a:r>
              <a:rPr lang="en-US" dirty="0" err="1"/>
              <a:t>Licence</a:t>
            </a:r>
            <a:r>
              <a:rPr lang="en-US" dirty="0"/>
              <a:t>?</a:t>
            </a:r>
          </a:p>
          <a:p>
            <a:r>
              <a:rPr lang="en-US" dirty="0"/>
              <a:t>“Here are some examples of common activities that require specific permission or documentation:”</a:t>
            </a:r>
          </a:p>
          <a:p>
            <a:r>
              <a:rPr lang="en-US" dirty="0"/>
              <a:t>Food-related businesses (e.g. cakes, catering, home baking): Need hygiene certification and council registration</a:t>
            </a:r>
          </a:p>
          <a:p>
            <a:r>
              <a:rPr lang="en-US" dirty="0"/>
              <a:t>Hair and beauty: May require insurance and council approval depending on treatment types</a:t>
            </a:r>
          </a:p>
          <a:p>
            <a:r>
              <a:rPr lang="en-US" dirty="0"/>
              <a:t>Music or sound use: Need PRS/PPL music </a:t>
            </a:r>
            <a:r>
              <a:rPr lang="en-US" dirty="0" err="1"/>
              <a:t>licences</a:t>
            </a:r>
            <a:r>
              <a:rPr lang="en-US" dirty="0"/>
              <a:t> for public use</a:t>
            </a:r>
          </a:p>
          <a:p>
            <a:r>
              <a:rPr lang="en-US" dirty="0"/>
              <a:t>Street trading or market stalls: Require local council permits</a:t>
            </a:r>
          </a:p>
          <a:p>
            <a:r>
              <a:rPr lang="en-US" dirty="0"/>
              <a:t>Therapists or wellbeing professionals: Often require insurance, disclaimers, and data privacy compliance</a:t>
            </a:r>
          </a:p>
          <a:p>
            <a:r>
              <a:rPr lang="en-US" dirty="0"/>
              <a:t>Photography involving children or schools: Need parental consent and safeguarding processes</a:t>
            </a:r>
          </a:p>
          <a:p>
            <a:endParaRPr lang="en-US" dirty="0"/>
          </a:p>
          <a:p>
            <a:r>
              <a:rPr lang="en-US" dirty="0"/>
              <a:t>✅ What Can You Do to Stay Compliant?</a:t>
            </a:r>
          </a:p>
          <a:p>
            <a:r>
              <a:rPr lang="en-US" dirty="0"/>
              <a:t>“Here’s what you can do to stay on top of things without being overwhelmed:”</a:t>
            </a:r>
          </a:p>
          <a:p>
            <a:endParaRPr lang="en-US" dirty="0"/>
          </a:p>
          <a:p>
            <a:r>
              <a:rPr lang="en-US" dirty="0"/>
              <a:t>Use the GOV.UK </a:t>
            </a:r>
            <a:r>
              <a:rPr lang="en-US" dirty="0" err="1"/>
              <a:t>Licence</a:t>
            </a:r>
            <a:r>
              <a:rPr lang="en-US" dirty="0"/>
              <a:t> Finder</a:t>
            </a:r>
            <a:br>
              <a:rPr lang="en-US" dirty="0"/>
            </a:br>
            <a:r>
              <a:rPr lang="en-US" dirty="0"/>
              <a:t>👉 https://www.gov.uk/licence-finder</a:t>
            </a:r>
          </a:p>
          <a:p>
            <a:r>
              <a:rPr lang="en-US" dirty="0"/>
              <a:t>Just enter your business type and location — it’ll tell you what you might need</a:t>
            </a:r>
          </a:p>
          <a:p>
            <a:endParaRPr lang="en-US" dirty="0"/>
          </a:p>
          <a:p>
            <a:r>
              <a:rPr lang="en-US" dirty="0"/>
              <a:t>Ask your council or industry body</a:t>
            </a:r>
          </a:p>
          <a:p>
            <a:r>
              <a:rPr lang="en-US" dirty="0"/>
              <a:t>Local authorities often have specific rules</a:t>
            </a:r>
          </a:p>
          <a:p>
            <a:r>
              <a:rPr lang="en-US" dirty="0"/>
              <a:t>For example: Brighton &amp; Hove has policies for health, food, and events</a:t>
            </a:r>
          </a:p>
          <a:p>
            <a:r>
              <a:rPr lang="en-US" dirty="0"/>
              <a:t>Use clear Terms &amp; Conditions</a:t>
            </a:r>
          </a:p>
          <a:p>
            <a:r>
              <a:rPr lang="en-US" dirty="0"/>
              <a:t>These don’t need to be legal jargon — just written, clear, and shared</a:t>
            </a:r>
          </a:p>
          <a:p>
            <a:r>
              <a:rPr lang="en-US" dirty="0"/>
              <a:t>Cover things like payment terms, cancellations, what's included/excluded</a:t>
            </a:r>
          </a:p>
          <a:p>
            <a:r>
              <a:rPr lang="en-US" dirty="0"/>
              <a:t>Disclaimers for services</a:t>
            </a:r>
          </a:p>
          <a:p>
            <a:r>
              <a:rPr lang="en-US" dirty="0"/>
              <a:t>E.g. “Results may vary” for coaching, or “Client assumes responsibility” for fitness or wellbeing advice</a:t>
            </a:r>
          </a:p>
          <a:p>
            <a:endParaRPr lang="en-US" dirty="0"/>
          </a:p>
          <a:p>
            <a:r>
              <a:rPr lang="en-US" dirty="0"/>
              <a:t>🧠 Flipchart Prompt (Optional):</a:t>
            </a:r>
          </a:p>
          <a:p>
            <a:r>
              <a:rPr lang="en-US" dirty="0"/>
              <a:t>“Let’s quickly jot down on the board:</a:t>
            </a:r>
          </a:p>
          <a:p>
            <a:r>
              <a:rPr lang="en-US" dirty="0"/>
              <a:t>What’s your business type?</a:t>
            </a:r>
          </a:p>
          <a:p>
            <a:r>
              <a:rPr lang="en-US" dirty="0"/>
              <a:t>Do you think you need any specific </a:t>
            </a:r>
            <a:r>
              <a:rPr lang="en-US" dirty="0" err="1"/>
              <a:t>licences</a:t>
            </a:r>
            <a:r>
              <a:rPr lang="en-US" dirty="0"/>
              <a:t> or legal docs?”</a:t>
            </a:r>
          </a:p>
          <a:p>
            <a:r>
              <a:rPr lang="en-US" dirty="0"/>
              <a:t>“And remember — if you’re not sure, it’s always better to check than guess.”</a:t>
            </a:r>
          </a:p>
          <a:p>
            <a:endParaRPr lang="en-US" dirty="0"/>
          </a:p>
          <a:p>
            <a:r>
              <a:rPr lang="en-US" dirty="0"/>
              <a:t>✅ Key Takeaway Message:</a:t>
            </a:r>
          </a:p>
          <a:p>
            <a:r>
              <a:rPr lang="en-US" dirty="0"/>
              <a:t>“Most of us aren’t breaking the law intentionally — we just don’t know the rules.”</a:t>
            </a:r>
          </a:p>
          <a:p>
            <a:r>
              <a:rPr lang="en-US" dirty="0"/>
              <a:t>“But a quick check now can protect you from huge stress later. If you do need a </a:t>
            </a:r>
            <a:r>
              <a:rPr lang="en-US" dirty="0" err="1"/>
              <a:t>licence</a:t>
            </a:r>
            <a:r>
              <a:rPr lang="en-US" dirty="0"/>
              <a:t> or disclaimer, let’s get it sorted early — not after a problem arises.”</a:t>
            </a:r>
          </a:p>
          <a:p>
            <a:endParaRPr lang="en-US" dirty="0"/>
          </a:p>
          <a:p>
            <a:r>
              <a:rPr lang="en-US" dirty="0"/>
              <a:t>🧩 Segues Nicely Into:</a:t>
            </a:r>
          </a:p>
          <a:p>
            <a:r>
              <a:rPr lang="en-US" dirty="0"/>
              <a:t>“We’ve now looked at eight major risks — but before we close out this section, let’s do a quick summary of what we’ve covered and how these things add up.”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Slide – Presenter Script: Summary of Everyday Risks for Sole Traders</a:t>
            </a:r>
          </a:p>
          <a:p>
            <a:r>
              <a:rPr lang="en-US" dirty="0"/>
              <a:t>🕒 Approx. delivery time: 6–8 minutes</a:t>
            </a:r>
          </a:p>
          <a:p>
            <a:r>
              <a:rPr lang="en-US" dirty="0"/>
              <a:t>🎯 Goal:</a:t>
            </a:r>
            <a:br>
              <a:rPr lang="en-US" dirty="0"/>
            </a:br>
            <a:r>
              <a:rPr lang="en-US" dirty="0"/>
              <a:t>To consolidate understanding of the eight everyday risks explored in Slides 4A–4H, reinforce the importance of managing them, and provide a moment for reflection, questions, and confidence-building.</a:t>
            </a:r>
          </a:p>
          <a:p>
            <a:endParaRPr lang="en-US" dirty="0"/>
          </a:p>
          <a:p>
            <a:r>
              <a:rPr lang="en-US" dirty="0"/>
              <a:t>🔤 Slide Title Recap:</a:t>
            </a:r>
          </a:p>
          <a:p>
            <a:endParaRPr lang="en-US" dirty="0"/>
          </a:p>
          <a:p>
            <a:r>
              <a:rPr lang="en-US" dirty="0"/>
              <a:t>Summary: Everyday Risks for Sole Traders</a:t>
            </a:r>
          </a:p>
          <a:p>
            <a:r>
              <a:rPr lang="en-US" dirty="0"/>
              <a:t>🖼️ Slide Text Recap:</a:t>
            </a:r>
          </a:p>
          <a:p>
            <a:r>
              <a:rPr lang="en-US" dirty="0"/>
              <a:t>🧾 No written contracts</a:t>
            </a:r>
            <a:br>
              <a:rPr lang="en-US" dirty="0"/>
            </a:br>
            <a:r>
              <a:rPr lang="en-US" dirty="0"/>
              <a:t>🧯 No insurance cover</a:t>
            </a:r>
            <a:br>
              <a:rPr lang="en-US" dirty="0"/>
            </a:br>
            <a:r>
              <a:rPr lang="en-US" dirty="0"/>
              <a:t>🔐 Mishandling personal data (GDPR)</a:t>
            </a:r>
            <a:br>
              <a:rPr lang="en-US" dirty="0"/>
            </a:br>
            <a:r>
              <a:rPr lang="en-US" dirty="0"/>
              <a:t>📉 One client = 100% of income</a:t>
            </a:r>
            <a:br>
              <a:rPr lang="en-US" dirty="0"/>
            </a:br>
            <a:r>
              <a:rPr lang="en-US" dirty="0"/>
              <a:t>💬 Unclear communication</a:t>
            </a:r>
            <a:br>
              <a:rPr lang="en-US" dirty="0"/>
            </a:br>
            <a:r>
              <a:rPr lang="en-US" dirty="0"/>
              <a:t>🧠 Burnout and mental health neglect</a:t>
            </a:r>
            <a:br>
              <a:rPr lang="en-US" dirty="0"/>
            </a:br>
            <a:r>
              <a:rPr lang="en-US" dirty="0"/>
              <a:t>⚠️ Using unlicensed or AI-generated content</a:t>
            </a:r>
            <a:br>
              <a:rPr lang="en-US" dirty="0"/>
            </a:br>
            <a:r>
              <a:rPr lang="en-US" dirty="0"/>
              <a:t>🛠️ Missing key legal or </a:t>
            </a:r>
            <a:r>
              <a:rPr lang="en-US" dirty="0" err="1"/>
              <a:t>licence</a:t>
            </a:r>
            <a:r>
              <a:rPr lang="en-US" dirty="0"/>
              <a:t> requirements</a:t>
            </a:r>
          </a:p>
          <a:p>
            <a:endParaRPr lang="en-US" dirty="0"/>
          </a:p>
          <a:p>
            <a:r>
              <a:rPr lang="en-US" dirty="0"/>
              <a:t>🎙️ Presenter Script (readable or paraphrased):</a:t>
            </a:r>
          </a:p>
          <a:p>
            <a:r>
              <a:rPr lang="en-US" dirty="0"/>
              <a:t>“Let’s take a moment to pause and look back at the everyday risks we’ve explored together.”</a:t>
            </a:r>
          </a:p>
          <a:p>
            <a:r>
              <a:rPr lang="en-US" dirty="0"/>
              <a:t>“These aren’t rare or dramatic risks. They’re common — and most of us have faced at least one of them.”</a:t>
            </a:r>
          </a:p>
          <a:p>
            <a:endParaRPr lang="en-US" dirty="0"/>
          </a:p>
          <a:p>
            <a:r>
              <a:rPr lang="en-US" dirty="0"/>
              <a:t>✅ Let’s recap each briefly and solidify learning:</a:t>
            </a:r>
          </a:p>
          <a:p>
            <a:r>
              <a:rPr lang="en-US" dirty="0"/>
              <a:t>🧾 No Written Contracts</a:t>
            </a:r>
          </a:p>
          <a:p>
            <a:r>
              <a:rPr lang="en-US" dirty="0"/>
              <a:t>“Without contracts, misunderstandings can happen.</a:t>
            </a:r>
            <a:br>
              <a:rPr lang="en-US" dirty="0"/>
            </a:br>
            <a:r>
              <a:rPr lang="en-US" dirty="0"/>
              <a:t>You might not get paid. The client might expect more than you agreed.</a:t>
            </a:r>
            <a:br>
              <a:rPr lang="en-US" dirty="0"/>
            </a:br>
            <a:r>
              <a:rPr lang="en-US" dirty="0"/>
              <a:t>The solution? Use simple, plain-English contracts — they protect both sides.”</a:t>
            </a:r>
          </a:p>
          <a:p>
            <a:endParaRPr lang="en-US" dirty="0"/>
          </a:p>
          <a:p>
            <a:r>
              <a:rPr lang="en-US" dirty="0"/>
              <a:t>🧯 No Insurance Cover</a:t>
            </a:r>
          </a:p>
          <a:p>
            <a:r>
              <a:rPr lang="en-US" dirty="0"/>
              <a:t>“Many sole traders skip insurance to save money — but if something goes wrong, the cost could be 100x worse.</a:t>
            </a:r>
            <a:br>
              <a:rPr lang="en-US" dirty="0"/>
            </a:br>
            <a:r>
              <a:rPr lang="en-US" dirty="0"/>
              <a:t>We’ll talk in detail about this shortly — but at a minimum, know what type of insurance you need for your work.”</a:t>
            </a:r>
          </a:p>
          <a:p>
            <a:endParaRPr lang="en-US" dirty="0"/>
          </a:p>
          <a:p>
            <a:r>
              <a:rPr lang="en-US" dirty="0"/>
              <a:t>🔐 Mishandling Personal Data (GDPR)</a:t>
            </a:r>
          </a:p>
          <a:p>
            <a:r>
              <a:rPr lang="en-US" dirty="0"/>
              <a:t>“If you collect or store names, emails, addresses, health notes, or anything identifiable — you’re subject to GDPR.</a:t>
            </a:r>
            <a:br>
              <a:rPr lang="en-US" dirty="0"/>
            </a:br>
            <a:r>
              <a:rPr lang="en-US" dirty="0"/>
              <a:t>Keep data secure, use passwords, be transparent, and don’t hold onto it forever.”</a:t>
            </a:r>
          </a:p>
          <a:p>
            <a:endParaRPr lang="en-US" dirty="0"/>
          </a:p>
          <a:p>
            <a:r>
              <a:rPr lang="en-US" dirty="0"/>
              <a:t>📉 One Client = 100% of Income</a:t>
            </a:r>
          </a:p>
          <a:p>
            <a:r>
              <a:rPr lang="en-US" dirty="0"/>
              <a:t>“If one client walks away, so does your income.</a:t>
            </a:r>
            <a:br>
              <a:rPr lang="en-US" dirty="0"/>
            </a:br>
            <a:r>
              <a:rPr lang="en-US" dirty="0"/>
              <a:t>Try to diversify where possible — even 2–3 smaller clients gives you more stability and breathing room.”</a:t>
            </a:r>
          </a:p>
          <a:p>
            <a:endParaRPr lang="en-US" dirty="0"/>
          </a:p>
          <a:p>
            <a:r>
              <a:rPr lang="en-US" dirty="0"/>
              <a:t>💬 Unclear Communication</a:t>
            </a:r>
          </a:p>
          <a:p>
            <a:r>
              <a:rPr lang="en-US" dirty="0"/>
              <a:t>“Most conflicts aren’t about malice — they’re about miscommunication.</a:t>
            </a:r>
            <a:br>
              <a:rPr lang="en-US" dirty="0"/>
            </a:br>
            <a:r>
              <a:rPr lang="en-US" dirty="0"/>
              <a:t>Set expectations early. Confirm things in writing. Use templates to save time and reduce stress.”</a:t>
            </a:r>
          </a:p>
          <a:p>
            <a:endParaRPr lang="en-US" dirty="0"/>
          </a:p>
          <a:p>
            <a:r>
              <a:rPr lang="en-US" dirty="0"/>
              <a:t>🧠 Burnout and Mental Health Neglect</a:t>
            </a:r>
          </a:p>
          <a:p>
            <a:r>
              <a:rPr lang="en-US" dirty="0"/>
              <a:t>“You’re not a machine. You’re the heart of your business.</a:t>
            </a:r>
            <a:br>
              <a:rPr lang="en-US" dirty="0"/>
            </a:br>
            <a:r>
              <a:rPr lang="en-US" dirty="0"/>
              <a:t>Make time for rest, say no sometimes, and speak to others when things feel heavy.</a:t>
            </a:r>
            <a:br>
              <a:rPr lang="en-US" dirty="0"/>
            </a:br>
            <a:r>
              <a:rPr lang="en-US" dirty="0"/>
              <a:t>Wellbeing isn’t a luxury — it’s a foundation.”</a:t>
            </a:r>
          </a:p>
          <a:p>
            <a:endParaRPr lang="en-US" dirty="0"/>
          </a:p>
          <a:p>
            <a:r>
              <a:rPr lang="en-US" dirty="0"/>
              <a:t>⚠️ Using Unlicensed or AI Content</a:t>
            </a:r>
          </a:p>
          <a:p>
            <a:r>
              <a:rPr lang="en-US" dirty="0"/>
              <a:t>“Don’t just grab images off Google or use AI content blindly.</a:t>
            </a:r>
            <a:br>
              <a:rPr lang="en-US" dirty="0"/>
            </a:br>
            <a:r>
              <a:rPr lang="en-US" dirty="0"/>
              <a:t>Only use what you’ve created, paid for, or have rights to.</a:t>
            </a:r>
            <a:br>
              <a:rPr lang="en-US" dirty="0"/>
            </a:br>
            <a:r>
              <a:rPr lang="en-US" dirty="0"/>
              <a:t>It’s easy to get caught out here — and expensive.”</a:t>
            </a:r>
          </a:p>
          <a:p>
            <a:endParaRPr lang="en-US" dirty="0"/>
          </a:p>
          <a:p>
            <a:r>
              <a:rPr lang="en-US" dirty="0"/>
              <a:t>🛠️ Missing Key Legal or </a:t>
            </a:r>
            <a:r>
              <a:rPr lang="en-US" dirty="0" err="1"/>
              <a:t>Licence</a:t>
            </a:r>
            <a:r>
              <a:rPr lang="en-US" dirty="0"/>
              <a:t> Requirements</a:t>
            </a:r>
          </a:p>
          <a:p>
            <a:r>
              <a:rPr lang="en-US" dirty="0"/>
              <a:t>“Don’t assume you’re exempt — check what’s required for your sector.</a:t>
            </a:r>
            <a:br>
              <a:rPr lang="en-US" dirty="0"/>
            </a:br>
            <a:r>
              <a:rPr lang="en-US" dirty="0"/>
              <a:t>Use tools like the GOV.UK </a:t>
            </a:r>
            <a:r>
              <a:rPr lang="en-US" dirty="0" err="1"/>
              <a:t>licence</a:t>
            </a:r>
            <a:r>
              <a:rPr lang="en-US" dirty="0"/>
              <a:t> checker, and keep basic T&amp;Cs or disclaimers in place where needed.”</a:t>
            </a:r>
          </a:p>
          <a:p>
            <a:endParaRPr lang="en-US" dirty="0"/>
          </a:p>
          <a:p>
            <a:r>
              <a:rPr lang="en-US" dirty="0"/>
              <a:t>🧠 Flipchart Prompt (Optional):</a:t>
            </a:r>
          </a:p>
          <a:p>
            <a:r>
              <a:rPr lang="en-US" dirty="0"/>
              <a:t>“Let’s do a quick reflective task.</a:t>
            </a:r>
            <a:br>
              <a:rPr lang="en-US" dirty="0"/>
            </a:br>
            <a:r>
              <a:rPr lang="en-US" dirty="0"/>
              <a:t>Write down:</a:t>
            </a:r>
          </a:p>
          <a:p>
            <a:r>
              <a:rPr lang="en-US" dirty="0"/>
              <a:t>Which of these risks you’ve faced before</a:t>
            </a:r>
          </a:p>
          <a:p>
            <a:r>
              <a:rPr lang="en-US" dirty="0"/>
              <a:t>Which one feels most urgent to tackle next</a:t>
            </a:r>
          </a:p>
          <a:p>
            <a:r>
              <a:rPr lang="en-US" dirty="0"/>
              <a:t>One step you can take this week to reduce that risk”</a:t>
            </a:r>
          </a:p>
          <a:p>
            <a:r>
              <a:rPr lang="en-US" dirty="0"/>
              <a:t>“Would anyone like to share their thoughts? You might find others are in the same boat.”</a:t>
            </a:r>
          </a:p>
          <a:p>
            <a:endParaRPr lang="en-US" dirty="0"/>
          </a:p>
          <a:p>
            <a:r>
              <a:rPr lang="en-US" dirty="0"/>
              <a:t>✅ Key Takeaway Message:</a:t>
            </a:r>
          </a:p>
          <a:p>
            <a:r>
              <a:rPr lang="en-US" dirty="0"/>
              <a:t>“Risk is part of business — you can’t avoid it all.</a:t>
            </a:r>
            <a:br>
              <a:rPr lang="en-US" dirty="0"/>
            </a:br>
            <a:r>
              <a:rPr lang="en-US" dirty="0"/>
              <a:t>But with a little knowledge and a few simple steps, you can feel confident, not exposed.”</a:t>
            </a:r>
          </a:p>
          <a:p>
            <a:r>
              <a:rPr lang="en-US" dirty="0"/>
              <a:t>“The rest of this session is about giving you those tools — starting with how to protect yourself through insurance.”</a:t>
            </a:r>
          </a:p>
          <a:p>
            <a:endParaRPr lang="en-US" dirty="0"/>
          </a:p>
          <a:p>
            <a:r>
              <a:rPr lang="en-US" dirty="0"/>
              <a:t>🧩 Segues Nicely Into:</a:t>
            </a:r>
          </a:p>
          <a:p>
            <a:r>
              <a:rPr lang="en-US" dirty="0"/>
              <a:t>“Let’s explore how business insurance works, what you actually need, and how to make smart, cost-effective decisions that protect you.”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Slide – Presenter Script: What is Business Insurance — and Why Does It Matter?</a:t>
            </a:r>
          </a:p>
          <a:p>
            <a:r>
              <a:rPr lang="en-US" dirty="0"/>
              <a:t>🕒 Approx. delivery time: 7–9 minutes</a:t>
            </a:r>
          </a:p>
          <a:p>
            <a:r>
              <a:rPr lang="en-US" dirty="0"/>
              <a:t>🎯 Goal:</a:t>
            </a:r>
            <a:br>
              <a:rPr lang="en-US" dirty="0"/>
            </a:br>
            <a:r>
              <a:rPr lang="en-US" dirty="0"/>
              <a:t>To explain the purpose of business insurance in plain, simple terms — so even someone new to business understands what it is, why it matters, and how it applies to them personally as a sole trader.</a:t>
            </a:r>
          </a:p>
          <a:p>
            <a:endParaRPr lang="en-US" dirty="0"/>
          </a:p>
          <a:p>
            <a:r>
              <a:rPr lang="en-US" dirty="0"/>
              <a:t>🔤 Slide Title Recap:</a:t>
            </a:r>
          </a:p>
          <a:p>
            <a:r>
              <a:rPr lang="en-US" dirty="0"/>
              <a:t>What is Business Insurance — and Why Does It Matter?</a:t>
            </a:r>
          </a:p>
          <a:p>
            <a:r>
              <a:rPr lang="en-US" dirty="0"/>
              <a:t>🖼️ Slide Text Recap:</a:t>
            </a:r>
          </a:p>
          <a:p>
            <a:r>
              <a:rPr lang="en-US" dirty="0"/>
              <a:t>✅ Protects you financially if something goes wrong</a:t>
            </a:r>
            <a:br>
              <a:rPr lang="en-US" dirty="0"/>
            </a:br>
            <a:r>
              <a:rPr lang="en-US" dirty="0"/>
              <a:t>⚠ Accidents, injury claims, negligence, data breaches, stolen tools</a:t>
            </a:r>
            <a:br>
              <a:rPr lang="en-US" dirty="0"/>
            </a:br>
            <a:r>
              <a:rPr lang="en-US" dirty="0"/>
              <a:t>💷 Covers legal costs, damages, or compensation</a:t>
            </a:r>
            <a:br>
              <a:rPr lang="en-US" dirty="0"/>
            </a:br>
            <a:r>
              <a:rPr lang="en-US" dirty="0"/>
              <a:t>💡 Without it, YOU pay out of pocket</a:t>
            </a:r>
          </a:p>
          <a:p>
            <a:endParaRPr lang="en-US" dirty="0"/>
          </a:p>
          <a:p>
            <a:r>
              <a:rPr lang="en-US" dirty="0"/>
              <a:t>🎙️ Presenter Script (Plain English – Clear &amp; Thorough):</a:t>
            </a:r>
          </a:p>
          <a:p>
            <a:r>
              <a:rPr lang="en-US" dirty="0"/>
              <a:t>“Let’s keep this really simple. Business insurance is something you pay for every month or year — and in return, it helps protect you financially if something bad happens in your business.”</a:t>
            </a:r>
          </a:p>
          <a:p>
            <a:r>
              <a:rPr lang="en-US" dirty="0"/>
              <a:t>“Think of it like this: if someone sues you, or you accidentally damage someone’s property, or someone gets hurt because of your business — you could be held responsible.</a:t>
            </a:r>
            <a:br>
              <a:rPr lang="en-US" dirty="0"/>
            </a:br>
            <a:r>
              <a:rPr lang="en-US" dirty="0"/>
              <a:t>That means you might have to pay thousands in legal fees, compensation, or repairs.”</a:t>
            </a:r>
          </a:p>
          <a:p>
            <a:r>
              <a:rPr lang="en-US" dirty="0"/>
              <a:t>“With insurance, you’re not alone. You have someone backing you up to help cover those costs.”</a:t>
            </a:r>
          </a:p>
          <a:p>
            <a:endParaRPr lang="en-US" dirty="0"/>
          </a:p>
          <a:p>
            <a:r>
              <a:rPr lang="en-US" dirty="0"/>
              <a:t>🧯 Real-life examples:</a:t>
            </a:r>
          </a:p>
          <a:p>
            <a:r>
              <a:rPr lang="en-US" dirty="0"/>
              <a:t>Here are some everyday situations that insurance can help with:</a:t>
            </a:r>
          </a:p>
          <a:p>
            <a:r>
              <a:rPr lang="en-US" dirty="0"/>
              <a:t>You spill tea on a client’s expensive laptop — they ask you to pay for it</a:t>
            </a:r>
          </a:p>
          <a:p>
            <a:r>
              <a:rPr lang="en-US" dirty="0"/>
              <a:t>A customer trips on your equipment at a market stall — they make an injury claim</a:t>
            </a:r>
          </a:p>
          <a:p>
            <a:r>
              <a:rPr lang="en-US" dirty="0"/>
              <a:t>You give a client advice that goes wrong — they blame you for the loss</a:t>
            </a:r>
          </a:p>
          <a:p>
            <a:r>
              <a:rPr lang="en-US" dirty="0"/>
              <a:t>Your laptop, tools, or products are stolen or damaged</a:t>
            </a:r>
          </a:p>
          <a:p>
            <a:r>
              <a:rPr lang="en-US" dirty="0"/>
              <a:t>You store customer information and accidentally share it or lose it (data breach)</a:t>
            </a:r>
          </a:p>
          <a:p>
            <a:r>
              <a:rPr lang="en-US" dirty="0"/>
              <a:t>“In all these cases, insurance can pay for legal help, cover the damage, or protect your reputation.”</a:t>
            </a:r>
          </a:p>
          <a:p>
            <a:endParaRPr lang="en-US" dirty="0"/>
          </a:p>
          <a:p>
            <a:r>
              <a:rPr lang="en-US" dirty="0"/>
              <a:t>💡 Why This Matters (Especially for Sole Traders):</a:t>
            </a:r>
          </a:p>
          <a:p>
            <a:r>
              <a:rPr lang="en-US" dirty="0"/>
              <a:t>“As a sole trader, you and your business are legally the same.</a:t>
            </a:r>
            <a:br>
              <a:rPr lang="en-US" dirty="0"/>
            </a:br>
            <a:r>
              <a:rPr lang="en-US" dirty="0"/>
              <a:t>So if something goes wrong, it’s not just your business that could lose money — it’s you personally. Your savings, your home, your car — all potentially at risk.”</a:t>
            </a:r>
          </a:p>
          <a:p>
            <a:endParaRPr lang="en-US" dirty="0"/>
          </a:p>
          <a:p>
            <a:r>
              <a:rPr lang="en-US" dirty="0"/>
              <a:t>🧠 And What If You Don’t Have It?</a:t>
            </a:r>
          </a:p>
          <a:p>
            <a:r>
              <a:rPr lang="en-US" dirty="0"/>
              <a:t>“If you’re not insured, and someone sues you, you might have to pay a solicitor out of your own pocket.</a:t>
            </a:r>
            <a:br>
              <a:rPr lang="en-US" dirty="0"/>
            </a:br>
            <a:r>
              <a:rPr lang="en-US" dirty="0"/>
              <a:t>Even if it’s not your fault — you’ll still need to defend yourself. And legal costs start at £150–£300 per hour.”</a:t>
            </a:r>
          </a:p>
          <a:p>
            <a:r>
              <a:rPr lang="en-US" dirty="0"/>
              <a:t>“Many claims don’t go to court — but even sorting it out could cost you days of stress and hundreds of pounds.”</a:t>
            </a:r>
          </a:p>
          <a:p>
            <a:endParaRPr lang="en-US" dirty="0"/>
          </a:p>
          <a:p>
            <a:r>
              <a:rPr lang="en-US" dirty="0"/>
              <a:t>💬 For Those on a Tight Budget:</a:t>
            </a:r>
          </a:p>
          <a:p>
            <a:r>
              <a:rPr lang="en-US" dirty="0"/>
              <a:t>“I know many of you have very limited budgets — and insurance might feel like one more thing to pay for.</a:t>
            </a:r>
            <a:br>
              <a:rPr lang="en-US" dirty="0"/>
            </a:br>
            <a:r>
              <a:rPr lang="en-US" dirty="0"/>
              <a:t>But there are basic policies from around £5 to £10 a month — and that’s worth it if it protects you from a £5,000+ problem.”</a:t>
            </a:r>
          </a:p>
          <a:p>
            <a:r>
              <a:rPr lang="en-US" dirty="0"/>
              <a:t>“You don’t have to insure everything — just the biggest risks you face.”</a:t>
            </a:r>
          </a:p>
          <a:p>
            <a:endParaRPr lang="en-US" dirty="0"/>
          </a:p>
          <a:p>
            <a:r>
              <a:rPr lang="en-US" dirty="0"/>
              <a:t>🛡️ Simple Analogy:</a:t>
            </a:r>
          </a:p>
          <a:p>
            <a:r>
              <a:rPr lang="en-US" dirty="0"/>
              <a:t>“Think of insurance like an umbrella.</a:t>
            </a:r>
            <a:br>
              <a:rPr lang="en-US" dirty="0"/>
            </a:br>
            <a:r>
              <a:rPr lang="en-US" dirty="0"/>
              <a:t>Most of the time, you don’t need it. But when the storm hits — you’ll be so glad you had it in your bag.”</a:t>
            </a:r>
          </a:p>
          <a:p>
            <a:endParaRPr lang="en-US" dirty="0"/>
          </a:p>
          <a:p>
            <a:r>
              <a:rPr lang="en-US" dirty="0"/>
              <a:t>✅ Summary Key Message:</a:t>
            </a:r>
          </a:p>
          <a:p>
            <a:r>
              <a:rPr lang="en-US" dirty="0"/>
              <a:t>“Business insurance is about peace of mind.</a:t>
            </a:r>
            <a:br>
              <a:rPr lang="en-US" dirty="0"/>
            </a:br>
            <a:r>
              <a:rPr lang="en-US" dirty="0"/>
              <a:t>It doesn’t stop bad things happening — but it makes sure you’re not left facing them alone.”</a:t>
            </a:r>
          </a:p>
          <a:p>
            <a:r>
              <a:rPr lang="en-US" dirty="0"/>
              <a:t>“In the next slides, we’ll break down the main types of insurance, and how to decide what you actually need — based on what you do.”</a:t>
            </a:r>
          </a:p>
          <a:p>
            <a:endParaRPr lang="en-US" dirty="0"/>
          </a:p>
          <a:p>
            <a:r>
              <a:rPr lang="en-US" dirty="0"/>
              <a:t>🧩 Segues Nicely Into:</a:t>
            </a:r>
          </a:p>
          <a:p>
            <a:r>
              <a:rPr lang="en-US" dirty="0"/>
              <a:t>“Let’s start with the most common types — Public Liability, Professional Indemnity, and Business Cover — and figure out what’s relevant for your business.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Slide – Presenter Script: Types of Business Insurance</a:t>
            </a:r>
          </a:p>
          <a:p>
            <a:r>
              <a:rPr lang="en-US" dirty="0"/>
              <a:t>🕒 Approx. delivery time: 8–10 minutes</a:t>
            </a:r>
          </a:p>
          <a:p>
            <a:r>
              <a:rPr lang="en-US" dirty="0"/>
              <a:t>🎯 Goal:</a:t>
            </a:r>
            <a:br>
              <a:rPr lang="en-US" dirty="0"/>
            </a:br>
            <a:r>
              <a:rPr lang="en-US" dirty="0"/>
              <a:t>To help participants confidently understand the three most relevant types of business insurance for sole traders and assess which ones are essential based on their activities, clients, and risks.</a:t>
            </a:r>
          </a:p>
          <a:p>
            <a:endParaRPr lang="en-US" dirty="0"/>
          </a:p>
          <a:p>
            <a:r>
              <a:rPr lang="en-US" dirty="0"/>
              <a:t>🔤 Slide Title Recap:</a:t>
            </a:r>
          </a:p>
          <a:p>
            <a:endParaRPr lang="en-US" dirty="0"/>
          </a:p>
          <a:p>
            <a:r>
              <a:rPr lang="en-US" dirty="0"/>
              <a:t>Types of Business Insurance</a:t>
            </a:r>
          </a:p>
          <a:p>
            <a:r>
              <a:rPr lang="en-US" dirty="0"/>
              <a:t>🖼️ Slide Text Recap:</a:t>
            </a:r>
          </a:p>
          <a:p>
            <a:r>
              <a:rPr lang="en-US" dirty="0"/>
              <a:t>🧯 Public Liability – Covers injury/damage to others</a:t>
            </a:r>
            <a:br>
              <a:rPr lang="en-US" dirty="0"/>
            </a:br>
            <a:r>
              <a:rPr lang="en-US" dirty="0"/>
              <a:t>📋 Professional Indemnity – Covers advice/services gone wrong</a:t>
            </a:r>
            <a:br>
              <a:rPr lang="en-US" dirty="0"/>
            </a:br>
            <a:r>
              <a:rPr lang="en-US" dirty="0"/>
              <a:t>🔧 Business Insurance – Covers tools, equipment, stock, premises</a:t>
            </a:r>
            <a:br>
              <a:rPr lang="en-US" dirty="0"/>
            </a:br>
            <a:r>
              <a:rPr lang="en-US" dirty="0"/>
              <a:t>💡 You might need one, two, or all three depending on your work</a:t>
            </a:r>
          </a:p>
          <a:p>
            <a:endParaRPr lang="en-US" dirty="0"/>
          </a:p>
          <a:p>
            <a:r>
              <a:rPr lang="en-US" dirty="0"/>
              <a:t>🎙️ Presenter Script (Clear, Practical, and Example-Led):</a:t>
            </a:r>
          </a:p>
          <a:p>
            <a:r>
              <a:rPr lang="en-US" dirty="0"/>
              <a:t>“Now let’s talk about the types of insurance that small businesses and sole traders might need.</a:t>
            </a:r>
            <a:br>
              <a:rPr lang="en-US" dirty="0"/>
            </a:br>
            <a:r>
              <a:rPr lang="en-US" dirty="0"/>
              <a:t>There’s no one-size-fits-all — but there are three key types you should know.”</a:t>
            </a:r>
          </a:p>
          <a:p>
            <a:endParaRPr lang="en-US" dirty="0"/>
          </a:p>
          <a:p>
            <a:r>
              <a:rPr lang="en-US" dirty="0"/>
              <a:t>🧯 1. Public Liability Insurance (PLI)</a:t>
            </a:r>
          </a:p>
          <a:p>
            <a:r>
              <a:rPr lang="en-US" dirty="0"/>
              <a:t>“This one is for anyone who interacts with the public.</a:t>
            </a:r>
            <a:br>
              <a:rPr lang="en-US" dirty="0"/>
            </a:br>
            <a:r>
              <a:rPr lang="en-US" dirty="0"/>
              <a:t>If you go to people’s homes, run a market stall, work from a studio, or even just meet clients in person — this is the one to look at first.”</a:t>
            </a:r>
          </a:p>
          <a:p>
            <a:endParaRPr lang="en-US" dirty="0"/>
          </a:p>
          <a:p>
            <a:r>
              <a:rPr lang="en-US" dirty="0"/>
              <a:t>✅ Real-Life Examples:</a:t>
            </a:r>
          </a:p>
          <a:p>
            <a:r>
              <a:rPr lang="en-US" dirty="0"/>
              <a:t>You’re a mobile nail technician and accidentally spill acetone on a client’s expensive carpet</a:t>
            </a:r>
          </a:p>
          <a:p>
            <a:r>
              <a:rPr lang="en-US" dirty="0"/>
              <a:t>You’re a photographer and someone trips over your lighting equipment during a shoot</a:t>
            </a:r>
          </a:p>
          <a:p>
            <a:r>
              <a:rPr lang="en-US" dirty="0"/>
              <a:t>You host a stall at a weekend market and a child cuts themselves on a table edge</a:t>
            </a:r>
          </a:p>
          <a:p>
            <a:r>
              <a:rPr lang="en-US" dirty="0"/>
              <a:t>“In each of those cases, you could be liable. Public Liability insurance helps cover legal fees and compensation if someone blames your business for injury or damage.”</a:t>
            </a:r>
          </a:p>
          <a:p>
            <a:endParaRPr lang="en-US" dirty="0"/>
          </a:p>
          <a:p>
            <a:r>
              <a:rPr lang="en-US" dirty="0"/>
              <a:t>💷 How much cover?</a:t>
            </a:r>
          </a:p>
          <a:p>
            <a:r>
              <a:rPr lang="en-US" dirty="0"/>
              <a:t>Start with £1 million if you're in low-risk situations</a:t>
            </a:r>
          </a:p>
          <a:p>
            <a:r>
              <a:rPr lang="en-US" dirty="0"/>
              <a:t>If you work at public events, with councils, schools or NHS venues, you might need £5 million or £10 million</a:t>
            </a:r>
          </a:p>
          <a:p>
            <a:r>
              <a:rPr lang="en-US" dirty="0"/>
              <a:t>Check with event </a:t>
            </a:r>
            <a:r>
              <a:rPr lang="en-US" dirty="0" err="1"/>
              <a:t>organisers</a:t>
            </a:r>
            <a:r>
              <a:rPr lang="en-US" dirty="0"/>
              <a:t> — some won’t let you in without proof of a certain level of cover</a:t>
            </a:r>
          </a:p>
          <a:p>
            <a:endParaRPr lang="en-US" dirty="0"/>
          </a:p>
          <a:p>
            <a:r>
              <a:rPr lang="en-US" dirty="0"/>
              <a:t>📋 2. Professional Indemnity Insurance (PII)</a:t>
            </a:r>
          </a:p>
          <a:p>
            <a:r>
              <a:rPr lang="en-US" dirty="0"/>
              <a:t>“This is more about the work you do and the advice you give.</a:t>
            </a:r>
            <a:br>
              <a:rPr lang="en-US" dirty="0"/>
            </a:br>
            <a:r>
              <a:rPr lang="en-US" dirty="0"/>
              <a:t>It covers you if a client says your work, service, or advice caused them a financial loss or reputational issue.”</a:t>
            </a:r>
          </a:p>
          <a:p>
            <a:endParaRPr lang="en-US" dirty="0"/>
          </a:p>
          <a:p>
            <a:r>
              <a:rPr lang="en-US" dirty="0"/>
              <a:t>✅ Real-Life Examples:</a:t>
            </a:r>
          </a:p>
          <a:p>
            <a:r>
              <a:rPr lang="en-US" dirty="0"/>
              <a:t>You’re a social media freelancer and accidentally schedule a client’s post with incorrect pricing — they lose sales</a:t>
            </a:r>
          </a:p>
          <a:p>
            <a:r>
              <a:rPr lang="en-US" dirty="0"/>
              <a:t>You’re a business coach and a client claims your advice caused them to miss out on a contract</a:t>
            </a:r>
          </a:p>
          <a:p>
            <a:r>
              <a:rPr lang="en-US" dirty="0"/>
              <a:t>You’re a logo designer and the artwork you created closely resembles a competitor’s — and the client is now being threatened with legal action</a:t>
            </a:r>
          </a:p>
          <a:p>
            <a:r>
              <a:rPr lang="en-US" dirty="0"/>
              <a:t>“These claims might be rare — but when they do happen, they get expensive fast. Professional Indemnity helps cover the cost of putting things right, including legal </a:t>
            </a:r>
            <a:r>
              <a:rPr lang="en-US" dirty="0" err="1"/>
              <a:t>defence</a:t>
            </a:r>
            <a:r>
              <a:rPr lang="en-US" dirty="0"/>
              <a:t> and any payouts.”</a:t>
            </a:r>
          </a:p>
          <a:p>
            <a:endParaRPr lang="en-US" dirty="0"/>
          </a:p>
          <a:p>
            <a:r>
              <a:rPr lang="en-US" dirty="0"/>
              <a:t>💷 How much cover?</a:t>
            </a:r>
          </a:p>
          <a:p>
            <a:r>
              <a:rPr lang="en-US" dirty="0"/>
              <a:t>Sole traders with smaller contracts might start at £50,000 to £250,000</a:t>
            </a:r>
          </a:p>
          <a:p>
            <a:r>
              <a:rPr lang="en-US" dirty="0"/>
              <a:t>If you’re working with public sector </a:t>
            </a:r>
            <a:r>
              <a:rPr lang="en-US" dirty="0" err="1"/>
              <a:t>organisations</a:t>
            </a:r>
            <a:r>
              <a:rPr lang="en-US" dirty="0"/>
              <a:t> or corporates, they may require £1–2 million in cover</a:t>
            </a:r>
          </a:p>
          <a:p>
            <a:endParaRPr lang="en-US" dirty="0"/>
          </a:p>
          <a:p>
            <a:r>
              <a:rPr lang="en-US" dirty="0"/>
              <a:t>🔧 3. Business Insurance (Tools, Equipment, or Stock)</a:t>
            </a:r>
          </a:p>
          <a:p>
            <a:r>
              <a:rPr lang="en-US" dirty="0"/>
              <a:t>“This type protects your stuff — the things you use to run your business.”</a:t>
            </a:r>
          </a:p>
          <a:p>
            <a:endParaRPr lang="en-US" dirty="0"/>
          </a:p>
          <a:p>
            <a:r>
              <a:rPr lang="en-US" dirty="0"/>
              <a:t>✅ Real-Life Examples:</a:t>
            </a:r>
          </a:p>
          <a:p>
            <a:r>
              <a:rPr lang="en-US" dirty="0"/>
              <a:t>Your laptop is stolen from your car after a client meeting</a:t>
            </a:r>
          </a:p>
          <a:p>
            <a:r>
              <a:rPr lang="en-US" dirty="0"/>
              <a:t>A fire damages your stockroom where you store handmade products</a:t>
            </a:r>
          </a:p>
          <a:p>
            <a:r>
              <a:rPr lang="en-US" dirty="0"/>
              <a:t>You drop your camera while filming for a client and can’t afford to replace it quickly</a:t>
            </a:r>
          </a:p>
          <a:p>
            <a:r>
              <a:rPr lang="en-US" dirty="0"/>
              <a:t>“If these things are vital to your business, protecting them with insurance can stop you from losing weeks of income.”</a:t>
            </a:r>
          </a:p>
          <a:p>
            <a:endParaRPr lang="en-US" dirty="0"/>
          </a:p>
          <a:p>
            <a:r>
              <a:rPr lang="en-US" dirty="0"/>
              <a:t>💬 Activity or Prompt (Optional – Flipchart/Table Discussion):</a:t>
            </a:r>
          </a:p>
          <a:p>
            <a:r>
              <a:rPr lang="en-US" dirty="0"/>
              <a:t>“Let’s do a quick show of hands — which of these three types of insurance feels most relevant to you right now?”</a:t>
            </a:r>
          </a:p>
          <a:p>
            <a:r>
              <a:rPr lang="en-US" dirty="0"/>
              <a:t>Then ask:</a:t>
            </a:r>
          </a:p>
          <a:p>
            <a:r>
              <a:rPr lang="en-US" dirty="0"/>
              <a:t>“How many of you have PLI?”</a:t>
            </a:r>
          </a:p>
          <a:p>
            <a:r>
              <a:rPr lang="en-US" dirty="0"/>
              <a:t>“How many of you are giving advice or services where you might need PII?”</a:t>
            </a:r>
          </a:p>
          <a:p>
            <a:r>
              <a:rPr lang="en-US" dirty="0"/>
              <a:t>“Who has tools or kit they couldn’t work without?”</a:t>
            </a:r>
          </a:p>
          <a:p>
            <a:r>
              <a:rPr lang="en-US" dirty="0"/>
              <a:t>Consider drawing a three-column table on the whiteboard or flipchart and getting participants to add their initials or stickers to where they feel they fit — it’ll build self-awareness and help them </a:t>
            </a:r>
            <a:r>
              <a:rPr lang="en-US" dirty="0" err="1"/>
              <a:t>prioritise</a:t>
            </a:r>
            <a:r>
              <a:rPr lang="en-US" dirty="0"/>
              <a:t>.</a:t>
            </a:r>
          </a:p>
          <a:p>
            <a:endParaRPr lang="en-US" dirty="0"/>
          </a:p>
          <a:p>
            <a:r>
              <a:rPr lang="en-US" dirty="0"/>
              <a:t>✅ Key Takeaway Message:</a:t>
            </a:r>
          </a:p>
          <a:p>
            <a:r>
              <a:rPr lang="en-US" dirty="0"/>
              <a:t>“Don’t just Google ‘business insurance’ and buy the first thing.</a:t>
            </a:r>
            <a:br>
              <a:rPr lang="en-US" dirty="0"/>
            </a:br>
            <a:r>
              <a:rPr lang="en-US" dirty="0"/>
              <a:t>Think about what you actually do, who you work with, and where your real risks are.”</a:t>
            </a:r>
          </a:p>
          <a:p>
            <a:r>
              <a:rPr lang="en-US" dirty="0"/>
              <a:t>“Even on a budget, you can start with the essentials — and build on your cover as you grow.”</a:t>
            </a:r>
          </a:p>
          <a:p>
            <a:endParaRPr lang="en-US" dirty="0"/>
          </a:p>
          <a:p>
            <a:r>
              <a:rPr lang="en-US" dirty="0"/>
              <a:t>🧩 Segues Nicely Into:</a:t>
            </a:r>
          </a:p>
          <a:p>
            <a:r>
              <a:rPr lang="en-US" dirty="0"/>
              <a:t>“Now that we’ve looked at the different types of insurance — the next question is: how do you figure out the right amount of cover for your situation?”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Slide – Presenter Script: How Much Insurance Cover Do I Actually Need?</a:t>
            </a:r>
          </a:p>
          <a:p>
            <a:r>
              <a:rPr lang="en-US" dirty="0"/>
              <a:t>🕒 Approx. delivery time: 10–12 minutes</a:t>
            </a:r>
          </a:p>
          <a:p>
            <a:r>
              <a:rPr lang="en-US" dirty="0"/>
              <a:t>🎯 Goal:</a:t>
            </a:r>
            <a:br>
              <a:rPr lang="en-US" dirty="0"/>
            </a:br>
            <a:r>
              <a:rPr lang="en-US" dirty="0"/>
              <a:t>To equip participants with a deeper understanding of how to assess and select the right amount of insurance cover for their unique business risks, using real-life UK examples and offering practical guidance.</a:t>
            </a:r>
          </a:p>
          <a:p>
            <a:endParaRPr lang="en-US" dirty="0"/>
          </a:p>
          <a:p>
            <a:r>
              <a:rPr lang="en-US" dirty="0"/>
              <a:t>🔤 Slide Title Recap:</a:t>
            </a:r>
          </a:p>
          <a:p>
            <a:endParaRPr lang="en-US" dirty="0"/>
          </a:p>
          <a:p>
            <a:r>
              <a:rPr lang="en-US" dirty="0"/>
              <a:t>How Much Insurance Cover Do I Actually Need?</a:t>
            </a:r>
          </a:p>
          <a:p>
            <a:r>
              <a:rPr lang="en-US" dirty="0"/>
              <a:t>🖼️ Slide Text Recap:</a:t>
            </a:r>
          </a:p>
          <a:p>
            <a:r>
              <a:rPr lang="en-US" dirty="0"/>
              <a:t>💡 Think about:</a:t>
            </a:r>
            <a:br>
              <a:rPr lang="en-US" dirty="0"/>
            </a:br>
            <a:r>
              <a:rPr lang="en-US" dirty="0"/>
              <a:t>– What could realistically go wrong?</a:t>
            </a:r>
            <a:br>
              <a:rPr lang="en-US" dirty="0"/>
            </a:br>
            <a:r>
              <a:rPr lang="en-US" dirty="0"/>
              <a:t>– How much could it cost to fix?</a:t>
            </a:r>
          </a:p>
          <a:p>
            <a:r>
              <a:rPr lang="en-US" dirty="0"/>
              <a:t>📊 Choose cover based on risk level and client expectations</a:t>
            </a:r>
            <a:br>
              <a:rPr lang="en-US" dirty="0"/>
            </a:br>
            <a:r>
              <a:rPr lang="en-US" dirty="0"/>
              <a:t>📎 Some sectors (e.g. NHS, local councils) may demand specific levels</a:t>
            </a:r>
          </a:p>
          <a:p>
            <a:endParaRPr lang="en-US" dirty="0"/>
          </a:p>
          <a:p>
            <a:r>
              <a:rPr lang="en-US" dirty="0"/>
              <a:t>🎙️ Presenter Script (Clear, Deep, and Practical):</a:t>
            </a:r>
          </a:p>
          <a:p>
            <a:r>
              <a:rPr lang="en-US" dirty="0"/>
              <a:t>“So far we’ve talked about the different types of business insurance: public liability, professional indemnity, and business equipment.</a:t>
            </a:r>
            <a:br>
              <a:rPr lang="en-US" dirty="0"/>
            </a:br>
            <a:r>
              <a:rPr lang="en-US" dirty="0"/>
              <a:t>But knowing the type isn’t enough. We now need to talk about how much cover is actually appropriate for your business.”</a:t>
            </a:r>
          </a:p>
          <a:p>
            <a:r>
              <a:rPr lang="en-US" dirty="0"/>
              <a:t>“This is where people often go one of two ways — either they panic and over-insure, or they underinsure and leave themselves exposed.</a:t>
            </a:r>
            <a:br>
              <a:rPr lang="en-US" dirty="0"/>
            </a:br>
            <a:r>
              <a:rPr lang="en-US" dirty="0"/>
              <a:t>Let’s walk through how to get it just right.”</a:t>
            </a:r>
          </a:p>
          <a:p>
            <a:endParaRPr lang="en-US" dirty="0"/>
          </a:p>
          <a:p>
            <a:r>
              <a:rPr lang="en-US" dirty="0"/>
              <a:t>✅ Step 1: Understand What Could Go Wrong in YOUR Business</a:t>
            </a:r>
          </a:p>
          <a:p>
            <a:r>
              <a:rPr lang="en-US" dirty="0"/>
              <a:t>Ask the group:</a:t>
            </a:r>
            <a:br>
              <a:rPr lang="en-US" dirty="0"/>
            </a:br>
            <a:r>
              <a:rPr lang="en-US" dirty="0"/>
              <a:t>“What’s the single biggest thing that could go wrong in your business?”</a:t>
            </a:r>
          </a:p>
          <a:p>
            <a:r>
              <a:rPr lang="en-US" dirty="0"/>
              <a:t>Use a few quick examples or flipchart responses. Then say:</a:t>
            </a:r>
          </a:p>
          <a:p>
            <a:r>
              <a:rPr lang="en-US" dirty="0"/>
              <a:t>“Now think about how serious that would be — financially, reputationally, or even emotionally.</a:t>
            </a:r>
            <a:br>
              <a:rPr lang="en-US" dirty="0"/>
            </a:br>
            <a:r>
              <a:rPr lang="en-US" dirty="0"/>
              <a:t>Would it cause a small inconvenience — or could it put your business (or finances) in real jeopardy?”</a:t>
            </a:r>
          </a:p>
          <a:p>
            <a:endParaRPr lang="en-US" dirty="0"/>
          </a:p>
          <a:p>
            <a:r>
              <a:rPr lang="en-US" dirty="0"/>
              <a:t>✅ Step 2: Match Your Cover to the Realistic Cost of Fixing the Problem</a:t>
            </a:r>
          </a:p>
          <a:p>
            <a:r>
              <a:rPr lang="en-US" dirty="0"/>
              <a:t>“Insurance is about making sure you don’t personally absorb the cost when things go wrong.</a:t>
            </a:r>
            <a:br>
              <a:rPr lang="en-US" dirty="0"/>
            </a:br>
            <a:r>
              <a:rPr lang="en-US" dirty="0"/>
              <a:t>So the level of cover you choose should match what it would realistically cost to make things right.”</a:t>
            </a:r>
          </a:p>
          <a:p>
            <a:r>
              <a:rPr lang="en-US" dirty="0"/>
              <a:t>Let’s go deeper into some realistic UK-based examples:</a:t>
            </a:r>
          </a:p>
          <a:p>
            <a:endParaRPr lang="en-US" dirty="0"/>
          </a:p>
          <a:p>
            <a:r>
              <a:rPr lang="en-US" dirty="0"/>
              <a:t>🧯 Public Liability Insurance (PLI)</a:t>
            </a:r>
          </a:p>
          <a:p>
            <a:r>
              <a:rPr lang="en-US" dirty="0"/>
              <a:t>“PLI covers injury to others or damage to their property.</a:t>
            </a:r>
            <a:br>
              <a:rPr lang="en-US" dirty="0"/>
            </a:br>
            <a:r>
              <a:rPr lang="en-US" dirty="0"/>
              <a:t>This is the most common claim type among small businesses and sole traders.”</a:t>
            </a:r>
          </a:p>
          <a:p>
            <a:r>
              <a:rPr lang="en-US" dirty="0"/>
              <a:t>🟢 Example 1: Mobile Hairdresser</a:t>
            </a:r>
            <a:br>
              <a:rPr lang="en-US" dirty="0"/>
            </a:br>
            <a:r>
              <a:rPr lang="en-US" dirty="0"/>
              <a:t>You’re doing a cut-and-</a:t>
            </a:r>
            <a:r>
              <a:rPr lang="en-US" dirty="0" err="1"/>
              <a:t>colour</a:t>
            </a:r>
            <a:r>
              <a:rPr lang="en-US" dirty="0"/>
              <a:t> in someone’s home. You spill bleach on their £3,000 designer carpet. They claim for cleaning and loss of value.</a:t>
            </a:r>
            <a:br>
              <a:rPr lang="en-US" dirty="0"/>
            </a:br>
            <a:r>
              <a:rPr lang="en-US" dirty="0"/>
              <a:t>➡ Claim value: £2,500–£5,000</a:t>
            </a:r>
            <a:br>
              <a:rPr lang="en-US" dirty="0"/>
            </a:br>
            <a:r>
              <a:rPr lang="en-US" dirty="0"/>
              <a:t>➡ Recommended PLI Cover: £1M minimum</a:t>
            </a:r>
          </a:p>
          <a:p>
            <a:r>
              <a:rPr lang="en-US" dirty="0"/>
              <a:t>🟠 Example 2: Food Vendor at a Market</a:t>
            </a:r>
            <a:br>
              <a:rPr lang="en-US" dirty="0"/>
            </a:br>
            <a:r>
              <a:rPr lang="en-US" dirty="0"/>
              <a:t>A child trips on your display table and breaks their arm. Parents claim for injury, lost income, travel to appointments, distress.</a:t>
            </a:r>
            <a:br>
              <a:rPr lang="en-US" dirty="0"/>
            </a:br>
            <a:r>
              <a:rPr lang="en-US" dirty="0"/>
              <a:t>➡ Claim value: £10,000–£20,000</a:t>
            </a:r>
            <a:br>
              <a:rPr lang="en-US" dirty="0"/>
            </a:br>
            <a:r>
              <a:rPr lang="en-US" dirty="0"/>
              <a:t>➡ Recommended PLI Cover: £5M (required by most councils/markets)</a:t>
            </a:r>
          </a:p>
          <a:p>
            <a:r>
              <a:rPr lang="en-US" dirty="0"/>
              <a:t>🔴 Example 3: Artist at a Council-Funded Festival</a:t>
            </a:r>
            <a:br>
              <a:rPr lang="en-US" dirty="0"/>
            </a:br>
            <a:r>
              <a:rPr lang="en-US" dirty="0"/>
              <a:t>A canvas display falls and breaks a visitor’s glasses and injures their face. You’re covered for legal costs and payout.</a:t>
            </a:r>
            <a:br>
              <a:rPr lang="en-US" dirty="0"/>
            </a:br>
            <a:r>
              <a:rPr lang="en-US" dirty="0"/>
              <a:t>➡ Local authority requires £10M PLI as minimum standard for stallholders.</a:t>
            </a:r>
          </a:p>
          <a:p>
            <a:r>
              <a:rPr lang="en-US" dirty="0"/>
              <a:t>“Always check the requirements of the space you work in — venues, markets, councils, or schools often demand higher levels of cover.”</a:t>
            </a:r>
          </a:p>
          <a:p>
            <a:endParaRPr lang="en-US" dirty="0"/>
          </a:p>
          <a:p>
            <a:r>
              <a:rPr lang="en-US" dirty="0"/>
              <a:t>📋 Professional Indemnity Insurance (PII)</a:t>
            </a:r>
          </a:p>
          <a:p>
            <a:r>
              <a:rPr lang="en-US" dirty="0"/>
              <a:t>“This is for anyone giving advice, plans, reports, or services — and protects you if a client says your advice or work caused them a loss.”</a:t>
            </a:r>
          </a:p>
          <a:p>
            <a:r>
              <a:rPr lang="en-US" dirty="0"/>
              <a:t>🟢 Example 1: Business Coach</a:t>
            </a:r>
            <a:br>
              <a:rPr lang="en-US" dirty="0"/>
            </a:br>
            <a:r>
              <a:rPr lang="en-US" dirty="0"/>
              <a:t>Your client acts on a business model you helped them build. They lose £5,000 in a failed launch and claim your advice was misleading.</a:t>
            </a:r>
            <a:br>
              <a:rPr lang="en-US" dirty="0"/>
            </a:br>
            <a:r>
              <a:rPr lang="en-US" dirty="0"/>
              <a:t>➡ Potential costs: legal </a:t>
            </a:r>
            <a:r>
              <a:rPr lang="en-US" dirty="0" err="1"/>
              <a:t>defence</a:t>
            </a:r>
            <a:r>
              <a:rPr lang="en-US" dirty="0"/>
              <a:t> + settlement</a:t>
            </a:r>
            <a:br>
              <a:rPr lang="en-US" dirty="0"/>
            </a:br>
            <a:r>
              <a:rPr lang="en-US" dirty="0"/>
              <a:t>➡ Recommended PI Cover: £250K–£500K</a:t>
            </a:r>
          </a:p>
          <a:p>
            <a:r>
              <a:rPr lang="en-US" dirty="0"/>
              <a:t>🟠 Example 2: Copywriter</a:t>
            </a:r>
            <a:br>
              <a:rPr lang="en-US" dirty="0"/>
            </a:br>
            <a:r>
              <a:rPr lang="en-US" dirty="0"/>
              <a:t>You write web content for a client that accidentally </a:t>
            </a:r>
            <a:r>
              <a:rPr lang="en-US" dirty="0" err="1"/>
              <a:t>plagiarises</a:t>
            </a:r>
            <a:r>
              <a:rPr lang="en-US" dirty="0"/>
              <a:t> another site. They’re sued and come after you.</a:t>
            </a:r>
            <a:br>
              <a:rPr lang="en-US" dirty="0"/>
            </a:br>
            <a:r>
              <a:rPr lang="en-US" dirty="0"/>
              <a:t>➡ Potential cost: £2K–£10K</a:t>
            </a:r>
            <a:br>
              <a:rPr lang="en-US" dirty="0"/>
            </a:br>
            <a:r>
              <a:rPr lang="en-US" dirty="0"/>
              <a:t>➡ PI Cover of £250K covers legal costs and resolution</a:t>
            </a:r>
          </a:p>
          <a:p>
            <a:r>
              <a:rPr lang="en-US" dirty="0"/>
              <a:t>🔴 Example 3: Marketing Consultant bidding for NHS or government work</a:t>
            </a:r>
            <a:br>
              <a:rPr lang="en-US" dirty="0"/>
            </a:br>
            <a:r>
              <a:rPr lang="en-US" dirty="0"/>
              <a:t>These contracts may require £1M–£2M of PII as a prerequisite, even before you get the job.</a:t>
            </a:r>
          </a:p>
          <a:p>
            <a:endParaRPr lang="en-US" dirty="0"/>
          </a:p>
          <a:p>
            <a:r>
              <a:rPr lang="en-US" dirty="0"/>
              <a:t>🔧 Business Contents/Equipment Insurance</a:t>
            </a:r>
          </a:p>
          <a:p>
            <a:r>
              <a:rPr lang="en-US" dirty="0"/>
              <a:t>“This one is often overlooked — but if your kit is vital to your business, this can be the difference between bouncing back and going bust.”</a:t>
            </a:r>
          </a:p>
          <a:p>
            <a:r>
              <a:rPr lang="en-US" dirty="0"/>
              <a:t>🟢 Example 1: Dog Groomer</a:t>
            </a:r>
            <a:br>
              <a:rPr lang="en-US" dirty="0"/>
            </a:br>
            <a:r>
              <a:rPr lang="en-US" dirty="0"/>
              <a:t>Your van is broken into overnight and £3,000 worth of grooming tools are stolen.</a:t>
            </a:r>
            <a:br>
              <a:rPr lang="en-US" dirty="0"/>
            </a:br>
            <a:r>
              <a:rPr lang="en-US" dirty="0"/>
              <a:t>➡ You need to get back to work ASAP.</a:t>
            </a:r>
            <a:br>
              <a:rPr lang="en-US" dirty="0"/>
            </a:br>
            <a:r>
              <a:rPr lang="en-US" dirty="0"/>
              <a:t>➡ Match your cover to what your equipment is worth</a:t>
            </a:r>
          </a:p>
          <a:p>
            <a:r>
              <a:rPr lang="en-US" dirty="0"/>
              <a:t>🟠 Example 2: Videographer</a:t>
            </a:r>
            <a:br>
              <a:rPr lang="en-US" dirty="0"/>
            </a:br>
            <a:r>
              <a:rPr lang="en-US" dirty="0"/>
              <a:t>You drop your camera on set. Repairs cost £1,200.</a:t>
            </a:r>
            <a:br>
              <a:rPr lang="en-US" dirty="0"/>
            </a:br>
            <a:r>
              <a:rPr lang="en-US" dirty="0"/>
              <a:t>➡ Contents cover protects your key tools.</a:t>
            </a:r>
            <a:br>
              <a:rPr lang="en-US" dirty="0"/>
            </a:br>
            <a:r>
              <a:rPr lang="en-US" dirty="0"/>
              <a:t>➡ Include laptops, lighting, editing equipment, even props.</a:t>
            </a:r>
          </a:p>
          <a:p>
            <a:endParaRPr lang="en-US" dirty="0"/>
          </a:p>
          <a:p>
            <a:r>
              <a:rPr lang="en-US" dirty="0"/>
              <a:t>📌 Real World Factors to Consider When Choosing a Cover Level</a:t>
            </a:r>
          </a:p>
          <a:p>
            <a:r>
              <a:rPr lang="en-US" dirty="0"/>
              <a:t>“There’s no magic number — but here are a few rules of thumb.”</a:t>
            </a:r>
          </a:p>
          <a:p>
            <a:r>
              <a:rPr lang="en-US" dirty="0"/>
              <a:t>🧮 1. How risky is your work?</a:t>
            </a:r>
          </a:p>
          <a:p>
            <a:r>
              <a:rPr lang="en-US" dirty="0"/>
              <a:t>If you’re client-facing, on-site, or work with vulnerable groups — consider higher cover</a:t>
            </a:r>
          </a:p>
          <a:p>
            <a:r>
              <a:rPr lang="en-US" dirty="0"/>
              <a:t>Low-contact remote services may start lower</a:t>
            </a:r>
          </a:p>
          <a:p>
            <a:r>
              <a:rPr lang="en-US" dirty="0"/>
              <a:t>🏛 2. Who are your clients?</a:t>
            </a:r>
          </a:p>
          <a:p>
            <a:r>
              <a:rPr lang="en-US" dirty="0"/>
              <a:t>Councils, schools, NHS = £5M–£10M Public Liability and £1M+ PI</a:t>
            </a:r>
          </a:p>
          <a:p>
            <a:r>
              <a:rPr lang="en-US" dirty="0"/>
              <a:t>Individuals and small businesses = Often okay with £1M PLI and £250K PI</a:t>
            </a:r>
          </a:p>
          <a:p>
            <a:r>
              <a:rPr lang="en-US" dirty="0"/>
              <a:t>💰 3. What’s your business worth?</a:t>
            </a:r>
          </a:p>
          <a:p>
            <a:r>
              <a:rPr lang="en-US" dirty="0"/>
              <a:t>If your income is £10K/year, a £5M policy may be excessive unless required</a:t>
            </a:r>
          </a:p>
          <a:p>
            <a:r>
              <a:rPr lang="en-US" dirty="0"/>
              <a:t>But don’t go too low — you must still cover worst-case realistic scenarios</a:t>
            </a:r>
          </a:p>
          <a:p>
            <a:endParaRPr lang="en-US" dirty="0"/>
          </a:p>
          <a:p>
            <a:r>
              <a:rPr lang="en-US" dirty="0"/>
              <a:t>✅ Bonus Tip: Certificates Matter</a:t>
            </a:r>
          </a:p>
          <a:p>
            <a:r>
              <a:rPr lang="en-US" dirty="0"/>
              <a:t>“Many clients and </a:t>
            </a:r>
            <a:r>
              <a:rPr lang="en-US" dirty="0" err="1"/>
              <a:t>organisers</a:t>
            </a:r>
            <a:r>
              <a:rPr lang="en-US" dirty="0"/>
              <a:t> will ask to </a:t>
            </a:r>
            <a:r>
              <a:rPr lang="en-GB" dirty="0"/>
              <a:t>see </a:t>
            </a:r>
            <a:r>
              <a:rPr lang="en-GB" b="1" dirty="0"/>
              <a:t>proof of insurance</a:t>
            </a:r>
            <a:r>
              <a:rPr lang="en-GB" dirty="0"/>
              <a:t> before hiring or contracting you.</a:t>
            </a:r>
            <a:br>
              <a:rPr lang="en-GB" dirty="0"/>
            </a:br>
            <a:r>
              <a:rPr lang="en-GB" dirty="0"/>
              <a:t>If you’ve got the cover, but no certificate — it’s as if you don’t have it.”</a:t>
            </a:r>
          </a:p>
          <a:p>
            <a:endParaRPr lang="en-GB" b="1" dirty="0"/>
          </a:p>
          <a:p>
            <a:r>
              <a:rPr lang="en-GB" b="1" dirty="0"/>
              <a:t>🧠 Optional Discussion Prompt:</a:t>
            </a:r>
          </a:p>
          <a:p>
            <a:r>
              <a:rPr lang="en-GB" dirty="0"/>
              <a:t>“Let’s go around.</a:t>
            </a:r>
            <a:br>
              <a:rPr lang="en-GB" dirty="0"/>
            </a:br>
            <a:r>
              <a:rPr lang="en-GB" dirty="0"/>
              <a:t>What’s one thing that, if lost or damaged, would prevent you working for a week or more?</a:t>
            </a:r>
            <a:br>
              <a:rPr lang="en-GB" dirty="0"/>
            </a:br>
            <a:r>
              <a:rPr lang="en-GB" dirty="0"/>
              <a:t>How much would it cost to replace or fix it?”</a:t>
            </a:r>
          </a:p>
          <a:p>
            <a:r>
              <a:rPr lang="en-GB" dirty="0"/>
              <a:t>Use the flipchart or whiteboard to tally average responses. Connect these answers directly to cover types and amounts.</a:t>
            </a:r>
          </a:p>
          <a:p>
            <a:endParaRPr lang="en-GB" b="1" dirty="0"/>
          </a:p>
          <a:p>
            <a:r>
              <a:rPr lang="en-GB" b="1" dirty="0"/>
              <a:t>✅ Key Takeaway Message:</a:t>
            </a:r>
          </a:p>
          <a:p>
            <a:r>
              <a:rPr lang="en-GB" dirty="0"/>
              <a:t>“Choosing a cover level isn’t about guessing or copying someone else.</a:t>
            </a:r>
            <a:br>
              <a:rPr lang="en-GB" dirty="0"/>
            </a:br>
            <a:r>
              <a:rPr lang="en-GB" dirty="0"/>
              <a:t>It’s about thinking clearly about </a:t>
            </a:r>
            <a:r>
              <a:rPr lang="en-GB" b="1" dirty="0"/>
              <a:t>your business, your risks, and your responsibilities.</a:t>
            </a:r>
            <a:r>
              <a:rPr lang="en-GB" dirty="0"/>
              <a:t>”</a:t>
            </a:r>
          </a:p>
          <a:p>
            <a:r>
              <a:rPr lang="en-GB" dirty="0"/>
              <a:t>“Start with what makes sense for you now — and adjust your cover as your income grows, your clients change, or your risks increase.”</a:t>
            </a:r>
          </a:p>
          <a:p>
            <a:endParaRPr lang="en-GB" b="1" dirty="0"/>
          </a:p>
          <a:p>
            <a:r>
              <a:rPr lang="en-GB" b="1" dirty="0"/>
              <a:t>🧩 Segues Nicely Into:</a:t>
            </a:r>
          </a:p>
          <a:p>
            <a:r>
              <a:rPr lang="en-GB" dirty="0"/>
              <a:t>“So now you’ve got a sense of </a:t>
            </a:r>
            <a:r>
              <a:rPr lang="en-GB" i="1" dirty="0"/>
              <a:t>how much</a:t>
            </a:r>
            <a:r>
              <a:rPr lang="en-GB" dirty="0"/>
              <a:t> cover you might need — next we’ll talk about </a:t>
            </a:r>
            <a:r>
              <a:rPr lang="en-GB" b="1" dirty="0"/>
              <a:t>how to decide which policies are essential for your specific business</a:t>
            </a:r>
            <a:r>
              <a:rPr lang="en-GB" dirty="0"/>
              <a:t>, and how to find cover even on a tight budget.”</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dirty="0"/>
          </a:p>
          <a:p>
            <a:endParaRPr dirty="0"/>
          </a:p>
          <a:p>
            <a:r>
              <a:rPr lang="en-US" dirty="0"/>
              <a:t>🎤 Slide – Presenter Script: What Does ‘Risk’ Mean to You?</a:t>
            </a:r>
          </a:p>
          <a:p>
            <a:r>
              <a:rPr lang="en-US" dirty="0"/>
              <a:t>🕒 Approx. delivery time: 7–10 minutes</a:t>
            </a:r>
          </a:p>
          <a:p>
            <a:r>
              <a:rPr lang="en-US" dirty="0"/>
              <a:t>🎯 Goal: Create a supportive space for participants to personally connect with the idea of risk, break the ice, and realise they're not alone in their fears or uncertainties.</a:t>
            </a:r>
          </a:p>
          <a:p>
            <a:endParaRPr lang="en-US" dirty="0"/>
          </a:p>
          <a:p>
            <a:r>
              <a:rPr lang="en-US" dirty="0"/>
              <a:t>🔤 Slide Title Recap:</a:t>
            </a:r>
          </a:p>
          <a:p>
            <a:endParaRPr lang="en-US" dirty="0"/>
          </a:p>
          <a:p>
            <a:r>
              <a:rPr lang="en-US" dirty="0"/>
              <a:t>What Does ‘Risk’ Mean to You?</a:t>
            </a:r>
            <a:br>
              <a:rPr lang="en-US" dirty="0"/>
            </a:br>
            <a:r>
              <a:rPr lang="en-US" dirty="0"/>
              <a:t>Let’s explore what risk actually looks like in business…</a:t>
            </a:r>
          </a:p>
          <a:p>
            <a:endParaRPr lang="en-US" dirty="0"/>
          </a:p>
          <a:p>
            <a:r>
              <a:rPr lang="en-US" dirty="0"/>
              <a:t>🖼️ On-Screen Text Recap:</a:t>
            </a:r>
          </a:p>
          <a:p>
            <a:r>
              <a:rPr lang="en-US" dirty="0"/>
              <a:t>💬 “Risk is…”</a:t>
            </a:r>
            <a:br>
              <a:rPr lang="en-US" dirty="0"/>
            </a:br>
            <a:r>
              <a:rPr lang="en-US" dirty="0"/>
              <a:t>– Not getting paid</a:t>
            </a:r>
            <a:br>
              <a:rPr lang="en-US" dirty="0"/>
            </a:br>
            <a:r>
              <a:rPr lang="en-US" dirty="0"/>
              <a:t>– Getting sued</a:t>
            </a:r>
            <a:br>
              <a:rPr lang="en-US" dirty="0"/>
            </a:br>
            <a:r>
              <a:rPr lang="en-US" dirty="0"/>
              <a:t>– Making a mistake</a:t>
            </a:r>
            <a:br>
              <a:rPr lang="en-US" dirty="0"/>
            </a:br>
            <a:r>
              <a:rPr lang="en-US" dirty="0"/>
              <a:t>– Burning out</a:t>
            </a:r>
            <a:br>
              <a:rPr lang="en-US" dirty="0"/>
            </a:br>
            <a:r>
              <a:rPr lang="en-US" dirty="0"/>
              <a:t>– Doing nothing</a:t>
            </a:r>
          </a:p>
          <a:p>
            <a:r>
              <a:rPr lang="en-US" dirty="0"/>
              <a:t>👥 What’s one thing that’s felt risky in your business?</a:t>
            </a:r>
          </a:p>
          <a:p>
            <a:endParaRPr lang="en-US" dirty="0"/>
          </a:p>
          <a:p>
            <a:r>
              <a:rPr lang="en-US" dirty="0"/>
              <a:t>🎙️ Presenter Script (can be read or adapted)</a:t>
            </a:r>
          </a:p>
          <a:p>
            <a:r>
              <a:rPr lang="en-US" dirty="0"/>
              <a:t>"Now before we get into contracts, GDPR or any legal talk — I want to ask you a simple but powerful question:</a:t>
            </a:r>
          </a:p>
          <a:p>
            <a:r>
              <a:rPr lang="en-US" dirty="0"/>
              <a:t>What does 'risk' mean to you, personally, in the context of running your business?"</a:t>
            </a:r>
          </a:p>
          <a:p>
            <a:r>
              <a:rPr lang="en-US" dirty="0"/>
              <a:t>"When people hear the word ‘risk’, they often think of dramatic things — getting sued, having legal action taken, or facing a fine. But in real life, risk is often quieter and more everyday."</a:t>
            </a:r>
          </a:p>
          <a:p>
            <a:r>
              <a:rPr lang="en-US" dirty="0"/>
              <a:t>"Maybe you didn’t get paid for a job because you didn’t have a proper contract. Maybe a client ghosted you. Maybe you used an image from Google and later </a:t>
            </a:r>
            <a:r>
              <a:rPr lang="en-US" dirty="0" err="1"/>
              <a:t>realised</a:t>
            </a:r>
            <a:r>
              <a:rPr lang="en-US" dirty="0"/>
              <a:t> that might not have been okay. Or maybe you just kept putting something off — and it cost you time, income, or confidence."</a:t>
            </a:r>
          </a:p>
          <a:p>
            <a:r>
              <a:rPr lang="en-US" dirty="0"/>
              <a:t>"So today we’re widening our definition of risk. Risk isn’t always about doing something wrong. Often, it’s about doing nothing — and the cost that comes with that."</a:t>
            </a:r>
          </a:p>
          <a:p>
            <a:r>
              <a:rPr lang="en-US" dirty="0"/>
              <a:t>"Take a quick look at the examples on the screen. Do any of these resonate with you?"</a:t>
            </a:r>
            <a:br>
              <a:rPr lang="en-US" dirty="0"/>
            </a:br>
            <a:r>
              <a:rPr lang="en-US" dirty="0"/>
              <a:t>(Brief pause to let them reflect)</a:t>
            </a:r>
          </a:p>
          <a:p>
            <a:endParaRPr lang="en-US" dirty="0"/>
          </a:p>
          <a:p>
            <a:r>
              <a:rPr lang="en-US" dirty="0"/>
              <a:t>🧠 Mini Peer Discussion Prompt (Optional Flipchart Task):</a:t>
            </a:r>
          </a:p>
          <a:p>
            <a:r>
              <a:rPr lang="en-US" dirty="0"/>
              <a:t>"Now, in a moment, I’d like you to turn to the person next to you, or get into a small group of 3–4 people. Take just 3 minutes to answer this question together:</a:t>
            </a:r>
          </a:p>
          <a:p>
            <a:r>
              <a:rPr lang="en-US" dirty="0"/>
              <a:t>‘What’s one thing that’s felt risky, uncomfortable or unclear in your business so far?’"</a:t>
            </a:r>
          </a:p>
          <a:p>
            <a:r>
              <a:rPr lang="en-US" dirty="0"/>
              <a:t>"This could be anything from not using a contract to sending out an invoice and not knowing what to do when it wasn’t paid."</a:t>
            </a:r>
          </a:p>
          <a:p>
            <a:r>
              <a:rPr lang="en-US" dirty="0"/>
              <a:t>Give them 3–4 minutes to chat in pairs or trios.</a:t>
            </a:r>
          </a:p>
          <a:p>
            <a:endParaRPr lang="en-US" dirty="0"/>
          </a:p>
          <a:p>
            <a:r>
              <a:rPr lang="en-US" dirty="0"/>
              <a:t>🧾 Whiteboard / Flipchart Debrief:</a:t>
            </a:r>
          </a:p>
          <a:p>
            <a:r>
              <a:rPr lang="en-US" dirty="0"/>
              <a:t>Ask for 2–3 volunteers to share what they discussed. Reassure them there's no wrong answer. Capture their responses on a flipchart or whiteboard. Use phrases like:</a:t>
            </a:r>
          </a:p>
          <a:p>
            <a:r>
              <a:rPr lang="en-US" dirty="0"/>
              <a:t>"That's a really common one — thank you for saying it out loud."</a:t>
            </a:r>
          </a:p>
          <a:p>
            <a:r>
              <a:rPr lang="en-US" dirty="0"/>
              <a:t>"I know a lot of people in this room will relate to that."</a:t>
            </a:r>
          </a:p>
          <a:p>
            <a:r>
              <a:rPr lang="en-US" dirty="0"/>
              <a:t>"We're going to tackle that very issue later in the session."</a:t>
            </a:r>
          </a:p>
          <a:p>
            <a:r>
              <a:rPr lang="en-US" dirty="0"/>
              <a:t>"The key takeaway here is: Everyone is exposed to some kind of risk in business — and that doesn’t mean you’re doing it wrong. It just means you’re in business!"</a:t>
            </a:r>
          </a:p>
          <a:p>
            <a:r>
              <a:rPr lang="en-US" dirty="0"/>
              <a:t>"The good news is: Most risks are manageable, and today we’ll look at lots of practical ways to reduce those risks — even with no budget, no admin team, and no legal background."</a:t>
            </a:r>
          </a:p>
          <a:p>
            <a:endParaRPr lang="en-US" dirty="0"/>
          </a:p>
          <a:p>
            <a:r>
              <a:rPr lang="en-US" dirty="0"/>
              <a:t>✅ Key Learning Point for the Group:</a:t>
            </a:r>
          </a:p>
          <a:p>
            <a:r>
              <a:rPr lang="en-US" dirty="0"/>
              <a:t>"Risk isn’t always about disasters. It’s often about small decisions we make — or avoid — every day. And the more we understand it, the better we can protect ourselves."</a:t>
            </a:r>
          </a:p>
          <a:p>
            <a:endParaRPr lang="en-US" dirty="0"/>
          </a:p>
          <a:p>
            <a:r>
              <a:rPr lang="en-US" dirty="0"/>
              <a:t>🎨 Delivery Tips:</a:t>
            </a:r>
          </a:p>
          <a:p>
            <a:r>
              <a:rPr lang="en-US" dirty="0"/>
              <a:t>Be encouraging and empathetic in tone — </a:t>
            </a:r>
            <a:r>
              <a:rPr lang="en-US" dirty="0" err="1"/>
              <a:t>normalise</a:t>
            </a:r>
            <a:r>
              <a:rPr lang="en-US" dirty="0"/>
              <a:t> these worries</a:t>
            </a:r>
          </a:p>
          <a:p>
            <a:r>
              <a:rPr lang="en-US" dirty="0"/>
              <a:t>Avoid “you should” language — instead use “many people find…” or “a good step might be…”</a:t>
            </a:r>
          </a:p>
          <a:p>
            <a:r>
              <a:rPr lang="en-US" dirty="0"/>
              <a:t>Validate vulnerability and make sharing optional</a:t>
            </a:r>
          </a:p>
          <a:p>
            <a:r>
              <a:rPr lang="en-US" dirty="0"/>
              <a:t>You may want to contribute one of your own “risky” moments to model openness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Slide – Presenter Script: Which Insurance Do I Need?</a:t>
            </a:r>
          </a:p>
          <a:p>
            <a:r>
              <a:rPr lang="en-US" dirty="0"/>
              <a:t>🕒 Approx. delivery time: 10–12 minutes</a:t>
            </a:r>
            <a:br>
              <a:rPr lang="en-US" dirty="0"/>
            </a:br>
            <a:r>
              <a:rPr lang="en-US" dirty="0"/>
              <a:t>🎯 Goal:</a:t>
            </a:r>
            <a:br>
              <a:rPr lang="en-US" dirty="0"/>
            </a:br>
            <a:r>
              <a:rPr lang="en-US" dirty="0"/>
              <a:t>Enable participants to identify exactly which types of insurance are relevant to them, based on their profession, who they work with, and where they operate — using grounded, real-life examples and practical logic.</a:t>
            </a:r>
          </a:p>
          <a:p>
            <a:endParaRPr lang="en-US" dirty="0"/>
          </a:p>
          <a:p>
            <a:r>
              <a:rPr lang="en-US" dirty="0"/>
              <a:t>🔤 Slide Title Recap:</a:t>
            </a:r>
          </a:p>
          <a:p>
            <a:endParaRPr lang="en-US" dirty="0"/>
          </a:p>
          <a:p>
            <a:r>
              <a:rPr lang="en-US" dirty="0"/>
              <a:t>Which Insurance Do I Need?</a:t>
            </a:r>
          </a:p>
          <a:p>
            <a:endParaRPr lang="en-US" dirty="0"/>
          </a:p>
          <a:p>
            <a:r>
              <a:rPr lang="en-US" dirty="0"/>
              <a:t>🖼️ Slide Text Recap:</a:t>
            </a:r>
          </a:p>
          <a:p>
            <a:r>
              <a:rPr lang="en-US" dirty="0"/>
              <a:t>🧰 Depends on:</a:t>
            </a:r>
            <a:br>
              <a:rPr lang="en-US" dirty="0"/>
            </a:br>
            <a:r>
              <a:rPr lang="en-US" dirty="0"/>
              <a:t>– What you do</a:t>
            </a:r>
            <a:br>
              <a:rPr lang="en-US" dirty="0"/>
            </a:br>
            <a:r>
              <a:rPr lang="en-US" dirty="0"/>
              <a:t>– Who you work with</a:t>
            </a:r>
            <a:br>
              <a:rPr lang="en-US" dirty="0"/>
            </a:br>
            <a:r>
              <a:rPr lang="en-US" dirty="0"/>
              <a:t>– Where you operate</a:t>
            </a:r>
          </a:p>
          <a:p>
            <a:r>
              <a:rPr lang="en-US" dirty="0"/>
              <a:t>🔍 Tip: Start with what’s most likely to go wrong</a:t>
            </a:r>
            <a:br>
              <a:rPr lang="en-US" dirty="0"/>
            </a:br>
            <a:r>
              <a:rPr lang="en-US" dirty="0"/>
              <a:t>📝 You can build cover over time</a:t>
            </a:r>
          </a:p>
          <a:p>
            <a:endParaRPr lang="en-US" dirty="0"/>
          </a:p>
          <a:p>
            <a:r>
              <a:rPr lang="en-US" dirty="0"/>
              <a:t>🎙️ Full Presenter Script (Clear, Comprehensive, and Realistic)</a:t>
            </a:r>
          </a:p>
          <a:p>
            <a:endParaRPr lang="en-US" dirty="0"/>
          </a:p>
          <a:p>
            <a:r>
              <a:rPr lang="en-US" dirty="0"/>
              <a:t>👋 Introduction</a:t>
            </a:r>
          </a:p>
          <a:p>
            <a:r>
              <a:rPr lang="en-US" dirty="0"/>
              <a:t>“We’ve looked at what types of insurance exist and how much cover might be needed. Now let’s answer the all-important question — Which ones do YOU actually need?”</a:t>
            </a:r>
          </a:p>
          <a:p>
            <a:r>
              <a:rPr lang="en-US" dirty="0"/>
              <a:t>“The answer depends on three key things:</a:t>
            </a:r>
            <a:br>
              <a:rPr lang="en-US" dirty="0"/>
            </a:br>
            <a:r>
              <a:rPr lang="en-US" dirty="0"/>
              <a:t>– What you do for a living</a:t>
            </a:r>
            <a:br>
              <a:rPr lang="en-US" dirty="0"/>
            </a:br>
            <a:r>
              <a:rPr lang="en-US" dirty="0"/>
              <a:t>– Who you work with</a:t>
            </a:r>
            <a:br>
              <a:rPr lang="en-US" dirty="0"/>
            </a:br>
            <a:r>
              <a:rPr lang="en-US" dirty="0"/>
              <a:t>– Where you carry out your work”</a:t>
            </a:r>
          </a:p>
          <a:p>
            <a:r>
              <a:rPr lang="en-US" dirty="0"/>
              <a:t>“Let’s break this down with some examples that will hopefully make it very easy to figure out your own needs.”</a:t>
            </a:r>
          </a:p>
          <a:p>
            <a:endParaRPr lang="en-US" dirty="0"/>
          </a:p>
          <a:p>
            <a:r>
              <a:rPr lang="en-US" dirty="0"/>
              <a:t>✅ 1. What You Do</a:t>
            </a:r>
          </a:p>
          <a:p>
            <a:r>
              <a:rPr lang="en-US" dirty="0"/>
              <a:t>“This is the most straightforward place to start — your job determines your exposure.”</a:t>
            </a:r>
          </a:p>
          <a:p>
            <a:r>
              <a:rPr lang="en-US" dirty="0"/>
              <a:t>Let’s look at a few different common sole trader roles and what insurance types are typically relevant:</a:t>
            </a:r>
          </a:p>
          <a:p>
            <a:endParaRPr lang="en-US" dirty="0"/>
          </a:p>
          <a:p>
            <a:r>
              <a:rPr lang="en-US" dirty="0"/>
              <a:t>Type of Business:</a:t>
            </a:r>
          </a:p>
          <a:p>
            <a:r>
              <a:rPr lang="en-US" dirty="0"/>
              <a:t>Massage therapist = Public Liability + Equipment Cover (e.g. mobile bed, oils, kit)</a:t>
            </a:r>
          </a:p>
          <a:p>
            <a:r>
              <a:rPr lang="en-US" dirty="0"/>
              <a:t>Dog walker = Public Liability (dogs are unpredictable in public places)</a:t>
            </a:r>
          </a:p>
          <a:p>
            <a:r>
              <a:rPr lang="en-US" dirty="0"/>
              <a:t>Freelance copywriter = Professional Indemnity (client blames your content for a loss)</a:t>
            </a:r>
          </a:p>
          <a:p>
            <a:r>
              <a:rPr lang="en-US" dirty="0"/>
              <a:t>Market stallholder = Public Liability (required by event </a:t>
            </a:r>
            <a:r>
              <a:rPr lang="en-US" dirty="0" err="1"/>
              <a:t>organisers</a:t>
            </a:r>
            <a:r>
              <a:rPr lang="en-US" dirty="0"/>
              <a:t>, trip risks)</a:t>
            </a:r>
          </a:p>
          <a:p>
            <a:r>
              <a:rPr lang="en-US" dirty="0"/>
              <a:t>Personal trainer = Public Liability + Professional Indemnity (client injury or advice)</a:t>
            </a:r>
          </a:p>
          <a:p>
            <a:r>
              <a:rPr lang="en-US" dirty="0"/>
              <a:t>Online seller (Etsy/eBay) = Product Liability + Public Liability (customer injury or reaction)</a:t>
            </a:r>
          </a:p>
          <a:p>
            <a:endParaRPr lang="en-US" dirty="0"/>
          </a:p>
          <a:p>
            <a:r>
              <a:rPr lang="en-US" dirty="0"/>
              <a:t>🟢 Example 1: Massage Therapist (Mobile or Home-based)</a:t>
            </a:r>
          </a:p>
          <a:p>
            <a:r>
              <a:rPr lang="en-US" dirty="0"/>
              <a:t>“You’re providing services involving physical touch. If someone trips on your mobile table, has a skin reaction, or alleges injury — Public Liability Insurance covers you. If your oils or tools go missing — that’s where Equipment Insurance comes in.”</a:t>
            </a:r>
          </a:p>
          <a:p>
            <a:r>
              <a:rPr lang="en-US" dirty="0"/>
              <a:t>➡ Minimum recommendation:</a:t>
            </a:r>
            <a:br>
              <a:rPr lang="en-US" dirty="0"/>
            </a:br>
            <a:r>
              <a:rPr lang="en-US" dirty="0"/>
              <a:t>– £1M+ Public Liability</a:t>
            </a:r>
            <a:br>
              <a:rPr lang="en-US" dirty="0"/>
            </a:br>
            <a:r>
              <a:rPr lang="en-US" dirty="0"/>
              <a:t>– Tools/kit cover depending on value (£500–£2,000+)</a:t>
            </a:r>
          </a:p>
          <a:p>
            <a:r>
              <a:rPr lang="en-US" dirty="0"/>
              <a:t>🟠 Example 2: Freelance Copywriter or Web Designer</a:t>
            </a:r>
          </a:p>
          <a:p>
            <a:r>
              <a:rPr lang="en-US" dirty="0"/>
              <a:t>“You’re working remotely, and your biggest risk is a client saying your copy/design led to a business loss, or used something copyrighted.”</a:t>
            </a:r>
          </a:p>
          <a:p>
            <a:r>
              <a:rPr lang="en-US" dirty="0"/>
              <a:t>➡ Minimum recommendation:</a:t>
            </a:r>
            <a:br>
              <a:rPr lang="en-US" dirty="0"/>
            </a:br>
            <a:r>
              <a:rPr lang="en-US" dirty="0"/>
              <a:t>– £250K–£500K Professional Indemnity</a:t>
            </a:r>
            <a:br>
              <a:rPr lang="en-US" dirty="0"/>
            </a:br>
            <a:r>
              <a:rPr lang="en-US" dirty="0"/>
              <a:t>– Optional: Public Liability if you attend client meetings on site</a:t>
            </a:r>
          </a:p>
          <a:p>
            <a:endParaRPr lang="en-US" dirty="0"/>
          </a:p>
          <a:p>
            <a:r>
              <a:rPr lang="en-US" dirty="0"/>
              <a:t>✅ 2. Who You Work With</a:t>
            </a:r>
          </a:p>
          <a:p>
            <a:r>
              <a:rPr lang="en-US" dirty="0"/>
              <a:t>“Your clients may have requirements — and if you don’t meet them, you might lose out on work.”</a:t>
            </a:r>
          </a:p>
          <a:p>
            <a:r>
              <a:rPr lang="en-US" dirty="0"/>
              <a:t>Client </a:t>
            </a:r>
            <a:r>
              <a:rPr lang="en-US" dirty="0" err="1"/>
              <a:t>TypeInsurance</a:t>
            </a:r>
            <a:r>
              <a:rPr lang="en-US" dirty="0"/>
              <a:t> Often </a:t>
            </a:r>
            <a:r>
              <a:rPr lang="en-US" dirty="0" err="1"/>
              <a:t>ExpectedLocal</a:t>
            </a:r>
            <a:r>
              <a:rPr lang="en-US" dirty="0"/>
              <a:t> Council£5M–£10M Public </a:t>
            </a:r>
            <a:r>
              <a:rPr lang="en-US" dirty="0" err="1"/>
              <a:t>LiabilityNHS</a:t>
            </a:r>
            <a:r>
              <a:rPr lang="en-US" dirty="0"/>
              <a:t> / Public Contracts£2M–£5M PLI + £1M+ </a:t>
            </a:r>
            <a:r>
              <a:rPr lang="en-US" dirty="0" err="1"/>
              <a:t>PIIPrivate</a:t>
            </a:r>
            <a:r>
              <a:rPr lang="en-US" dirty="0"/>
              <a:t> Clients (at home)PLI in case of injury in their </a:t>
            </a:r>
            <a:r>
              <a:rPr lang="en-US" dirty="0" err="1"/>
              <a:t>spaceRemote</a:t>
            </a:r>
            <a:r>
              <a:rPr lang="en-US" dirty="0"/>
              <a:t> / Online </a:t>
            </a:r>
            <a:r>
              <a:rPr lang="en-US" dirty="0" err="1"/>
              <a:t>ClientsPossibly</a:t>
            </a:r>
            <a:r>
              <a:rPr lang="en-US" dirty="0"/>
              <a:t> none — but PII protects your advice</a:t>
            </a:r>
          </a:p>
          <a:p>
            <a:r>
              <a:rPr lang="en-US" dirty="0"/>
              <a:t>🔵 Example 3: Children’s Entertainer at a School Event</a:t>
            </a:r>
          </a:p>
          <a:p>
            <a:r>
              <a:rPr lang="en-US" dirty="0"/>
              <a:t>“A clown or face painter attending a school event will not be allowed on site without £5M Public Liability, minimum.</a:t>
            </a:r>
            <a:br>
              <a:rPr lang="en-US" dirty="0"/>
            </a:br>
            <a:r>
              <a:rPr lang="en-US" dirty="0"/>
              <a:t>Most schools and councils will ask for a copy of your insurance certificate before the event.”</a:t>
            </a:r>
          </a:p>
          <a:p>
            <a:r>
              <a:rPr lang="en-US" dirty="0"/>
              <a:t>🟣 Example 4: Coach Contracting with the NHS</a:t>
            </a:r>
          </a:p>
          <a:p>
            <a:r>
              <a:rPr lang="en-US" dirty="0"/>
              <a:t>“A coach delivering wellbeing sessions under NHS procurement will need:</a:t>
            </a:r>
            <a:br>
              <a:rPr lang="en-US" dirty="0"/>
            </a:br>
            <a:r>
              <a:rPr lang="en-US" dirty="0"/>
              <a:t>– £5M+ Public Liability</a:t>
            </a:r>
            <a:br>
              <a:rPr lang="en-US" dirty="0"/>
            </a:br>
            <a:r>
              <a:rPr lang="en-US" dirty="0"/>
              <a:t>– £1M+ Professional Indemnity</a:t>
            </a:r>
            <a:br>
              <a:rPr lang="en-US" dirty="0"/>
            </a:br>
            <a:r>
              <a:rPr lang="en-US" dirty="0"/>
              <a:t>Even if your services are low-risk, these are non-negotiable thresholds in public contracts.”</a:t>
            </a:r>
          </a:p>
          <a:p>
            <a:endParaRPr lang="en-US" dirty="0"/>
          </a:p>
          <a:p>
            <a:r>
              <a:rPr lang="en-US" dirty="0"/>
              <a:t>✅ 3. Where You Operate</a:t>
            </a:r>
          </a:p>
          <a:p>
            <a:r>
              <a:rPr lang="en-US" dirty="0"/>
              <a:t>“The setting of your business can increase or reduce your risk — and that affects your insurance needs.”</a:t>
            </a:r>
          </a:p>
          <a:p>
            <a:endParaRPr lang="en-US" dirty="0"/>
          </a:p>
          <a:p>
            <a:r>
              <a:rPr lang="en-US" dirty="0"/>
              <a:t>Work Location/Risk Factor &amp; Insurance Needed</a:t>
            </a:r>
          </a:p>
          <a:p>
            <a:r>
              <a:rPr lang="en-US" dirty="0"/>
              <a:t>Client’s home = Public Liability in case they trip, fall, get injured</a:t>
            </a:r>
          </a:p>
          <a:p>
            <a:r>
              <a:rPr lang="en-US" dirty="0"/>
              <a:t>Your own home = Public Liability (especially if clients visit you)</a:t>
            </a:r>
          </a:p>
          <a:p>
            <a:r>
              <a:rPr lang="en-US" dirty="0"/>
              <a:t>Public event/festival = PLI often required by venue — £5M–£10M minimum</a:t>
            </a:r>
          </a:p>
          <a:p>
            <a:r>
              <a:rPr lang="en-US" dirty="0"/>
              <a:t>Coworking space = May be covered by venue, but still consider PLI</a:t>
            </a:r>
          </a:p>
          <a:p>
            <a:r>
              <a:rPr lang="en-US" dirty="0"/>
              <a:t>Online only = PII is more relevant (misadvised, digital content issues)</a:t>
            </a:r>
          </a:p>
          <a:p>
            <a:endParaRPr lang="en-US" dirty="0"/>
          </a:p>
          <a:p>
            <a:r>
              <a:rPr lang="en-US" dirty="0"/>
              <a:t>🔴 Example 5: Candle Maker at Brighton Market</a:t>
            </a:r>
          </a:p>
          <a:p>
            <a:r>
              <a:rPr lang="en-US" dirty="0"/>
              <a:t>“You’re selling candles at a local craft market.</a:t>
            </a:r>
            <a:br>
              <a:rPr lang="en-US" dirty="0"/>
            </a:br>
            <a:r>
              <a:rPr lang="en-US" dirty="0"/>
              <a:t>Even though it seems low risk, Public Liability is compulsory for your stall. If someone knocks over your table and gets burned — you're liable.”</a:t>
            </a:r>
          </a:p>
          <a:p>
            <a:r>
              <a:rPr lang="en-US" dirty="0"/>
              <a:t>➡ Minimum PLI: £2M–£5M required by the market </a:t>
            </a:r>
            <a:r>
              <a:rPr lang="en-US" dirty="0" err="1"/>
              <a:t>organisers</a:t>
            </a:r>
            <a:endParaRPr lang="en-US" dirty="0"/>
          </a:p>
          <a:p>
            <a:r>
              <a:rPr lang="en-US" dirty="0"/>
              <a:t>📝 Practical Guidance:</a:t>
            </a:r>
          </a:p>
          <a:p>
            <a:r>
              <a:rPr lang="en-US" dirty="0"/>
              <a:t>“If you’re unsure what to get, here’s how to simplify it:”</a:t>
            </a:r>
          </a:p>
          <a:p>
            <a:r>
              <a:rPr lang="en-US" dirty="0"/>
              <a:t>Start with what’s most likely to go wrong</a:t>
            </a:r>
            <a:br>
              <a:rPr lang="en-US" dirty="0"/>
            </a:br>
            <a:r>
              <a:rPr lang="en-US" dirty="0"/>
              <a:t>– Dog runs into a road? → Public Liability</a:t>
            </a:r>
            <a:br>
              <a:rPr lang="en-US" dirty="0"/>
            </a:br>
            <a:r>
              <a:rPr lang="en-US" dirty="0"/>
              <a:t>– Client misuses your advice? → Professional Indemnity</a:t>
            </a:r>
            <a:br>
              <a:rPr lang="en-US" dirty="0"/>
            </a:br>
            <a:r>
              <a:rPr lang="en-US" dirty="0"/>
              <a:t>– Laptop stolen? → Equipment insurance</a:t>
            </a:r>
          </a:p>
          <a:p>
            <a:r>
              <a:rPr lang="en-US" dirty="0"/>
              <a:t>Check your contracts</a:t>
            </a:r>
            <a:br>
              <a:rPr lang="en-US" dirty="0"/>
            </a:br>
            <a:r>
              <a:rPr lang="en-US" dirty="0"/>
              <a:t>– Does your client ask for minimum cover?</a:t>
            </a:r>
            <a:br>
              <a:rPr lang="en-US" dirty="0"/>
            </a:br>
            <a:r>
              <a:rPr lang="en-US" dirty="0"/>
              <a:t>– Do you need to show certificates?</a:t>
            </a:r>
          </a:p>
          <a:p>
            <a:r>
              <a:rPr lang="en-US" dirty="0"/>
              <a:t>Use insurance comparison tools</a:t>
            </a:r>
            <a:br>
              <a:rPr lang="en-US" dirty="0"/>
            </a:br>
            <a:r>
              <a:rPr lang="en-US" dirty="0"/>
              <a:t>– </a:t>
            </a:r>
            <a:r>
              <a:rPr lang="en-US" dirty="0" err="1"/>
              <a:t>CompareTheMarket</a:t>
            </a:r>
            <a:r>
              <a:rPr lang="en-US" dirty="0"/>
              <a:t>, Simply Business, or </a:t>
            </a:r>
            <a:r>
              <a:rPr lang="en-US" dirty="0" err="1"/>
              <a:t>PolicyBee</a:t>
            </a:r>
            <a:r>
              <a:rPr lang="en-US" dirty="0"/>
              <a:t> (UK-specific)</a:t>
            </a:r>
            <a:br>
              <a:rPr lang="en-US" dirty="0"/>
            </a:br>
            <a:r>
              <a:rPr lang="en-US" dirty="0"/>
              <a:t>– Look at what others in your sector are doing</a:t>
            </a:r>
          </a:p>
          <a:p>
            <a:r>
              <a:rPr lang="en-US" dirty="0"/>
              <a:t>Start small and scale up</a:t>
            </a:r>
            <a:br>
              <a:rPr lang="en-US" dirty="0"/>
            </a:br>
            <a:r>
              <a:rPr lang="en-US" dirty="0"/>
              <a:t>– Begin with £1M PLI and £250K PII</a:t>
            </a:r>
            <a:br>
              <a:rPr lang="en-US" dirty="0"/>
            </a:br>
            <a:r>
              <a:rPr lang="en-US" dirty="0"/>
              <a:t>– Reassess every 6–12 months as your business grows</a:t>
            </a:r>
          </a:p>
          <a:p>
            <a:endParaRPr lang="en-US" dirty="0"/>
          </a:p>
          <a:p>
            <a:r>
              <a:rPr lang="en-US" dirty="0"/>
              <a:t>💬 Optional Activity or Group Prompt:</a:t>
            </a:r>
          </a:p>
          <a:p>
            <a:r>
              <a:rPr lang="en-US" dirty="0"/>
              <a:t>“Turn to the person next to you, or form a group of three:</a:t>
            </a:r>
            <a:br>
              <a:rPr lang="en-US" dirty="0"/>
            </a:br>
            <a:r>
              <a:rPr lang="en-US" dirty="0"/>
              <a:t>– What’s your business?</a:t>
            </a:r>
            <a:br>
              <a:rPr lang="en-US" dirty="0"/>
            </a:br>
            <a:r>
              <a:rPr lang="en-US" dirty="0"/>
              <a:t>– Where do you work from?</a:t>
            </a:r>
            <a:br>
              <a:rPr lang="en-US" dirty="0"/>
            </a:br>
            <a:r>
              <a:rPr lang="en-US" dirty="0"/>
              <a:t>– What’s the most likely thing to </a:t>
            </a:r>
            <a:r>
              <a:rPr lang="en-GB" dirty="0"/>
              <a:t>go wrong?”</a:t>
            </a:r>
          </a:p>
          <a:p>
            <a:r>
              <a:rPr lang="en-GB" dirty="0"/>
              <a:t>Then ask a few groups to share their answers and invite open feedback:</a:t>
            </a:r>
          </a:p>
          <a:p>
            <a:r>
              <a:rPr lang="en-GB" dirty="0"/>
              <a:t>“Let’s quickly match each scenario to the most important type of insurance.”</a:t>
            </a:r>
          </a:p>
          <a:p>
            <a:endParaRPr lang="en-GB" b="1" dirty="0"/>
          </a:p>
          <a:p>
            <a:r>
              <a:rPr lang="en-GB" b="1" dirty="0"/>
              <a:t>✅ Final Takeaway Message:</a:t>
            </a:r>
          </a:p>
          <a:p>
            <a:r>
              <a:rPr lang="en-GB" dirty="0"/>
              <a:t>“The insurance you need depends on </a:t>
            </a:r>
            <a:r>
              <a:rPr lang="en-GB" b="1" dirty="0"/>
              <a:t>you</a:t>
            </a:r>
            <a:r>
              <a:rPr lang="en-GB" dirty="0"/>
              <a:t>, not a one-size-fits-all list.</a:t>
            </a:r>
            <a:br>
              <a:rPr lang="en-GB" dirty="0"/>
            </a:br>
            <a:r>
              <a:rPr lang="en-GB" dirty="0"/>
              <a:t>But if you know your </a:t>
            </a:r>
            <a:r>
              <a:rPr lang="en-GB" b="1" dirty="0"/>
              <a:t>risks</a:t>
            </a:r>
            <a:r>
              <a:rPr lang="en-GB" dirty="0"/>
              <a:t>, your </a:t>
            </a:r>
            <a:r>
              <a:rPr lang="en-GB" b="1" dirty="0"/>
              <a:t>clients</a:t>
            </a:r>
            <a:r>
              <a:rPr lang="en-GB" dirty="0"/>
              <a:t>, and your </a:t>
            </a:r>
            <a:r>
              <a:rPr lang="en-GB" b="1" dirty="0"/>
              <a:t>working environment</a:t>
            </a:r>
            <a:r>
              <a:rPr lang="en-GB" dirty="0"/>
              <a:t>, you can make smart, affordable decisions that protect your business.”</a:t>
            </a:r>
          </a:p>
          <a:p>
            <a:r>
              <a:rPr lang="en-GB" dirty="0"/>
              <a:t>“Get the basics now — build as you grow.”</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Slide – Presenter Script: Where to Buy Insurance on a Budget</a:t>
            </a:r>
          </a:p>
          <a:p>
            <a:r>
              <a:rPr lang="en-US" dirty="0"/>
              <a:t>🕒 Approx. delivery time: 6–8 minutes</a:t>
            </a:r>
          </a:p>
          <a:p>
            <a:r>
              <a:rPr lang="en-US" dirty="0"/>
              <a:t>🎯 Goal:</a:t>
            </a:r>
            <a:br>
              <a:rPr lang="en-US" dirty="0"/>
            </a:br>
            <a:r>
              <a:rPr lang="en-US" dirty="0"/>
              <a:t>Help participants find insurance providers that are affordable, reliable, and relevant to their sector — even with very limited monthly budgets.</a:t>
            </a:r>
          </a:p>
          <a:p>
            <a:endParaRPr lang="en-US" dirty="0"/>
          </a:p>
          <a:p>
            <a:r>
              <a:rPr lang="en-US" dirty="0"/>
              <a:t>🔤 Slide Title Recap:</a:t>
            </a:r>
          </a:p>
          <a:p>
            <a:endParaRPr lang="en-US" dirty="0"/>
          </a:p>
          <a:p>
            <a:r>
              <a:rPr lang="en-US" dirty="0"/>
              <a:t>Where to Buy Insurance on a Budget</a:t>
            </a:r>
          </a:p>
          <a:p>
            <a:r>
              <a:rPr lang="en-US" dirty="0"/>
              <a:t>🖼️ Slide Text Recap:</a:t>
            </a:r>
          </a:p>
          <a:p>
            <a:r>
              <a:rPr lang="en-US" dirty="0"/>
              <a:t>💷 Start with comparison tools</a:t>
            </a:r>
            <a:br>
              <a:rPr lang="en-US" dirty="0"/>
            </a:br>
            <a:r>
              <a:rPr lang="en-US" dirty="0"/>
              <a:t>🛠️ Use industry-specific brokers</a:t>
            </a:r>
            <a:br>
              <a:rPr lang="en-US" dirty="0"/>
            </a:br>
            <a:r>
              <a:rPr lang="en-US" dirty="0"/>
              <a:t>🎓 Ask trade bodies or unions</a:t>
            </a:r>
            <a:br>
              <a:rPr lang="en-US" dirty="0"/>
            </a:br>
            <a:r>
              <a:rPr lang="en-US" dirty="0"/>
              <a:t>📋 Make sure it covers what you need</a:t>
            </a:r>
          </a:p>
          <a:p>
            <a:endParaRPr lang="en-US" dirty="0"/>
          </a:p>
          <a:p>
            <a:r>
              <a:rPr lang="en-US" dirty="0"/>
              <a:t>🎙️ Presenter Script (Clear, Thorough, Relatable):</a:t>
            </a:r>
          </a:p>
          <a:p>
            <a:r>
              <a:rPr lang="en-US" dirty="0"/>
              <a:t>“One of the biggest concerns I hear from sole traders is:</a:t>
            </a:r>
            <a:br>
              <a:rPr lang="en-US" dirty="0"/>
            </a:br>
            <a:r>
              <a:rPr lang="en-US" dirty="0"/>
              <a:t>‘I know I need insurance — but I simply can’t afford hundreds of pounds upfront.’</a:t>
            </a:r>
            <a:br>
              <a:rPr lang="en-US" dirty="0"/>
            </a:br>
            <a:r>
              <a:rPr lang="en-US" dirty="0"/>
              <a:t>That’s completely understandable — especially if you’re on Universal Credit and only just getting by.”</a:t>
            </a:r>
          </a:p>
          <a:p>
            <a:r>
              <a:rPr lang="en-US" dirty="0"/>
              <a:t>“The good news is: there are ways to get covered without blowing your budget.</a:t>
            </a:r>
            <a:br>
              <a:rPr lang="en-US" dirty="0"/>
            </a:br>
            <a:r>
              <a:rPr lang="en-US" dirty="0"/>
              <a:t>Let’s look at where to start when money is tight but protection is vital.”</a:t>
            </a:r>
          </a:p>
          <a:p>
            <a:endParaRPr lang="en-US" dirty="0"/>
          </a:p>
          <a:p>
            <a:r>
              <a:rPr lang="en-US" dirty="0"/>
              <a:t>💷 1. Start with Comparison Tools (Easy First Step)</a:t>
            </a:r>
          </a:p>
          <a:p>
            <a:r>
              <a:rPr lang="en-US" dirty="0"/>
              <a:t>“These tools are like price comparison websites — they let you view different policies and filter by type, cover amount, and cost. You can even pay monthly.”</a:t>
            </a:r>
          </a:p>
          <a:p>
            <a:endParaRPr lang="en-US" dirty="0"/>
          </a:p>
          <a:p>
            <a:r>
              <a:rPr lang="en-US" dirty="0"/>
              <a:t>UK comparison sites to try:</a:t>
            </a:r>
          </a:p>
          <a:p>
            <a:r>
              <a:rPr lang="en-US" dirty="0"/>
              <a:t>Simply Business (Very sole trader friendly)</a:t>
            </a:r>
          </a:p>
          <a:p>
            <a:r>
              <a:rPr lang="en-US" dirty="0"/>
              <a:t>Compare the Market</a:t>
            </a:r>
          </a:p>
          <a:p>
            <a:r>
              <a:rPr lang="en-US" dirty="0" err="1"/>
              <a:t>MoneySuperMarket</a:t>
            </a:r>
            <a:endParaRPr lang="en-US" dirty="0"/>
          </a:p>
          <a:p>
            <a:endParaRPr lang="en-US" dirty="0"/>
          </a:p>
          <a:p>
            <a:r>
              <a:rPr lang="en-US" dirty="0"/>
              <a:t>🟢 Real Example:</a:t>
            </a:r>
          </a:p>
          <a:p>
            <a:r>
              <a:rPr lang="en-US" dirty="0"/>
              <a:t>A dog walker from Brighton got £1M public liability through Simply Business for just £6/month by adjusting her excess and cover features.</a:t>
            </a:r>
          </a:p>
          <a:p>
            <a:r>
              <a:rPr lang="en-US" dirty="0"/>
              <a:t>Tips:</a:t>
            </a:r>
          </a:p>
          <a:p>
            <a:r>
              <a:rPr lang="en-US" dirty="0"/>
              <a:t>Look for “core cover” only to begin with</a:t>
            </a:r>
          </a:p>
          <a:p>
            <a:r>
              <a:rPr lang="en-US" dirty="0"/>
              <a:t>Choose higher excess if you can afford a small claim yourself</a:t>
            </a:r>
          </a:p>
          <a:p>
            <a:r>
              <a:rPr lang="en-US" dirty="0"/>
              <a:t>Uncheck extras like legal cover or accidental damage (unless vital)</a:t>
            </a:r>
          </a:p>
          <a:p>
            <a:endParaRPr lang="en-US" dirty="0"/>
          </a:p>
          <a:p>
            <a:r>
              <a:rPr lang="en-US" dirty="0"/>
              <a:t>🛠️ 2. Use Sector-Specific Insurance Brokers</a:t>
            </a:r>
          </a:p>
          <a:p>
            <a:r>
              <a:rPr lang="en-US" dirty="0"/>
              <a:t>“There are brokers and platforms that </a:t>
            </a:r>
            <a:r>
              <a:rPr lang="en-US" dirty="0" err="1"/>
              <a:t>specialise</a:t>
            </a:r>
            <a:r>
              <a:rPr lang="en-US" dirty="0"/>
              <a:t> in specific industries. They often bundle what you need and skip what you don’t.”</a:t>
            </a:r>
          </a:p>
          <a:p>
            <a:endParaRPr lang="en-US" dirty="0"/>
          </a:p>
          <a:p>
            <a:r>
              <a:rPr lang="en-US" dirty="0"/>
              <a:t>Examples:</a:t>
            </a:r>
          </a:p>
          <a:p>
            <a:r>
              <a:rPr lang="en-US" dirty="0" err="1"/>
              <a:t>PolicyBee</a:t>
            </a:r>
            <a:r>
              <a:rPr lang="en-US" dirty="0"/>
              <a:t> – Ideal for coaches, consultants, creatives</a:t>
            </a:r>
          </a:p>
          <a:p>
            <a:r>
              <a:rPr lang="en-US" dirty="0"/>
              <a:t>Salon Gold – Hairdressers, beauticians, massage therapists</a:t>
            </a:r>
          </a:p>
          <a:p>
            <a:r>
              <a:rPr lang="en-US" dirty="0" err="1"/>
              <a:t>Cliverton</a:t>
            </a:r>
            <a:r>
              <a:rPr lang="en-US" dirty="0"/>
              <a:t> – Dog walkers, pet sitters</a:t>
            </a:r>
          </a:p>
          <a:p>
            <a:r>
              <a:rPr lang="en-US" dirty="0"/>
              <a:t>Tradesman Saver – Construction, trades, decorators</a:t>
            </a:r>
          </a:p>
          <a:p>
            <a:r>
              <a:rPr lang="en-US" dirty="0"/>
              <a:t>Alan Boswell Group – Market traders, stallholders</a:t>
            </a:r>
          </a:p>
          <a:p>
            <a:endParaRPr lang="en-US" dirty="0"/>
          </a:p>
          <a:p>
            <a:r>
              <a:rPr lang="en-US" dirty="0"/>
              <a:t>🟠 Real Example:</a:t>
            </a:r>
          </a:p>
          <a:p>
            <a:r>
              <a:rPr lang="en-US" dirty="0"/>
              <a:t>A reflexologist used Salon Gold to get treatment &amp; public liability combined — £2M cover for £58/year, paid monthly.</a:t>
            </a:r>
          </a:p>
          <a:p>
            <a:endParaRPr lang="en-US" dirty="0"/>
          </a:p>
          <a:p>
            <a:r>
              <a:rPr lang="en-US" dirty="0"/>
              <a:t>🎓 3. Ask Your Trade Body or Union</a:t>
            </a:r>
          </a:p>
          <a:p>
            <a:r>
              <a:rPr lang="en-US" dirty="0"/>
              <a:t>“If you’re a member of a professional body, trade union, or association — they may offer exclusive insurance deals.”</a:t>
            </a:r>
          </a:p>
          <a:p>
            <a:r>
              <a:rPr lang="en-US" dirty="0"/>
              <a:t>Examples:</a:t>
            </a:r>
          </a:p>
          <a:p>
            <a:r>
              <a:rPr lang="en-US" dirty="0"/>
              <a:t>Federation of Small Businesses (FSB)</a:t>
            </a:r>
          </a:p>
          <a:p>
            <a:r>
              <a:rPr lang="en-US" dirty="0"/>
              <a:t>Association for Coaching</a:t>
            </a:r>
          </a:p>
          <a:p>
            <a:r>
              <a:rPr lang="en-US" dirty="0"/>
              <a:t>Musicians’ Union</a:t>
            </a:r>
          </a:p>
          <a:p>
            <a:r>
              <a:rPr lang="en-US" dirty="0"/>
              <a:t>The Guild of Beauty Therapists</a:t>
            </a:r>
          </a:p>
          <a:p>
            <a:r>
              <a:rPr lang="en-US" dirty="0"/>
              <a:t>The British Association for Counselling and Psychotherapy (BACP)</a:t>
            </a:r>
          </a:p>
          <a:p>
            <a:r>
              <a:rPr lang="en-US" dirty="0"/>
              <a:t>“You don’t always have to be qualified to join — and some offer student or startup rates.”</a:t>
            </a:r>
          </a:p>
          <a:p>
            <a:endParaRPr lang="en-US" dirty="0"/>
          </a:p>
          <a:p>
            <a:r>
              <a:rPr lang="en-US" dirty="0"/>
              <a:t>🔵 Tip:</a:t>
            </a:r>
          </a:p>
          <a:p>
            <a:r>
              <a:rPr lang="en-US" dirty="0"/>
              <a:t>If you can get £1M of cover for £40–50/year through a union, that may beat any commercial deal.</a:t>
            </a:r>
          </a:p>
          <a:p>
            <a:endParaRPr lang="en-US" dirty="0"/>
          </a:p>
          <a:p>
            <a:r>
              <a:rPr lang="en-US" dirty="0"/>
              <a:t>📋 4. Check the Policy Covers What You Actually Do</a:t>
            </a:r>
          </a:p>
          <a:p>
            <a:r>
              <a:rPr lang="en-US" dirty="0"/>
              <a:t>“This is critical: you must read the small print. Just because a policy says ‘freelancer’ or ‘trader’ doesn’t mean it covers your specific activity.”</a:t>
            </a:r>
          </a:p>
          <a:p>
            <a:r>
              <a:rPr lang="en-US" dirty="0"/>
              <a:t>“For example, some public liability policies exclude dog handling, hands-on therapies, or outdoor markets.”</a:t>
            </a:r>
          </a:p>
          <a:p>
            <a:r>
              <a:rPr lang="en-US" dirty="0"/>
              <a:t>“If your business changes (e.g. you add events, new services, subcontractors), update your insurer. Otherwise, they could refuse to pay out later.”</a:t>
            </a:r>
          </a:p>
          <a:p>
            <a:endParaRPr lang="en-US" dirty="0"/>
          </a:p>
          <a:p>
            <a:r>
              <a:rPr lang="en-US" dirty="0"/>
              <a:t>🧠 Optional Group Prompt:</a:t>
            </a:r>
          </a:p>
          <a:p>
            <a:r>
              <a:rPr lang="en-US" dirty="0"/>
              <a:t>“Has anyone here already got insurance? What did you use, and what did it cost you?”</a:t>
            </a:r>
          </a:p>
          <a:p>
            <a:r>
              <a:rPr lang="en-US" dirty="0"/>
              <a:t>“Let’s share the cheapest or easiest platform you’ve used so far — and help each other save money.”</a:t>
            </a:r>
          </a:p>
          <a:p>
            <a:endParaRPr lang="en-US" dirty="0"/>
          </a:p>
          <a:p>
            <a:r>
              <a:rPr lang="en-US" dirty="0"/>
              <a:t>✅ Key Takeaway Message:</a:t>
            </a:r>
          </a:p>
          <a:p>
            <a:r>
              <a:rPr lang="en-US" dirty="0"/>
              <a:t>“You don’t need to spend hundreds upfront.</a:t>
            </a:r>
            <a:br>
              <a:rPr lang="en-US" dirty="0"/>
            </a:br>
            <a:r>
              <a:rPr lang="en-US" dirty="0"/>
              <a:t>There are smart, low-cost ways to get basic cover, often for under £10/month.”</a:t>
            </a:r>
          </a:p>
          <a:p>
            <a:r>
              <a:rPr lang="en-US" dirty="0"/>
              <a:t>“Even £1M in PLI or basic PI cover is better than nothing.</a:t>
            </a:r>
            <a:br>
              <a:rPr lang="en-US" dirty="0"/>
            </a:br>
            <a:r>
              <a:rPr lang="en-US" dirty="0"/>
              <a:t>Start small. Stay protected. Build confidence.”</a:t>
            </a:r>
          </a:p>
          <a:p>
            <a:endParaRPr lang="en-US" dirty="0"/>
          </a:p>
          <a:p>
            <a:r>
              <a:rPr lang="en-US" dirty="0"/>
              <a:t>🧩 Segues Nicely Into:</a:t>
            </a:r>
          </a:p>
          <a:p>
            <a:r>
              <a:rPr lang="en-US" dirty="0"/>
              <a:t>“Next, we’ll look at contracts — another free or low-cost way to protect your business from misunderstandings and risk.”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Slide – Presenter Script: Contracts – Are They Worth It?</a:t>
            </a:r>
          </a:p>
          <a:p>
            <a:r>
              <a:rPr lang="en-US" dirty="0"/>
              <a:t>🕒 Approx. delivery time: 8–10 minutes</a:t>
            </a:r>
          </a:p>
          <a:p>
            <a:r>
              <a:rPr lang="en-US" dirty="0"/>
              <a:t>🎯 Goal:</a:t>
            </a:r>
            <a:br>
              <a:rPr lang="en-US" dirty="0"/>
            </a:br>
            <a:r>
              <a:rPr lang="en-US" dirty="0"/>
              <a:t>To demystify contracts for sole traders, show they don’t need to be expensive or complex, and demonstrate how simple written agreements can drastically reduce business risk — even without legal help.</a:t>
            </a:r>
          </a:p>
          <a:p>
            <a:endParaRPr lang="en-US" dirty="0"/>
          </a:p>
          <a:p>
            <a:r>
              <a:rPr lang="en-US" dirty="0"/>
              <a:t>🔤 Slide Title Recap:</a:t>
            </a:r>
          </a:p>
          <a:p>
            <a:endParaRPr lang="en-US" dirty="0"/>
          </a:p>
          <a:p>
            <a:r>
              <a:rPr lang="en-US" dirty="0"/>
              <a:t>Contracts: Are They Worth It?</a:t>
            </a:r>
          </a:p>
          <a:p>
            <a:r>
              <a:rPr lang="en-US" dirty="0"/>
              <a:t>🖼️ Slide Text Recap:</a:t>
            </a:r>
          </a:p>
          <a:p>
            <a:r>
              <a:rPr lang="en-US" dirty="0"/>
              <a:t>📄 Protects both you and the client</a:t>
            </a:r>
            <a:br>
              <a:rPr lang="en-US" dirty="0"/>
            </a:br>
            <a:r>
              <a:rPr lang="en-US" dirty="0"/>
              <a:t>✍️ Doesn’t need to be complex or expensive</a:t>
            </a:r>
            <a:br>
              <a:rPr lang="en-US" dirty="0"/>
            </a:br>
            <a:r>
              <a:rPr lang="en-US" dirty="0"/>
              <a:t>💬 Sets clear expectations</a:t>
            </a:r>
            <a:br>
              <a:rPr lang="en-US" dirty="0"/>
            </a:br>
            <a:r>
              <a:rPr lang="en-US" dirty="0"/>
              <a:t>⚖️ Can be legally binding even without a solicitor</a:t>
            </a:r>
          </a:p>
          <a:p>
            <a:endParaRPr lang="en-US" dirty="0"/>
          </a:p>
          <a:p>
            <a:r>
              <a:rPr lang="en-US" dirty="0"/>
              <a:t>🎙️ Full Presenter Script:</a:t>
            </a:r>
          </a:p>
          <a:p>
            <a:r>
              <a:rPr lang="en-US" dirty="0"/>
              <a:t>“Let’s talk about contracts — a word that can make a lot of sole traders feel intimidated or put off entirely.</a:t>
            </a:r>
            <a:br>
              <a:rPr lang="en-US" dirty="0"/>
            </a:br>
            <a:r>
              <a:rPr lang="en-US" dirty="0"/>
              <a:t>But here’s the truth: a simple contract is one of the most powerful ways to protect yourself — and it doesn’t have to cost you anything.”</a:t>
            </a:r>
          </a:p>
          <a:p>
            <a:endParaRPr lang="en-US" dirty="0"/>
          </a:p>
          <a:p>
            <a:r>
              <a:rPr lang="en-US" dirty="0"/>
              <a:t>📄 Why Contracts Matter</a:t>
            </a:r>
          </a:p>
          <a:p>
            <a:r>
              <a:rPr lang="en-US" dirty="0"/>
              <a:t>“A contract is just a clear written agreement between two or more people, stating what each side is agreeing to do — and what happens if they don’t.”</a:t>
            </a:r>
          </a:p>
          <a:p>
            <a:r>
              <a:rPr lang="en-US" dirty="0"/>
              <a:t>“It protects both parties. It stops confusion, sets boundaries, and gives you legal weight if something goes wrong.”</a:t>
            </a:r>
          </a:p>
          <a:p>
            <a:r>
              <a:rPr lang="en-US" dirty="0"/>
              <a:t>“It’s especially important when:</a:t>
            </a:r>
            <a:br>
              <a:rPr lang="en-US" dirty="0"/>
            </a:br>
            <a:r>
              <a:rPr lang="en-US" dirty="0"/>
              <a:t>– You’re delivering over a long period</a:t>
            </a:r>
            <a:br>
              <a:rPr lang="en-US" dirty="0"/>
            </a:br>
            <a:r>
              <a:rPr lang="en-US" dirty="0"/>
              <a:t>– You’re being paid in stages</a:t>
            </a:r>
            <a:br>
              <a:rPr lang="en-US" dirty="0"/>
            </a:br>
            <a:r>
              <a:rPr lang="en-US" dirty="0"/>
              <a:t>– The service could be disputed</a:t>
            </a:r>
            <a:br>
              <a:rPr lang="en-US" dirty="0"/>
            </a:br>
            <a:r>
              <a:rPr lang="en-US" dirty="0"/>
              <a:t>– There are deadlines or deliverables involved”</a:t>
            </a:r>
          </a:p>
          <a:p>
            <a:endParaRPr lang="en-US" dirty="0"/>
          </a:p>
          <a:p>
            <a:r>
              <a:rPr lang="en-US" dirty="0"/>
              <a:t>🟢 Real UK Example 1: Fitness Coach</a:t>
            </a:r>
          </a:p>
          <a:p>
            <a:r>
              <a:rPr lang="en-US" dirty="0"/>
              <a:t>“A Brighton-based PT delivered 12-week transformation sessions for a client — no contract in place. The client dropped out halfway through and asked for a refund.</a:t>
            </a:r>
            <a:br>
              <a:rPr lang="en-US" dirty="0"/>
            </a:br>
            <a:r>
              <a:rPr lang="en-US" dirty="0"/>
              <a:t>There was nothing in writing to show agreed terms — the coach lost the full payment.”</a:t>
            </a:r>
          </a:p>
          <a:p>
            <a:r>
              <a:rPr lang="en-US" dirty="0"/>
              <a:t>“Now she uses a simple 1-page agreement covering:</a:t>
            </a:r>
            <a:br>
              <a:rPr lang="en-US" dirty="0"/>
            </a:br>
            <a:r>
              <a:rPr lang="en-US" dirty="0"/>
              <a:t>– Total price</a:t>
            </a:r>
            <a:br>
              <a:rPr lang="en-US" dirty="0"/>
            </a:br>
            <a:r>
              <a:rPr lang="en-US" dirty="0"/>
              <a:t>– Payment schedule</a:t>
            </a:r>
            <a:br>
              <a:rPr lang="en-US" dirty="0"/>
            </a:br>
            <a:r>
              <a:rPr lang="en-US" dirty="0"/>
              <a:t>– Cancellation terms</a:t>
            </a:r>
            <a:br>
              <a:rPr lang="en-US" dirty="0"/>
            </a:br>
            <a:r>
              <a:rPr lang="en-US" dirty="0"/>
              <a:t>– Client responsibilities</a:t>
            </a:r>
            <a:br>
              <a:rPr lang="en-US" dirty="0"/>
            </a:br>
            <a:r>
              <a:rPr lang="en-US" dirty="0"/>
              <a:t>– Session expiry date (use within X weeks)”</a:t>
            </a:r>
          </a:p>
          <a:p>
            <a:endParaRPr lang="en-US" dirty="0"/>
          </a:p>
          <a:p>
            <a:r>
              <a:rPr lang="en-US" dirty="0"/>
              <a:t>✍️ It Doesn’t Have to Be Fancy</a:t>
            </a:r>
          </a:p>
          <a:p>
            <a:r>
              <a:rPr lang="en-US" dirty="0"/>
              <a:t>“You don’t need a solicitor, and you don’t need legal jargon.”</a:t>
            </a:r>
          </a:p>
          <a:p>
            <a:r>
              <a:rPr lang="en-US" dirty="0"/>
              <a:t>At minimum, a basic contract should include:</a:t>
            </a:r>
          </a:p>
          <a:p>
            <a:r>
              <a:rPr lang="en-US" dirty="0"/>
              <a:t>Who is involved (names &amp; addresses)</a:t>
            </a:r>
          </a:p>
          <a:p>
            <a:r>
              <a:rPr lang="en-US" dirty="0"/>
              <a:t>What is being delivered (service/product)</a:t>
            </a:r>
          </a:p>
          <a:p>
            <a:r>
              <a:rPr lang="en-US" dirty="0"/>
              <a:t>When and how it will happen</a:t>
            </a:r>
          </a:p>
          <a:p>
            <a:r>
              <a:rPr lang="en-US" dirty="0"/>
              <a:t>Payment terms (total amount, due dates, late fees)</a:t>
            </a:r>
          </a:p>
          <a:p>
            <a:r>
              <a:rPr lang="en-US" dirty="0"/>
              <a:t>Cancellation policy</a:t>
            </a:r>
          </a:p>
          <a:p>
            <a:r>
              <a:rPr lang="en-US" dirty="0"/>
              <a:t>Signatures or written confirmation (even by email)</a:t>
            </a:r>
          </a:p>
          <a:p>
            <a:endParaRPr lang="en-US" dirty="0"/>
          </a:p>
          <a:p>
            <a:r>
              <a:rPr lang="en-US" dirty="0"/>
              <a:t>🟠 Tip:</a:t>
            </a:r>
          </a:p>
          <a:p>
            <a:r>
              <a:rPr lang="en-US" dirty="0"/>
              <a:t>“Even a clearly written email chain can count as a form of contract — but a proper written agreement is much stronger.”</a:t>
            </a:r>
          </a:p>
          <a:p>
            <a:r>
              <a:rPr lang="en-US" dirty="0"/>
              <a:t>⚖️ Are DIY Contracts Legally Binding?</a:t>
            </a:r>
          </a:p>
          <a:p>
            <a:r>
              <a:rPr lang="en-US" dirty="0"/>
              <a:t>“Yes — absolutely. As long as:</a:t>
            </a:r>
            <a:br>
              <a:rPr lang="en-US" dirty="0"/>
            </a:br>
            <a:r>
              <a:rPr lang="en-US" dirty="0"/>
              <a:t>– Both parties agree freely</a:t>
            </a:r>
            <a:br>
              <a:rPr lang="en-US" dirty="0"/>
            </a:br>
            <a:r>
              <a:rPr lang="en-US" dirty="0"/>
              <a:t>– It’s clear what’s being agreed</a:t>
            </a:r>
            <a:br>
              <a:rPr lang="en-US" dirty="0"/>
            </a:br>
            <a:r>
              <a:rPr lang="en-US" dirty="0"/>
              <a:t>– There’s some kind of ‘consideration’ (i.e. payment, value)”</a:t>
            </a:r>
          </a:p>
          <a:p>
            <a:r>
              <a:rPr lang="en-US" dirty="0"/>
              <a:t>“There’s no legal requirement for a solicitor to draft it.</a:t>
            </a:r>
            <a:br>
              <a:rPr lang="en-US" dirty="0"/>
            </a:br>
            <a:r>
              <a:rPr lang="en-US" dirty="0"/>
              <a:t>It just needs to be clear, fair, and agreed.”</a:t>
            </a:r>
          </a:p>
          <a:p>
            <a:r>
              <a:rPr lang="en-US" dirty="0"/>
              <a:t>“Of course, if you're ever signing something worth thousands or long-term — it’s worth getting legal eyes on it. But most day-to-day freelance contracts are DIY-friendly.”</a:t>
            </a:r>
          </a:p>
          <a:p>
            <a:endParaRPr lang="en-US" dirty="0"/>
          </a:p>
          <a:p>
            <a:r>
              <a:rPr lang="en-US" dirty="0"/>
              <a:t>🟣 Real UK Example 2: Freelance Graphic Designer</a:t>
            </a:r>
          </a:p>
          <a:p>
            <a:r>
              <a:rPr lang="en-US" dirty="0"/>
              <a:t>“A designer was hired to create a logo and brand pack. The client loved the first draft, then ghosted her and used the work anyway — without paying.”</a:t>
            </a:r>
          </a:p>
          <a:p>
            <a:r>
              <a:rPr lang="en-US" dirty="0"/>
              <a:t>“She hadn’t included anything about:</a:t>
            </a:r>
            <a:br>
              <a:rPr lang="en-US" dirty="0"/>
            </a:br>
            <a:r>
              <a:rPr lang="en-US" dirty="0"/>
              <a:t>– Ownership</a:t>
            </a:r>
            <a:br>
              <a:rPr lang="en-US" dirty="0"/>
            </a:br>
            <a:r>
              <a:rPr lang="en-US" dirty="0"/>
              <a:t>– Payment on approval</a:t>
            </a:r>
            <a:br>
              <a:rPr lang="en-US" dirty="0"/>
            </a:br>
            <a:r>
              <a:rPr lang="en-US" dirty="0"/>
              <a:t>– Reuse without consent”</a:t>
            </a:r>
          </a:p>
          <a:p>
            <a:r>
              <a:rPr lang="en-US" dirty="0"/>
              <a:t>“She learned the hard way. Now she uses a simple Canva-made PDF outlining:</a:t>
            </a:r>
            <a:br>
              <a:rPr lang="en-US" dirty="0"/>
            </a:br>
            <a:r>
              <a:rPr lang="en-US" dirty="0"/>
              <a:t>– Project scope</a:t>
            </a:r>
            <a:br>
              <a:rPr lang="en-US" dirty="0"/>
            </a:br>
            <a:r>
              <a:rPr lang="en-US" dirty="0"/>
              <a:t>– What’s included/not included</a:t>
            </a:r>
            <a:br>
              <a:rPr lang="en-US" dirty="0"/>
            </a:br>
            <a:r>
              <a:rPr lang="en-US" dirty="0"/>
              <a:t>– Usage rights (e.g. payment must be made before using)”</a:t>
            </a:r>
          </a:p>
          <a:p>
            <a:r>
              <a:rPr lang="en-US" dirty="0"/>
              <a:t>“Even without chasing it legally, having the contract gave her grounds to demand takedown — and it worked.”</a:t>
            </a:r>
          </a:p>
          <a:p>
            <a:endParaRPr lang="en-US" dirty="0"/>
          </a:p>
          <a:p>
            <a:r>
              <a:rPr lang="en-US" dirty="0"/>
              <a:t>💡 Optional Activity / Discussion Prompt:</a:t>
            </a:r>
          </a:p>
          <a:p>
            <a:r>
              <a:rPr lang="en-US" dirty="0"/>
              <a:t>“Has anyone here ever had a client go quiet, refuse to pay, or change the brief halfway through?”</a:t>
            </a:r>
          </a:p>
          <a:p>
            <a:r>
              <a:rPr lang="en-US" dirty="0"/>
              <a:t>“What could a contract have changed in that situation?”</a:t>
            </a:r>
          </a:p>
          <a:p>
            <a:endParaRPr lang="en-US" dirty="0"/>
          </a:p>
          <a:p>
            <a:r>
              <a:rPr lang="en-US" dirty="0"/>
              <a:t>🧠 Write these answers on the whiteboard or flipchart to reinforce how real and common these risks are.</a:t>
            </a:r>
          </a:p>
          <a:p>
            <a:endParaRPr lang="en-US" dirty="0"/>
          </a:p>
          <a:p>
            <a:r>
              <a:rPr lang="en-US" dirty="0"/>
              <a:t>✅ Key Takeaway Message:</a:t>
            </a:r>
          </a:p>
          <a:p>
            <a:r>
              <a:rPr lang="en-US" dirty="0"/>
              <a:t>“Contracts are not just for big companies. They’re for anyone doing business.”</a:t>
            </a:r>
          </a:p>
          <a:p>
            <a:r>
              <a:rPr lang="en-US" dirty="0"/>
              <a:t>“Even a simple one-pager could save you from:</a:t>
            </a:r>
            <a:br>
              <a:rPr lang="en-US" dirty="0"/>
            </a:br>
            <a:r>
              <a:rPr lang="en-US" dirty="0"/>
              <a:t>– Lost income</a:t>
            </a:r>
            <a:br>
              <a:rPr lang="en-US" dirty="0"/>
            </a:br>
            <a:r>
              <a:rPr lang="en-US" dirty="0"/>
              <a:t>– Legal disputes</a:t>
            </a:r>
            <a:br>
              <a:rPr lang="en-US" dirty="0"/>
            </a:br>
            <a:r>
              <a:rPr lang="en-US" dirty="0"/>
              <a:t>– Damaged relationships</a:t>
            </a:r>
            <a:br>
              <a:rPr lang="en-US" dirty="0"/>
            </a:br>
            <a:r>
              <a:rPr lang="en-US" dirty="0"/>
              <a:t>– Unfair expectations”</a:t>
            </a:r>
          </a:p>
          <a:p>
            <a:r>
              <a:rPr lang="en-US" dirty="0"/>
              <a:t>“You don’t need to make it complicated — just clear.</a:t>
            </a:r>
            <a:br>
              <a:rPr lang="en-US" dirty="0"/>
            </a:br>
            <a:r>
              <a:rPr lang="en-US" dirty="0"/>
              <a:t>Get it in writing. And revisit it as your business evolves.”</a:t>
            </a:r>
          </a:p>
          <a:p>
            <a:endParaRPr lang="en-US" dirty="0"/>
          </a:p>
          <a:p>
            <a:r>
              <a:rPr lang="en-US" dirty="0"/>
              <a:t>🧩 Segues Nicely Into:</a:t>
            </a:r>
          </a:p>
          <a:p>
            <a:r>
              <a:rPr lang="en-US" dirty="0"/>
              <a:t>“Next, let’s look at whether contracts are still ‘valid’ if they’re not written by a lawyer — and what makes them legally binding.”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Slide – Presenter Script: Are My Contracts Legally Binding?</a:t>
            </a:r>
          </a:p>
          <a:p>
            <a:r>
              <a:rPr lang="en-US" dirty="0"/>
              <a:t>🕒 Approx. delivery time: 6–8 minutes</a:t>
            </a:r>
          </a:p>
          <a:p>
            <a:r>
              <a:rPr lang="en-US" dirty="0"/>
              <a:t>🎯 Goal:</a:t>
            </a:r>
            <a:br>
              <a:rPr lang="en-US" dirty="0"/>
            </a:br>
            <a:r>
              <a:rPr lang="en-US" dirty="0"/>
              <a:t>To reassure participants that their self-written agreements can be legally valid, and to clarify what makes a contract enforceable in the UK — even without solicitor involvement.</a:t>
            </a:r>
          </a:p>
          <a:p>
            <a:endParaRPr lang="en-US" dirty="0"/>
          </a:p>
          <a:p>
            <a:r>
              <a:rPr lang="en-US" dirty="0"/>
              <a:t>🔤 Slide Title Recap:</a:t>
            </a:r>
          </a:p>
          <a:p>
            <a:endParaRPr lang="en-US" dirty="0"/>
          </a:p>
          <a:p>
            <a:r>
              <a:rPr lang="en-US" dirty="0"/>
              <a:t>Are My Contracts Legally Binding?</a:t>
            </a:r>
          </a:p>
          <a:p>
            <a:r>
              <a:rPr lang="en-US" dirty="0"/>
              <a:t>🖼️ Slide Text Recap:</a:t>
            </a:r>
          </a:p>
          <a:p>
            <a:r>
              <a:rPr lang="en-US" dirty="0"/>
              <a:t>✅ Yes – if they’re clear, agreed and fair</a:t>
            </a:r>
            <a:br>
              <a:rPr lang="en-US" dirty="0"/>
            </a:br>
            <a:r>
              <a:rPr lang="en-US" dirty="0"/>
              <a:t>🖋️ Doesn’t need to be written by a lawyer</a:t>
            </a:r>
            <a:br>
              <a:rPr lang="en-US" dirty="0"/>
            </a:br>
            <a:r>
              <a:rPr lang="en-US" dirty="0"/>
              <a:t>💬 Emails, PDFs or even message trails can count</a:t>
            </a:r>
            <a:br>
              <a:rPr lang="en-US" dirty="0"/>
            </a:br>
            <a:r>
              <a:rPr lang="en-US" dirty="0"/>
              <a:t>⚠️ Clear terms = fewer disputes</a:t>
            </a:r>
          </a:p>
          <a:p>
            <a:endParaRPr lang="en-US" dirty="0"/>
          </a:p>
          <a:p>
            <a:r>
              <a:rPr lang="en-US" dirty="0"/>
              <a:t>🎙️ Presenter Script:</a:t>
            </a:r>
          </a:p>
          <a:p>
            <a:r>
              <a:rPr lang="en-US" dirty="0"/>
              <a:t>“This is one of the most common questions we get:</a:t>
            </a:r>
          </a:p>
          <a:p>
            <a:r>
              <a:rPr lang="en-US" dirty="0"/>
              <a:t>‘Is a contract I write myself even legally binding?’</a:t>
            </a:r>
            <a:br>
              <a:rPr lang="en-US" dirty="0"/>
            </a:br>
            <a:r>
              <a:rPr lang="en-US" dirty="0"/>
              <a:t>And the short answer is — yes, absolutely.</a:t>
            </a:r>
            <a:br>
              <a:rPr lang="en-US" dirty="0"/>
            </a:br>
            <a:r>
              <a:rPr lang="en-US" dirty="0"/>
              <a:t>As long as certain conditions are met.”</a:t>
            </a:r>
          </a:p>
          <a:p>
            <a:endParaRPr lang="en-US" dirty="0"/>
          </a:p>
          <a:p>
            <a:r>
              <a:rPr lang="en-US" dirty="0"/>
              <a:t>✅ What Makes a Contract Legally Binding in the UK?</a:t>
            </a:r>
          </a:p>
          <a:p>
            <a:r>
              <a:rPr lang="en-US" dirty="0"/>
              <a:t>“In the UK, a contract doesn’t need to be on headed paper or signed in front of a lawyer.</a:t>
            </a:r>
            <a:br>
              <a:rPr lang="en-US" dirty="0"/>
            </a:br>
            <a:r>
              <a:rPr lang="en-US" dirty="0"/>
              <a:t>There are just four key ingredients that make a contract enforceable:”</a:t>
            </a:r>
          </a:p>
          <a:p>
            <a:endParaRPr lang="en-US" dirty="0"/>
          </a:p>
          <a:p>
            <a:r>
              <a:rPr lang="en-US" dirty="0"/>
              <a:t>📌 1. Offer &amp; Acceptance</a:t>
            </a:r>
          </a:p>
          <a:p>
            <a:r>
              <a:rPr lang="en-US" dirty="0"/>
              <a:t>“You propose something, and the other person accepts it.”</a:t>
            </a:r>
          </a:p>
          <a:p>
            <a:r>
              <a:rPr lang="en-US" dirty="0"/>
              <a:t>🟢 Example:</a:t>
            </a:r>
          </a:p>
          <a:p>
            <a:r>
              <a:rPr lang="en-US" dirty="0"/>
              <a:t>You offer to do a logo design for £250, delivered within 10 days. The client replies, ‘Yes, agreed’ — that’s an accepted offer.</a:t>
            </a:r>
          </a:p>
          <a:p>
            <a:endParaRPr lang="en-US" dirty="0"/>
          </a:p>
          <a:p>
            <a:r>
              <a:rPr lang="en-US" dirty="0"/>
              <a:t>📌 2. Intention to Create Legal Relations</a:t>
            </a:r>
          </a:p>
          <a:p>
            <a:r>
              <a:rPr lang="en-US" dirty="0"/>
              <a:t>“Both sides mean for it to be a real agreement — not just a </a:t>
            </a:r>
            <a:r>
              <a:rPr lang="en-US" dirty="0" err="1"/>
              <a:t>favour</a:t>
            </a:r>
            <a:r>
              <a:rPr lang="en-US" dirty="0"/>
              <a:t> or a casual conversation.”</a:t>
            </a:r>
          </a:p>
          <a:p>
            <a:r>
              <a:rPr lang="en-US" dirty="0"/>
              <a:t>🟢 Example:</a:t>
            </a:r>
          </a:p>
          <a:p>
            <a:r>
              <a:rPr lang="en-US" dirty="0"/>
              <a:t>A signed quote, a formal email reply, or an invoice with agreed terms all show intent.</a:t>
            </a:r>
          </a:p>
          <a:p>
            <a:endParaRPr lang="en-US" dirty="0"/>
          </a:p>
          <a:p>
            <a:r>
              <a:rPr lang="en-US" dirty="0"/>
              <a:t>📌 3. Consideration (Something of Value)</a:t>
            </a:r>
          </a:p>
          <a:p>
            <a:r>
              <a:rPr lang="en-US" dirty="0"/>
              <a:t>“There needs to be an exchange — usually money for services. But it could also be goods, </a:t>
            </a:r>
            <a:r>
              <a:rPr lang="en-US" dirty="0" err="1"/>
              <a:t>favours</a:t>
            </a:r>
            <a:r>
              <a:rPr lang="en-US" dirty="0"/>
              <a:t>, or even a barter.”</a:t>
            </a:r>
          </a:p>
          <a:p>
            <a:r>
              <a:rPr lang="en-US" dirty="0"/>
              <a:t>🟢 Example:</a:t>
            </a:r>
          </a:p>
          <a:p>
            <a:r>
              <a:rPr lang="en-US" dirty="0"/>
              <a:t>You agree to photograph someone’s event in return for them designing your website. That’s still a contract — there’s value on both sides.</a:t>
            </a:r>
          </a:p>
          <a:p>
            <a:endParaRPr lang="en-US" dirty="0"/>
          </a:p>
          <a:p>
            <a:r>
              <a:rPr lang="en-US" dirty="0"/>
              <a:t>📌 4. Clear Terms</a:t>
            </a:r>
          </a:p>
          <a:p>
            <a:r>
              <a:rPr lang="en-US" dirty="0"/>
              <a:t>“You must both know what’s being agreed. If it’s too vague or open-ended, it may not hold up in a dispute.”</a:t>
            </a:r>
          </a:p>
          <a:p>
            <a:r>
              <a:rPr lang="en-US" dirty="0"/>
              <a:t>🟢 Example:</a:t>
            </a:r>
          </a:p>
          <a:p>
            <a:r>
              <a:rPr lang="en-US" dirty="0"/>
              <a:t>‘Coaching sessions for 6 months at £100/month, delivered via Zoom, 2x per month.’</a:t>
            </a:r>
            <a:br>
              <a:rPr lang="en-US" dirty="0"/>
            </a:br>
            <a:r>
              <a:rPr lang="en-US" dirty="0"/>
              <a:t>That’s clearer than just ‘coaching as needed.’</a:t>
            </a:r>
          </a:p>
          <a:p>
            <a:endParaRPr lang="en-US" dirty="0"/>
          </a:p>
          <a:p>
            <a:r>
              <a:rPr lang="en-US" dirty="0"/>
              <a:t>💬 What Counts as a Contract?</a:t>
            </a:r>
          </a:p>
          <a:p>
            <a:r>
              <a:rPr lang="en-US" dirty="0"/>
              <a:t>“The UK </a:t>
            </a:r>
            <a:r>
              <a:rPr lang="en-US" dirty="0" err="1"/>
              <a:t>recognises</a:t>
            </a:r>
            <a:r>
              <a:rPr lang="en-US" dirty="0"/>
              <a:t> a contract whether it’s:</a:t>
            </a:r>
            <a:br>
              <a:rPr lang="en-US" dirty="0"/>
            </a:br>
            <a:r>
              <a:rPr lang="en-US" dirty="0"/>
              <a:t>– Typed and signed</a:t>
            </a:r>
            <a:br>
              <a:rPr lang="en-US" dirty="0"/>
            </a:br>
            <a:r>
              <a:rPr lang="en-US" dirty="0"/>
              <a:t>– Sent as a PDF</a:t>
            </a:r>
            <a:br>
              <a:rPr lang="en-US" dirty="0"/>
            </a:br>
            <a:r>
              <a:rPr lang="en-US" dirty="0"/>
              <a:t>– Agreed by email</a:t>
            </a:r>
            <a:br>
              <a:rPr lang="en-US" dirty="0"/>
            </a:br>
            <a:r>
              <a:rPr lang="en-US" dirty="0"/>
              <a:t>– Agreed in writing by WhatsApp or Messenger”</a:t>
            </a:r>
          </a:p>
          <a:p>
            <a:endParaRPr lang="en-US" dirty="0"/>
          </a:p>
          <a:p>
            <a:r>
              <a:rPr lang="en-US" dirty="0"/>
              <a:t>🟣 However:</a:t>
            </a:r>
          </a:p>
          <a:p>
            <a:r>
              <a:rPr lang="en-US" dirty="0"/>
              <a:t>“If it’s verbally agreed only, you’ve still got a contract — but it’s much harder to prove what was agreed. That’s where written terms give you real power.”</a:t>
            </a:r>
          </a:p>
          <a:p>
            <a:endParaRPr lang="en-US" dirty="0"/>
          </a:p>
          <a:p>
            <a:r>
              <a:rPr lang="en-US" dirty="0"/>
              <a:t>🔵 Real UK Example: Freelance Social Media Manager</a:t>
            </a:r>
          </a:p>
          <a:p>
            <a:r>
              <a:rPr lang="en-US" dirty="0"/>
              <a:t>“A social media freelancer worked with a client for 3 months without a signed contract — just email agreements.</a:t>
            </a:r>
            <a:br>
              <a:rPr lang="en-US" dirty="0"/>
            </a:br>
            <a:r>
              <a:rPr lang="en-US" dirty="0"/>
              <a:t>The client stopped paying, but the emails clearly stated what was included and the monthly rate.”</a:t>
            </a:r>
          </a:p>
          <a:p>
            <a:r>
              <a:rPr lang="en-US" dirty="0"/>
              <a:t>“The freelancer used those emails as evidence and successfully won the case via Money Claim Online, the UK small claims service.”</a:t>
            </a:r>
          </a:p>
          <a:p>
            <a:endParaRPr lang="en-US" dirty="0"/>
          </a:p>
          <a:p>
            <a:r>
              <a:rPr lang="en-US" dirty="0"/>
              <a:t>🔴 When You Might Still Want Legal Support</a:t>
            </a:r>
          </a:p>
          <a:p>
            <a:r>
              <a:rPr lang="en-US" dirty="0"/>
              <a:t>“Most day-to-day client work can be covered by a basic self-written contract — but if:</a:t>
            </a:r>
            <a:br>
              <a:rPr lang="en-US" dirty="0"/>
            </a:br>
            <a:r>
              <a:rPr lang="en-US" dirty="0"/>
              <a:t>– The value is high (e.g. over £5,000)</a:t>
            </a:r>
            <a:br>
              <a:rPr lang="en-US" dirty="0"/>
            </a:br>
            <a:r>
              <a:rPr lang="en-US" dirty="0"/>
              <a:t>– It’s long-term or complex</a:t>
            </a:r>
            <a:br>
              <a:rPr lang="en-US" dirty="0"/>
            </a:br>
            <a:r>
              <a:rPr lang="en-US" dirty="0"/>
              <a:t>– Intellectual Property is involved</a:t>
            </a:r>
            <a:br>
              <a:rPr lang="en-US" dirty="0"/>
            </a:br>
            <a:r>
              <a:rPr lang="en-US" dirty="0"/>
              <a:t>– The client is asking for things you don’t fully understand</a:t>
            </a:r>
            <a:br>
              <a:rPr lang="en-US" dirty="0"/>
            </a:br>
            <a:r>
              <a:rPr lang="en-US" dirty="0"/>
              <a:t>… then it might be worth a one-off check by a solicitor.”</a:t>
            </a:r>
          </a:p>
          <a:p>
            <a:r>
              <a:rPr lang="en-US" dirty="0"/>
              <a:t>“There are low-cost legal services for small businesses, such as:”</a:t>
            </a:r>
          </a:p>
          <a:p>
            <a:r>
              <a:rPr lang="en-US" dirty="0" err="1"/>
              <a:t>LawBite</a:t>
            </a:r>
            <a:endParaRPr lang="en-US" dirty="0"/>
          </a:p>
          <a:p>
            <a:r>
              <a:rPr lang="en-US" dirty="0"/>
              <a:t>Rocket Lawyer UK</a:t>
            </a:r>
          </a:p>
          <a:p>
            <a:r>
              <a:rPr lang="en-US" dirty="0"/>
              <a:t>Federation of Small Businesses (FSB) legal helpline</a:t>
            </a:r>
          </a:p>
          <a:p>
            <a:endParaRPr lang="en-US" dirty="0"/>
          </a:p>
          <a:p>
            <a:r>
              <a:rPr lang="en-US" dirty="0"/>
              <a:t>✅ Key Takeaway Message:</a:t>
            </a:r>
          </a:p>
          <a:p>
            <a:r>
              <a:rPr lang="en-US" dirty="0"/>
              <a:t>“Yes — your self-written contract can absolutely be legally binding.</a:t>
            </a:r>
            <a:br>
              <a:rPr lang="en-US" dirty="0"/>
            </a:br>
            <a:r>
              <a:rPr lang="en-US" dirty="0"/>
              <a:t>You just need:</a:t>
            </a:r>
            <a:br>
              <a:rPr lang="en-US" dirty="0"/>
            </a:br>
            <a:r>
              <a:rPr lang="en-US" dirty="0"/>
              <a:t>– Agreement</a:t>
            </a:r>
            <a:br>
              <a:rPr lang="en-US" dirty="0"/>
            </a:br>
            <a:r>
              <a:rPr lang="en-US" dirty="0"/>
              <a:t>– Intent</a:t>
            </a:r>
            <a:br>
              <a:rPr lang="en-US" dirty="0"/>
            </a:br>
            <a:r>
              <a:rPr lang="en-US" dirty="0"/>
              <a:t>– Something of value</a:t>
            </a:r>
            <a:br>
              <a:rPr lang="en-US" dirty="0"/>
            </a:br>
            <a:r>
              <a:rPr lang="en-US" dirty="0"/>
              <a:t>– Clarity”</a:t>
            </a:r>
          </a:p>
          <a:p>
            <a:r>
              <a:rPr lang="en-US" dirty="0"/>
              <a:t>“Even a basic agreement gives you protection and confidence.</a:t>
            </a:r>
            <a:br>
              <a:rPr lang="en-US" dirty="0"/>
            </a:br>
            <a:r>
              <a:rPr lang="en-US" dirty="0"/>
              <a:t>Don’t wait for problems to happen — have something in writing from day one.”</a:t>
            </a:r>
          </a:p>
          <a:p>
            <a:endParaRPr lang="en-US" dirty="0"/>
          </a:p>
          <a:p>
            <a:r>
              <a:rPr lang="en-US" dirty="0"/>
              <a:t>🧩 Segues Nicely Into:</a:t>
            </a:r>
          </a:p>
          <a:p>
            <a:r>
              <a:rPr lang="en-US" dirty="0"/>
              <a:t>“Now let’s take this one step further — if you're ever working on a big contract, how do you approach getting legal input or making sure it’s watertight?”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Slide – Presenter Script: When Should You Get a Contract Legally Reviewed?</a:t>
            </a:r>
          </a:p>
          <a:p>
            <a:r>
              <a:rPr lang="en-US" dirty="0"/>
              <a:t>🕒 Approx. delivery time: 6–8 minutes</a:t>
            </a:r>
          </a:p>
          <a:p>
            <a:r>
              <a:rPr lang="en-US" dirty="0"/>
              <a:t>🎯 Goal:</a:t>
            </a:r>
            <a:br>
              <a:rPr lang="en-US" dirty="0"/>
            </a:br>
            <a:r>
              <a:rPr lang="en-US" dirty="0"/>
              <a:t>To help sole traders understand when it’s worth investing in professional legal input, especially for higher-risk or higher-value contracts.</a:t>
            </a:r>
          </a:p>
          <a:p>
            <a:endParaRPr lang="en-US" dirty="0"/>
          </a:p>
          <a:p>
            <a:r>
              <a:rPr lang="en-US" dirty="0"/>
              <a:t>🔤 Slide Title Recap:</a:t>
            </a:r>
          </a:p>
          <a:p>
            <a:endParaRPr lang="en-US" dirty="0"/>
          </a:p>
          <a:p>
            <a:r>
              <a:rPr lang="en-US" dirty="0"/>
              <a:t>When Should You Get a Contract Legally Reviewed?</a:t>
            </a:r>
          </a:p>
          <a:p>
            <a:r>
              <a:rPr lang="en-US" dirty="0"/>
              <a:t>🖼️ Slide Text Recap:</a:t>
            </a:r>
          </a:p>
          <a:p>
            <a:r>
              <a:rPr lang="en-US" dirty="0"/>
              <a:t>💼 High-value work (£5k+ or long-term)</a:t>
            </a:r>
            <a:br>
              <a:rPr lang="en-US" dirty="0"/>
            </a:br>
            <a:r>
              <a:rPr lang="en-US" dirty="0"/>
              <a:t>📦 Complex services or deliverables</a:t>
            </a:r>
            <a:br>
              <a:rPr lang="en-US" dirty="0"/>
            </a:br>
            <a:r>
              <a:rPr lang="en-US" dirty="0"/>
              <a:t>🔁 Retainers or repeat client deals</a:t>
            </a:r>
            <a:br>
              <a:rPr lang="en-US" dirty="0"/>
            </a:br>
            <a:r>
              <a:rPr lang="en-US" dirty="0"/>
              <a:t>🧠 If unsure about what’s being agreed</a:t>
            </a:r>
          </a:p>
          <a:p>
            <a:endParaRPr lang="en-US" dirty="0"/>
          </a:p>
          <a:p>
            <a:r>
              <a:rPr lang="en-US" dirty="0"/>
              <a:t>🎙️ Presenter Script:</a:t>
            </a:r>
          </a:p>
          <a:p>
            <a:r>
              <a:rPr lang="en-US" dirty="0"/>
              <a:t>“As we said before — most everyday contracts you can absolutely handle yourself. But there are some scenarios where it pays to get professional legal support, just to make sure you're protected.”</a:t>
            </a:r>
          </a:p>
          <a:p>
            <a:r>
              <a:rPr lang="en-US" dirty="0"/>
              <a:t>“And no, it doesn’t have to cost thousands — there are budget-friendly ways to get documents reviewed.”</a:t>
            </a:r>
          </a:p>
          <a:p>
            <a:endParaRPr lang="en-US" dirty="0"/>
          </a:p>
          <a:p>
            <a:r>
              <a:rPr lang="en-US" dirty="0"/>
              <a:t>💼 1. High-Value Work (£5,000+ or Multi-Month)</a:t>
            </a:r>
          </a:p>
          <a:p>
            <a:r>
              <a:rPr lang="en-US" dirty="0"/>
              <a:t>“If you’re being hired to deliver something over 3, 6 or 12 months — or the project is worth thousands — then it’s wise to have a solicitor glance over it.”</a:t>
            </a:r>
          </a:p>
          <a:p>
            <a:r>
              <a:rPr lang="en-US" dirty="0"/>
              <a:t>🟢 Example:</a:t>
            </a:r>
          </a:p>
          <a:p>
            <a:r>
              <a:rPr lang="en-US" dirty="0"/>
              <a:t>A business coach lands a £10,000 deal to deliver mentoring over 6 months.</a:t>
            </a:r>
            <a:br>
              <a:rPr lang="en-US" dirty="0"/>
            </a:br>
            <a:r>
              <a:rPr lang="en-US" dirty="0"/>
              <a:t>There are monthly payments, performance criteria, and confidentiality clauses.</a:t>
            </a:r>
            <a:br>
              <a:rPr lang="en-US" dirty="0"/>
            </a:br>
            <a:r>
              <a:rPr lang="en-US" dirty="0"/>
              <a:t>A 1-hour review (£150–£200) helped her spot a clause that could’ve blocked her from working with similar clients for a year — and she had it removed.</a:t>
            </a:r>
          </a:p>
          <a:p>
            <a:endParaRPr lang="en-US" dirty="0"/>
          </a:p>
          <a:p>
            <a:r>
              <a:rPr lang="en-US" dirty="0"/>
              <a:t>📦 2. Complex Services or Deliverables</a:t>
            </a:r>
          </a:p>
          <a:p>
            <a:r>
              <a:rPr lang="en-US" dirty="0"/>
              <a:t>“If your project involves lots of moving parts — subcontractors, intellectual property, content rights, licensing — or you’re working across borders or digital platforms, it’s smart to get a check.”</a:t>
            </a:r>
          </a:p>
          <a:p>
            <a:r>
              <a:rPr lang="en-US" dirty="0"/>
              <a:t>🟣 Example:</a:t>
            </a:r>
          </a:p>
          <a:p>
            <a:r>
              <a:rPr lang="en-US" dirty="0"/>
              <a:t>A videographer agrees to create a promotional film with:</a:t>
            </a:r>
            <a:br>
              <a:rPr lang="en-US" dirty="0"/>
            </a:br>
            <a:r>
              <a:rPr lang="en-US" dirty="0"/>
              <a:t>– 3 filming days</a:t>
            </a:r>
            <a:br>
              <a:rPr lang="en-US" dirty="0"/>
            </a:br>
            <a:r>
              <a:rPr lang="en-US" dirty="0"/>
              <a:t>– Scriptwriting</a:t>
            </a:r>
            <a:br>
              <a:rPr lang="en-US" dirty="0"/>
            </a:br>
            <a:r>
              <a:rPr lang="en-US" dirty="0"/>
              <a:t>– Voiceover artist</a:t>
            </a:r>
            <a:br>
              <a:rPr lang="en-US" dirty="0"/>
            </a:br>
            <a:r>
              <a:rPr lang="en-US" dirty="0"/>
              <a:t>– Licensing music</a:t>
            </a:r>
            <a:br>
              <a:rPr lang="en-US" dirty="0"/>
            </a:br>
            <a:r>
              <a:rPr lang="en-US" dirty="0"/>
              <a:t>She wasn’t sure who would own what, or whether usage rights needed to be specified.</a:t>
            </a:r>
            <a:br>
              <a:rPr lang="en-US" dirty="0"/>
            </a:br>
            <a:r>
              <a:rPr lang="en-US" dirty="0"/>
              <a:t>A quick review clarified:</a:t>
            </a:r>
            <a:br>
              <a:rPr lang="en-US" dirty="0"/>
            </a:br>
            <a:r>
              <a:rPr lang="en-US" dirty="0"/>
              <a:t>– She retains copyright unless otherwise stated</a:t>
            </a:r>
            <a:br>
              <a:rPr lang="en-US" dirty="0"/>
            </a:br>
            <a:r>
              <a:rPr lang="en-US" dirty="0"/>
              <a:t>– Client needs a usage </a:t>
            </a:r>
            <a:r>
              <a:rPr lang="en-US" dirty="0" err="1"/>
              <a:t>licence</a:t>
            </a:r>
            <a:br>
              <a:rPr lang="en-US" dirty="0"/>
            </a:br>
            <a:r>
              <a:rPr lang="en-US" dirty="0"/>
              <a:t>– Music </a:t>
            </a:r>
            <a:r>
              <a:rPr lang="en-US" dirty="0" err="1"/>
              <a:t>licence</a:t>
            </a:r>
            <a:r>
              <a:rPr lang="en-US" dirty="0"/>
              <a:t> must cover commercial distribution</a:t>
            </a:r>
            <a:br>
              <a:rPr lang="en-US" dirty="0"/>
            </a:br>
            <a:r>
              <a:rPr lang="en-US" dirty="0"/>
              <a:t>She updated her template for all future projects.</a:t>
            </a:r>
          </a:p>
          <a:p>
            <a:endParaRPr lang="en-US" dirty="0"/>
          </a:p>
          <a:p>
            <a:r>
              <a:rPr lang="en-US" dirty="0"/>
              <a:t>🔁 3. Retainers or Repeat Client Work</a:t>
            </a:r>
          </a:p>
          <a:p>
            <a:r>
              <a:rPr lang="en-US" dirty="0"/>
              <a:t>“Any time you’re setting up a monthly recurring service — like admin support, marketing, coaching or cleaning — you should have a service agreement in place.”</a:t>
            </a:r>
          </a:p>
          <a:p>
            <a:r>
              <a:rPr lang="en-US" dirty="0"/>
              <a:t>“A legal review can help you include:</a:t>
            </a:r>
            <a:br>
              <a:rPr lang="en-US" dirty="0"/>
            </a:br>
            <a:r>
              <a:rPr lang="en-US" dirty="0"/>
              <a:t>– Notice periods</a:t>
            </a:r>
            <a:br>
              <a:rPr lang="en-US" dirty="0"/>
            </a:br>
            <a:r>
              <a:rPr lang="en-US" dirty="0"/>
              <a:t>– Price increase clauses</a:t>
            </a:r>
            <a:br>
              <a:rPr lang="en-US" dirty="0"/>
            </a:br>
            <a:r>
              <a:rPr lang="en-US" dirty="0"/>
              <a:t>– Scope creep boundaries</a:t>
            </a:r>
            <a:br>
              <a:rPr lang="en-US" dirty="0"/>
            </a:br>
            <a:r>
              <a:rPr lang="en-US" dirty="0"/>
              <a:t>– Late payment penalties”</a:t>
            </a:r>
          </a:p>
          <a:p>
            <a:endParaRPr lang="en-US" dirty="0"/>
          </a:p>
          <a:p>
            <a:r>
              <a:rPr lang="en-US" dirty="0"/>
              <a:t>🟠 Example:</a:t>
            </a:r>
          </a:p>
          <a:p>
            <a:r>
              <a:rPr lang="en-US" dirty="0"/>
              <a:t>A virtual assistant working on a £250/month retainer added a clause after advice from a solicitor:</a:t>
            </a:r>
            <a:br>
              <a:rPr lang="en-US" dirty="0"/>
            </a:br>
            <a:r>
              <a:rPr lang="en-US" dirty="0"/>
              <a:t>‘Work exceeding 10 hours per month will be billed at £25/hour’ — which helped her recover time that was creeping up unpaid.</a:t>
            </a:r>
          </a:p>
          <a:p>
            <a:endParaRPr lang="en-US" dirty="0"/>
          </a:p>
          <a:p>
            <a:r>
              <a:rPr lang="en-US" dirty="0"/>
              <a:t>🧠 4. If You’re Unsure What You’re Agreeing To</a:t>
            </a:r>
          </a:p>
          <a:p>
            <a:r>
              <a:rPr lang="en-US" dirty="0"/>
              <a:t>“This is the big one. If you’re being asked to sign their contract and:</a:t>
            </a:r>
            <a:br>
              <a:rPr lang="en-US" dirty="0"/>
            </a:br>
            <a:r>
              <a:rPr lang="en-US" dirty="0"/>
              <a:t>– You don’t understand it</a:t>
            </a:r>
            <a:br>
              <a:rPr lang="en-US" dirty="0"/>
            </a:br>
            <a:r>
              <a:rPr lang="en-US" dirty="0"/>
              <a:t>– It’s full of legal jargon</a:t>
            </a:r>
            <a:br>
              <a:rPr lang="en-US" dirty="0"/>
            </a:br>
            <a:r>
              <a:rPr lang="en-US" dirty="0"/>
              <a:t>– It feels too weighted in their </a:t>
            </a:r>
            <a:r>
              <a:rPr lang="en-US" dirty="0" err="1"/>
              <a:t>favour</a:t>
            </a:r>
            <a:br>
              <a:rPr lang="en-US" dirty="0"/>
            </a:br>
            <a:r>
              <a:rPr lang="en-US" dirty="0"/>
              <a:t>…then pause. Get it reviewed before signing.”</a:t>
            </a:r>
          </a:p>
          <a:p>
            <a:r>
              <a:rPr lang="en-US" dirty="0"/>
              <a:t>“Some red flags include:</a:t>
            </a:r>
            <a:br>
              <a:rPr lang="en-US" dirty="0"/>
            </a:br>
            <a:r>
              <a:rPr lang="en-US" dirty="0"/>
              <a:t>– Indemnity clauses (where you take the blame for all damages)</a:t>
            </a:r>
            <a:br>
              <a:rPr lang="en-US" dirty="0"/>
            </a:br>
            <a:r>
              <a:rPr lang="en-US" dirty="0"/>
              <a:t>– Exclusive service agreements (you can’t work for others)</a:t>
            </a:r>
            <a:br>
              <a:rPr lang="en-US" dirty="0"/>
            </a:br>
            <a:r>
              <a:rPr lang="en-US" dirty="0"/>
              <a:t>– IP assignment (they own everything you create)</a:t>
            </a:r>
            <a:br>
              <a:rPr lang="en-US" dirty="0"/>
            </a:br>
            <a:r>
              <a:rPr lang="en-US" dirty="0"/>
              <a:t>– No payment terms defined”</a:t>
            </a:r>
          </a:p>
          <a:p>
            <a:endParaRPr lang="en-US" dirty="0"/>
          </a:p>
          <a:p>
            <a:r>
              <a:rPr lang="en-US" dirty="0"/>
              <a:t>🔧 Budget-Friendly Legal Support (UK):</a:t>
            </a:r>
          </a:p>
          <a:p>
            <a:r>
              <a:rPr lang="en-US" dirty="0"/>
              <a:t>“You don’t need a big firm. You can use small business-friendly services like:”</a:t>
            </a:r>
          </a:p>
          <a:p>
            <a:r>
              <a:rPr lang="en-US" dirty="0" err="1"/>
              <a:t>LawBite</a:t>
            </a:r>
            <a:r>
              <a:rPr lang="en-US" dirty="0"/>
              <a:t> – from £99 per contract</a:t>
            </a:r>
          </a:p>
          <a:p>
            <a:r>
              <a:rPr lang="en-US" dirty="0"/>
              <a:t>FSB Legal Hub (if you’re a member)</a:t>
            </a:r>
          </a:p>
          <a:p>
            <a:r>
              <a:rPr lang="en-US" dirty="0"/>
              <a:t>Rocket Lawyer UK – £29/month for ongoing support</a:t>
            </a:r>
          </a:p>
          <a:p>
            <a:r>
              <a:rPr lang="en-US" dirty="0"/>
              <a:t>Citizens Advice (can offer free guidance, not always detailed)</a:t>
            </a:r>
          </a:p>
          <a:p>
            <a:endParaRPr lang="en-US" dirty="0"/>
          </a:p>
          <a:p>
            <a:r>
              <a:rPr lang="en-US" dirty="0"/>
              <a:t>✅ Key Takeaway Message:</a:t>
            </a:r>
          </a:p>
          <a:p>
            <a:r>
              <a:rPr lang="en-US" dirty="0"/>
              <a:t>“If the job is high value, complex, long-term, or you don’t understand the contract — get it checked.</a:t>
            </a:r>
            <a:br>
              <a:rPr lang="en-US" dirty="0"/>
            </a:br>
            <a:r>
              <a:rPr lang="en-US" dirty="0"/>
              <a:t>It’s better to spend £100–£200 once than lose £5,000 because you didn’t understand what you agreed to.”</a:t>
            </a:r>
          </a:p>
          <a:p>
            <a:endParaRPr lang="en-US" dirty="0"/>
          </a:p>
          <a:p>
            <a:r>
              <a:rPr lang="en-US" dirty="0"/>
              <a:t>🧩 Segues Nicely Into:</a:t>
            </a:r>
          </a:p>
          <a:p>
            <a:r>
              <a:rPr lang="en-US" dirty="0"/>
              <a:t>“Next, let’s look at one of the most important protections — Intellectual Property. What is it, and how can we stop others from using our work without permission?”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Slide – Presenter Script: What Is Intellectual Property (IP)?</a:t>
            </a:r>
          </a:p>
          <a:p>
            <a:r>
              <a:rPr lang="en-US" dirty="0"/>
              <a:t>🕒 Approx. delivery time: 7–9 minutes</a:t>
            </a:r>
          </a:p>
          <a:p>
            <a:r>
              <a:rPr lang="en-US" dirty="0"/>
              <a:t>🎯 Goal:</a:t>
            </a:r>
            <a:br>
              <a:rPr lang="en-US" dirty="0"/>
            </a:br>
            <a:r>
              <a:rPr lang="en-US" dirty="0"/>
              <a:t>To introduce the concept of Intellectual Property in plain English, highlight its relevance to sole traders, and show how IP gives business owners control over how others use their work.</a:t>
            </a:r>
          </a:p>
          <a:p>
            <a:endParaRPr lang="en-US" dirty="0"/>
          </a:p>
          <a:p>
            <a:r>
              <a:rPr lang="en-US" dirty="0"/>
              <a:t>🔤 Slide Title Recap:</a:t>
            </a:r>
          </a:p>
          <a:p>
            <a:endParaRPr lang="en-US" dirty="0"/>
          </a:p>
          <a:p>
            <a:r>
              <a:rPr lang="en-US" dirty="0"/>
              <a:t>What Is Intellectual Property (IP)?</a:t>
            </a:r>
          </a:p>
          <a:p>
            <a:r>
              <a:rPr lang="en-US" dirty="0"/>
              <a:t>🖼️ Slide Text Recap:</a:t>
            </a:r>
          </a:p>
          <a:p>
            <a:r>
              <a:rPr lang="en-US" dirty="0"/>
              <a:t>💡 Ideas and creations that you own</a:t>
            </a:r>
            <a:br>
              <a:rPr lang="en-US" dirty="0"/>
            </a:br>
            <a:r>
              <a:rPr lang="en-US" dirty="0"/>
              <a:t>📄 Includes names, logos, content, designs, inventions</a:t>
            </a:r>
            <a:br>
              <a:rPr lang="en-US" dirty="0"/>
            </a:br>
            <a:r>
              <a:rPr lang="en-US" dirty="0"/>
              <a:t>🔐 IP gives you control over how others use your work</a:t>
            </a:r>
            <a:br>
              <a:rPr lang="en-US" dirty="0"/>
            </a:br>
            <a:r>
              <a:rPr lang="en-US" dirty="0"/>
              <a:t>🏛️ UK IPO = official Intellectual Property Office</a:t>
            </a:r>
          </a:p>
          <a:p>
            <a:endParaRPr lang="en-US" dirty="0"/>
          </a:p>
          <a:p>
            <a:r>
              <a:rPr lang="en-US" dirty="0"/>
              <a:t>🎙️ Presenter Script:</a:t>
            </a:r>
          </a:p>
          <a:p>
            <a:r>
              <a:rPr lang="en-US" dirty="0"/>
              <a:t>“Intellectual Property — or IP — might sound like something only for inventors or tech companies. But actually, every single person in this room already has IP.</a:t>
            </a:r>
            <a:br>
              <a:rPr lang="en-US" dirty="0"/>
            </a:br>
            <a:r>
              <a:rPr lang="en-US" dirty="0"/>
              <a:t>Whether you’ve written website content, designed a logo, created a course, made a product — that’s all IP.”</a:t>
            </a:r>
          </a:p>
          <a:p>
            <a:endParaRPr lang="en-US" dirty="0"/>
          </a:p>
          <a:p>
            <a:r>
              <a:rPr lang="en-US" dirty="0"/>
              <a:t>💡 What Exactly Is Intellectual Property?</a:t>
            </a:r>
          </a:p>
          <a:p>
            <a:r>
              <a:rPr lang="en-US" dirty="0"/>
              <a:t>“IP refers to creations of the mind — ideas you’ve turned into something real and usable.</a:t>
            </a:r>
            <a:br>
              <a:rPr lang="en-US" dirty="0"/>
            </a:br>
            <a:r>
              <a:rPr lang="en-US" dirty="0"/>
              <a:t>That could be written words, graphics, logos, photography, clothing designs, course materials, even your brand name.”</a:t>
            </a:r>
          </a:p>
          <a:p>
            <a:r>
              <a:rPr lang="en-US" dirty="0"/>
              <a:t>“It’s just like owning a physical object — only instead of a car or a phone, you own an idea or a creative output.”</a:t>
            </a:r>
          </a:p>
          <a:p>
            <a:endParaRPr lang="en-US" dirty="0"/>
          </a:p>
          <a:p>
            <a:r>
              <a:rPr lang="en-US" dirty="0"/>
              <a:t>🟢 Real UK Examples of Sole Trader IP</a:t>
            </a:r>
          </a:p>
          <a:p>
            <a:r>
              <a:rPr lang="en-US" dirty="0"/>
              <a:t>A yoga teacher creates a 6-week wellbeing course in PDF form — that’s IP.</a:t>
            </a:r>
          </a:p>
          <a:p>
            <a:r>
              <a:rPr lang="en-US" dirty="0"/>
              <a:t>A local illustrator designs a logo and sells usage rights to a brand — IP.</a:t>
            </a:r>
          </a:p>
          <a:p>
            <a:r>
              <a:rPr lang="en-US" dirty="0"/>
              <a:t>A dog trainer names her service ‘</a:t>
            </a:r>
            <a:r>
              <a:rPr lang="en-US" dirty="0" err="1"/>
              <a:t>Pawsitive</a:t>
            </a:r>
            <a:r>
              <a:rPr lang="en-US" dirty="0"/>
              <a:t> Start’ and uses a unique brand — her name and logo are IP.</a:t>
            </a:r>
          </a:p>
          <a:p>
            <a:r>
              <a:rPr lang="en-US" dirty="0"/>
              <a:t>A tradesperson creates a ‘How To’ video series on YouTube — those videos are her copyright IP.</a:t>
            </a:r>
          </a:p>
          <a:p>
            <a:r>
              <a:rPr lang="en-US" dirty="0"/>
              <a:t>“If it’s something you made — you own it, and you can decide how it’s used. That’s what IP protection helps you do.”</a:t>
            </a:r>
          </a:p>
          <a:p>
            <a:endParaRPr lang="en-US" dirty="0"/>
          </a:p>
          <a:p>
            <a:r>
              <a:rPr lang="en-US" dirty="0"/>
              <a:t>🔐 Why IP Protection Matters</a:t>
            </a:r>
          </a:p>
          <a:p>
            <a:r>
              <a:rPr lang="en-US" dirty="0"/>
              <a:t>“Imagine this: You spend 6 months developing a workbook, launch it, and then someone downloads it, changes the cover and sells it on Etsy as their own.”</a:t>
            </a:r>
          </a:p>
          <a:p>
            <a:r>
              <a:rPr lang="en-US" dirty="0"/>
              <a:t>“Or you design a brand, and then find someone on Instagram using your exact name and logo.”</a:t>
            </a:r>
          </a:p>
          <a:p>
            <a:r>
              <a:rPr lang="en-US" dirty="0"/>
              <a:t>“Without clear IP knowledge and proof of ownership — you have a much harder time defending yourself.”</a:t>
            </a:r>
          </a:p>
          <a:p>
            <a:endParaRPr lang="en-US" dirty="0"/>
          </a:p>
          <a:p>
            <a:r>
              <a:rPr lang="en-US" dirty="0"/>
              <a:t>🏛️ UK IPO: Intellectual Property Office</a:t>
            </a:r>
          </a:p>
          <a:p>
            <a:r>
              <a:rPr lang="en-US" dirty="0"/>
              <a:t>“The UK Intellectual Property Office (IPO) is the government body that helps protect and register different types of IP.”</a:t>
            </a:r>
          </a:p>
          <a:p>
            <a:r>
              <a:rPr lang="en-US" dirty="0"/>
              <a:t>It covers:</a:t>
            </a:r>
          </a:p>
          <a:p>
            <a:r>
              <a:rPr lang="en-US" dirty="0"/>
              <a:t>Trademarks (e.g. brand names, logos, slogans)</a:t>
            </a:r>
          </a:p>
          <a:p>
            <a:r>
              <a:rPr lang="en-US" dirty="0"/>
              <a:t>Copyright (e.g. text, music, art, photography, video)</a:t>
            </a:r>
          </a:p>
          <a:p>
            <a:r>
              <a:rPr lang="en-US" dirty="0"/>
              <a:t>Patents (e.g. inventions, technical solutions)</a:t>
            </a:r>
          </a:p>
          <a:p>
            <a:r>
              <a:rPr lang="en-US" dirty="0"/>
              <a:t>Registered designs (e.g. shape or look of products)</a:t>
            </a:r>
          </a:p>
          <a:p>
            <a:r>
              <a:rPr lang="en-US" dirty="0"/>
              <a:t>“You don’t have to register everything — some things, like copyright, are automatically protected. But knowing what you’ve got and what your rights are is the first step.”</a:t>
            </a:r>
          </a:p>
          <a:p>
            <a:endParaRPr lang="en-US" dirty="0"/>
          </a:p>
          <a:p>
            <a:r>
              <a:rPr lang="en-US" dirty="0"/>
              <a:t>🔵 Everyday Examples of Where IP Exists in Small Biz:</a:t>
            </a:r>
          </a:p>
          <a:p>
            <a:r>
              <a:rPr lang="en-US" dirty="0"/>
              <a:t>Your business name and logo = potential trademark</a:t>
            </a:r>
          </a:p>
          <a:p>
            <a:r>
              <a:rPr lang="en-US" dirty="0"/>
              <a:t>Your website content = protected by copyright</a:t>
            </a:r>
          </a:p>
          <a:p>
            <a:r>
              <a:rPr lang="en-US" dirty="0"/>
              <a:t>Your product packaging = potentially a registered design</a:t>
            </a:r>
          </a:p>
          <a:p>
            <a:r>
              <a:rPr lang="en-US" dirty="0"/>
              <a:t>Your online course or eBook = copyright-protected</a:t>
            </a:r>
          </a:p>
          <a:p>
            <a:r>
              <a:rPr lang="en-US" dirty="0"/>
              <a:t>Your unique method or formula = may fall under trade secrets (though not legally protected unless patented)</a:t>
            </a:r>
          </a:p>
          <a:p>
            <a:endParaRPr lang="en-US" dirty="0"/>
          </a:p>
          <a:p>
            <a:r>
              <a:rPr lang="en-US" dirty="0"/>
              <a:t>✅ Key Takeaway Message:</a:t>
            </a:r>
          </a:p>
          <a:p>
            <a:r>
              <a:rPr lang="en-US" dirty="0"/>
              <a:t>“If you’re a creator of any kind — whether digital, physical or written — then you’re already dealing with Intellectual Property.”</a:t>
            </a:r>
          </a:p>
          <a:p>
            <a:r>
              <a:rPr lang="en-US" dirty="0"/>
              <a:t>“The goal is to know what you’ve got, understand your rights, and where appropriate, protect it.</a:t>
            </a:r>
            <a:br>
              <a:rPr lang="en-US" dirty="0"/>
            </a:br>
            <a:r>
              <a:rPr lang="en-US" dirty="0"/>
              <a:t>It’s how you stop others from copying your work or claiming it as their own.”</a:t>
            </a:r>
          </a:p>
          <a:p>
            <a:endParaRPr lang="en-US" dirty="0"/>
          </a:p>
          <a:p>
            <a:r>
              <a:rPr lang="en-US" dirty="0"/>
              <a:t>🧩 Segues Nicely Into:</a:t>
            </a:r>
          </a:p>
          <a:p>
            <a:r>
              <a:rPr lang="en-US" dirty="0"/>
              <a:t>“So now we know what IP is — let’s look at how you can actually protect it in practical ways as a sole trader.”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Slide – Presenter Script: How to Protect Your IP (Practical Steps)</a:t>
            </a:r>
          </a:p>
          <a:p>
            <a:r>
              <a:rPr lang="en-US" dirty="0"/>
              <a:t>🕒 Approx. delivery time: 8–10 minutes</a:t>
            </a:r>
          </a:p>
          <a:p>
            <a:r>
              <a:rPr lang="en-US" dirty="0"/>
              <a:t>🎯 Goal:</a:t>
            </a:r>
            <a:br>
              <a:rPr lang="en-US" dirty="0"/>
            </a:br>
            <a:r>
              <a:rPr lang="en-US" dirty="0"/>
              <a:t>Give sole traders clear, low-cost ways to protect their intellectual property. Break down practical steps that are realistic even with limited resources. Reinforce that not all IP needs expensive registration — and prevention is often the best protection.</a:t>
            </a:r>
          </a:p>
          <a:p>
            <a:endParaRPr lang="en-US" dirty="0"/>
          </a:p>
          <a:p>
            <a:r>
              <a:rPr lang="en-US" dirty="0"/>
              <a:t>🔤 Slide Title Recap:</a:t>
            </a:r>
          </a:p>
          <a:p>
            <a:r>
              <a:rPr lang="en-US" dirty="0"/>
              <a:t>How to Protect Your IP (Practical Steps)</a:t>
            </a:r>
          </a:p>
          <a:p>
            <a:r>
              <a:rPr lang="en-US" dirty="0"/>
              <a:t>🖼️ Slide Text Recap:</a:t>
            </a:r>
          </a:p>
          <a:p>
            <a:r>
              <a:rPr lang="en-US" dirty="0"/>
              <a:t>🗂️ Keep clear records of your work (drafts, timestamps, emails)</a:t>
            </a:r>
            <a:br>
              <a:rPr lang="en-US" dirty="0"/>
            </a:br>
            <a:r>
              <a:rPr lang="en-US" dirty="0"/>
              <a:t>🔖 Add copyright notices on your content</a:t>
            </a:r>
            <a:br>
              <a:rPr lang="en-US" dirty="0"/>
            </a:br>
            <a:r>
              <a:rPr lang="en-US" dirty="0"/>
              <a:t>📧 Send copies to yourself to time-stamp ownership</a:t>
            </a:r>
            <a:br>
              <a:rPr lang="en-US" dirty="0"/>
            </a:br>
            <a:r>
              <a:rPr lang="en-US" dirty="0"/>
              <a:t>🏛️ Register trademarks, designs or patents if needed</a:t>
            </a:r>
          </a:p>
          <a:p>
            <a:endParaRPr lang="en-US" dirty="0"/>
          </a:p>
          <a:p>
            <a:r>
              <a:rPr lang="en-US" dirty="0"/>
              <a:t>🎙️ Presenter Script:</a:t>
            </a:r>
          </a:p>
          <a:p>
            <a:r>
              <a:rPr lang="en-US" dirty="0"/>
              <a:t>“Now that you know what Intellectual Property is, let’s look at how you can protect it — practically — as a sole trader.</a:t>
            </a:r>
            <a:br>
              <a:rPr lang="en-US" dirty="0"/>
            </a:br>
            <a:r>
              <a:rPr lang="en-US" dirty="0"/>
              <a:t>You don’t need to register everything, and you don’t need to spend thousands to secure your rights.”</a:t>
            </a:r>
          </a:p>
          <a:p>
            <a:endParaRPr lang="en-US" dirty="0"/>
          </a:p>
          <a:p>
            <a:r>
              <a:rPr lang="en-US" dirty="0"/>
              <a:t>🗂️ 1. Keep Clear Records of Your Work</a:t>
            </a:r>
          </a:p>
          <a:p>
            <a:r>
              <a:rPr lang="en-US" dirty="0"/>
              <a:t>“One of the simplest and most effective protections is simply keeping evidence that proves you created something.”</a:t>
            </a:r>
          </a:p>
          <a:p>
            <a:r>
              <a:rPr lang="en-US" dirty="0"/>
              <a:t>✅ Save early drafts of your logo, website copy, designs, or product ideas</a:t>
            </a:r>
            <a:br>
              <a:rPr lang="en-US" dirty="0"/>
            </a:br>
            <a:r>
              <a:rPr lang="en-US" dirty="0"/>
              <a:t>✅ Use file timestamps, saved folders, and version control</a:t>
            </a:r>
            <a:br>
              <a:rPr lang="en-US" dirty="0"/>
            </a:br>
            <a:r>
              <a:rPr lang="en-US" dirty="0"/>
              <a:t>✅ Back them up — ideally to cloud storage (Google Drive, Dropbox, iCloud)</a:t>
            </a:r>
            <a:br>
              <a:rPr lang="en-US" dirty="0"/>
            </a:br>
            <a:r>
              <a:rPr lang="en-US" dirty="0"/>
              <a:t>✅ Keep client contracts and email trails showing you provided work and when</a:t>
            </a:r>
          </a:p>
          <a:p>
            <a:endParaRPr lang="en-US" dirty="0"/>
          </a:p>
          <a:p>
            <a:r>
              <a:rPr lang="en-US" dirty="0"/>
              <a:t>🔵 Real UK Example:</a:t>
            </a:r>
          </a:p>
          <a:p>
            <a:r>
              <a:rPr lang="en-US" dirty="0"/>
              <a:t>A freelance writer had a client accuse her of copying work. Because she had all her Word document drafts with timestamps and the original brief saved in her inbox, she could prove authorship and the timeline — stopping the dispute cold.</a:t>
            </a:r>
          </a:p>
          <a:p>
            <a:endParaRPr lang="en-US" dirty="0"/>
          </a:p>
          <a:p>
            <a:r>
              <a:rPr lang="en-US" dirty="0"/>
              <a:t>🔖 2. Add Copyright Notices on Your Content</a:t>
            </a:r>
          </a:p>
          <a:p>
            <a:r>
              <a:rPr lang="en-US" dirty="0"/>
              <a:t>“In the UK, copyright exists automatically when you create original work — but adding a notice helps show you take it seriously.”</a:t>
            </a:r>
          </a:p>
          <a:p>
            <a:r>
              <a:rPr lang="en-US" dirty="0"/>
              <a:t>📌 A standard copyright notice looks like:</a:t>
            </a:r>
            <a:br>
              <a:rPr lang="en-US" dirty="0"/>
            </a:br>
            <a:r>
              <a:rPr lang="en-US" dirty="0"/>
              <a:t>© [Your Name or Business Name] [Year]</a:t>
            </a:r>
            <a:br>
              <a:rPr lang="en-US" dirty="0"/>
            </a:br>
            <a:r>
              <a:rPr lang="en-US" dirty="0"/>
              <a:t>Example: © Jenny Harper Coaching 2025</a:t>
            </a:r>
          </a:p>
          <a:p>
            <a:r>
              <a:rPr lang="en-US" dirty="0"/>
              <a:t>📍 Place it on:</a:t>
            </a:r>
          </a:p>
          <a:p>
            <a:r>
              <a:rPr lang="en-US" dirty="0"/>
              <a:t>Your website (footer or terms)</a:t>
            </a:r>
          </a:p>
          <a:p>
            <a:r>
              <a:rPr lang="en-US" dirty="0"/>
              <a:t>PDF documents or workbooks</a:t>
            </a:r>
          </a:p>
          <a:p>
            <a:r>
              <a:rPr lang="en-US" dirty="0"/>
              <a:t>Your online course or digital files</a:t>
            </a:r>
          </a:p>
          <a:p>
            <a:r>
              <a:rPr lang="en-US" dirty="0"/>
              <a:t>Your photography or graphics (subtly in corners)</a:t>
            </a:r>
          </a:p>
          <a:p>
            <a:endParaRPr lang="en-US" dirty="0"/>
          </a:p>
          <a:p>
            <a:r>
              <a:rPr lang="en-US" dirty="0"/>
              <a:t>🔵 Tip: You don’t need to register copyright in the UK — it’s free and automatic.</a:t>
            </a:r>
            <a:br>
              <a:rPr lang="en-US" dirty="0"/>
            </a:br>
            <a:r>
              <a:rPr lang="en-US" dirty="0"/>
              <a:t>But adding this notice is a visual deterrent and helps in disputes.</a:t>
            </a:r>
          </a:p>
          <a:p>
            <a:endParaRPr lang="en-US" dirty="0"/>
          </a:p>
          <a:p>
            <a:r>
              <a:rPr lang="en-US" dirty="0"/>
              <a:t>📧 3. Send Yourself a Copy (Time-Stamp Hack)</a:t>
            </a:r>
          </a:p>
          <a:p>
            <a:r>
              <a:rPr lang="en-US" dirty="0"/>
              <a:t>“This one’s low-tech but useful — especially if you don’t have legal protection in place yet.”</a:t>
            </a:r>
          </a:p>
          <a:p>
            <a:r>
              <a:rPr lang="en-US" dirty="0"/>
              <a:t>“Email yourself a copy of your work, or send it to someone you trust (and CC yourself).</a:t>
            </a:r>
            <a:br>
              <a:rPr lang="en-US" dirty="0"/>
            </a:br>
            <a:r>
              <a:rPr lang="en-US" dirty="0"/>
              <a:t>That email gets a timestamp and a record of when the work was created.”</a:t>
            </a:r>
          </a:p>
          <a:p>
            <a:r>
              <a:rPr lang="en-US" dirty="0"/>
              <a:t>“Alternatively, upload to Google Drive or Dropbox, and take a screenshot showing the file date and time.”</a:t>
            </a:r>
          </a:p>
          <a:p>
            <a:r>
              <a:rPr lang="en-US" dirty="0"/>
              <a:t>🟢 Why this helps:</a:t>
            </a:r>
            <a:br>
              <a:rPr lang="en-US" dirty="0"/>
            </a:br>
            <a:r>
              <a:rPr lang="en-US" dirty="0"/>
              <a:t>If someone copies your content and you need to prove ownership, you have dated evidence that predates theirs.</a:t>
            </a:r>
          </a:p>
          <a:p>
            <a:endParaRPr lang="en-US" dirty="0"/>
          </a:p>
          <a:p>
            <a:r>
              <a:rPr lang="en-US" dirty="0"/>
              <a:t>⚠️ Caution: This isn’t legally bulletproof — but it can help in small claims or cease-and-desist cases.</a:t>
            </a:r>
          </a:p>
          <a:p>
            <a:endParaRPr lang="en-US" dirty="0"/>
          </a:p>
          <a:p>
            <a:r>
              <a:rPr lang="en-US" dirty="0"/>
              <a:t>🏛️ 4. Register Trademarks, Designs or Patents if Needed</a:t>
            </a:r>
          </a:p>
          <a:p>
            <a:r>
              <a:rPr lang="en-US" dirty="0"/>
              <a:t>“Not all IP needs formal registration. But if your brand or product is core to your business, then registration can offer extra legal protection.”</a:t>
            </a:r>
          </a:p>
          <a:p>
            <a:r>
              <a:rPr lang="en-US" dirty="0"/>
              <a:t>🧾 Trademark — UK IPO</a:t>
            </a:r>
          </a:p>
          <a:p>
            <a:r>
              <a:rPr lang="en-US" dirty="0"/>
              <a:t>Covers:</a:t>
            </a:r>
          </a:p>
          <a:p>
            <a:r>
              <a:rPr lang="en-US" dirty="0"/>
              <a:t>Business names</a:t>
            </a:r>
          </a:p>
          <a:p>
            <a:r>
              <a:rPr lang="en-US" dirty="0"/>
              <a:t>Logos</a:t>
            </a:r>
          </a:p>
          <a:p>
            <a:r>
              <a:rPr lang="en-US" dirty="0"/>
              <a:t>Taglines or slogans</a:t>
            </a:r>
          </a:p>
          <a:p>
            <a:r>
              <a:rPr lang="en-US" dirty="0"/>
              <a:t>💰 Cost: Around £170–200 for one class (as of 2025)</a:t>
            </a:r>
            <a:br>
              <a:rPr lang="en-US" dirty="0"/>
            </a:br>
            <a:r>
              <a:rPr lang="en-US" dirty="0"/>
              <a:t>🕐 Time: 3–4 months to register</a:t>
            </a:r>
            <a:br>
              <a:rPr lang="en-US" dirty="0"/>
            </a:br>
            <a:r>
              <a:rPr lang="en-US" dirty="0"/>
              <a:t>✅ Gives you exclusive rights to use the name/logo in your sector</a:t>
            </a:r>
          </a:p>
          <a:p>
            <a:endParaRPr lang="en-US" dirty="0"/>
          </a:p>
          <a:p>
            <a:r>
              <a:rPr lang="en-US" dirty="0"/>
              <a:t>🟢 Example:</a:t>
            </a:r>
          </a:p>
          <a:p>
            <a:r>
              <a:rPr lang="en-US" dirty="0"/>
              <a:t>A Brighton-based candle maker trademarked her brand name after a competitor used a near-identical name at markets.</a:t>
            </a:r>
            <a:br>
              <a:rPr lang="en-US" dirty="0"/>
            </a:br>
            <a:r>
              <a:rPr lang="en-US" dirty="0"/>
              <a:t>It cost £200 but saved her brand reputation and gave her power to send a cease-and-desist.</a:t>
            </a:r>
          </a:p>
          <a:p>
            <a:endParaRPr lang="en-US" dirty="0"/>
          </a:p>
          <a:p>
            <a:r>
              <a:rPr lang="en-US" dirty="0"/>
              <a:t>🎨 Registered Design — UK IPO</a:t>
            </a:r>
          </a:p>
          <a:p>
            <a:r>
              <a:rPr lang="en-US" dirty="0"/>
              <a:t>Covers:</a:t>
            </a:r>
          </a:p>
          <a:p>
            <a:r>
              <a:rPr lang="en-US" dirty="0"/>
              <a:t>The shape, look or visual appearance of a product</a:t>
            </a:r>
          </a:p>
          <a:p>
            <a:r>
              <a:rPr lang="en-US" dirty="0"/>
              <a:t>Could be packaging, a unique garment cut, or a graphic layout</a:t>
            </a:r>
          </a:p>
          <a:p>
            <a:r>
              <a:rPr lang="en-US" dirty="0"/>
              <a:t>💰 Cost: From £50</a:t>
            </a:r>
            <a:br>
              <a:rPr lang="en-US" dirty="0"/>
            </a:br>
            <a:r>
              <a:rPr lang="en-US" dirty="0"/>
              <a:t>Useful for:</a:t>
            </a:r>
          </a:p>
          <a:p>
            <a:r>
              <a:rPr lang="en-US" dirty="0"/>
              <a:t>Fashion, craft, </a:t>
            </a:r>
            <a:r>
              <a:rPr lang="en-US" dirty="0" err="1"/>
              <a:t>jewellery</a:t>
            </a:r>
            <a:r>
              <a:rPr lang="en-US" dirty="0"/>
              <a:t>, packaging</a:t>
            </a:r>
          </a:p>
          <a:p>
            <a:endParaRPr lang="en-US" dirty="0"/>
          </a:p>
          <a:p>
            <a:r>
              <a:rPr lang="en-US" dirty="0"/>
              <a:t>🟢 Example:</a:t>
            </a:r>
          </a:p>
          <a:p>
            <a:r>
              <a:rPr lang="en-US" dirty="0"/>
              <a:t>A </a:t>
            </a:r>
            <a:r>
              <a:rPr lang="en-US" dirty="0" err="1"/>
              <a:t>jewellery</a:t>
            </a:r>
            <a:r>
              <a:rPr lang="en-US" dirty="0"/>
              <a:t> designer registered the visual design of a popular pendant. When a large retailer copied it, she could legally challenge them — and they pulled the item.</a:t>
            </a:r>
          </a:p>
          <a:p>
            <a:endParaRPr lang="en-US" dirty="0"/>
          </a:p>
          <a:p>
            <a:r>
              <a:rPr lang="en-US" dirty="0"/>
              <a:t>🔬 Patent — Very rare for sole traders</a:t>
            </a:r>
          </a:p>
          <a:p>
            <a:r>
              <a:rPr lang="en-US" dirty="0"/>
              <a:t>Only useful for inventions or technical innovations</a:t>
            </a:r>
            <a:br>
              <a:rPr lang="en-US" dirty="0"/>
            </a:br>
            <a:r>
              <a:rPr lang="en-US" dirty="0"/>
              <a:t>Expensive and time-consuming — £4,000+</a:t>
            </a:r>
            <a:br>
              <a:rPr lang="en-US" dirty="0"/>
            </a:br>
            <a:r>
              <a:rPr lang="en-US" dirty="0"/>
              <a:t>Most relevant for engineers, tech, or scientific developments</a:t>
            </a:r>
          </a:p>
          <a:p>
            <a:endParaRPr lang="en-US" dirty="0"/>
          </a:p>
          <a:p>
            <a:r>
              <a:rPr lang="en-US" dirty="0"/>
              <a:t>⚠️ If you think you have a patentable idea — do not publish or show it publicly until you’ve spoken to a solicitor.</a:t>
            </a:r>
          </a:p>
          <a:p>
            <a:endParaRPr lang="en-US" dirty="0"/>
          </a:p>
          <a:p>
            <a:r>
              <a:rPr lang="en-US" dirty="0"/>
              <a:t>✅ Key Takeaway Message:</a:t>
            </a:r>
          </a:p>
          <a:p>
            <a:r>
              <a:rPr lang="en-US" dirty="0"/>
              <a:t>“Most of you don’t need to register everything — but you do need to keep proof, be clear, and show ownership.”</a:t>
            </a:r>
            <a:br>
              <a:rPr lang="en-US" dirty="0"/>
            </a:br>
            <a:r>
              <a:rPr lang="en-US" dirty="0"/>
              <a:t>“If your brand or creative content is vital to your business — protect it like any other asset. And don’t wait for someone to steal it before you act.”</a:t>
            </a:r>
          </a:p>
          <a:p>
            <a:endParaRPr lang="en-US" dirty="0"/>
          </a:p>
          <a:p>
            <a:r>
              <a:rPr lang="en-US" dirty="0"/>
              <a:t>🧩 Segues Nicely Into:</a:t>
            </a:r>
          </a:p>
          <a:p>
            <a:r>
              <a:rPr lang="en-US" dirty="0"/>
              <a:t>“So now you understand how to protect your IP — let’s look at one of the most common issues today:</a:t>
            </a:r>
            <a:br>
              <a:rPr lang="en-US" dirty="0"/>
            </a:br>
            <a:r>
              <a:rPr lang="en-US" dirty="0"/>
              <a:t>What happens when someone uses your content, logo, or AI-generated work without permission?”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 Presenter Script: What to Do if Someone Steals Your IP?</a:t>
            </a:r>
          </a:p>
          <a:p>
            <a:r>
              <a:rPr lang="en-US" dirty="0"/>
              <a:t>🕒 Approx. delivery time: 8–10 minutes</a:t>
            </a:r>
          </a:p>
          <a:p>
            <a:r>
              <a:rPr lang="en-US" dirty="0"/>
              <a:t>🎯 Goal:</a:t>
            </a:r>
            <a:br>
              <a:rPr lang="en-US" dirty="0"/>
            </a:br>
            <a:r>
              <a:rPr lang="en-US" dirty="0"/>
              <a:t>To give sole traders a step-by-step, low-cost guide to responding to intellectual property theft — whether it's stolen logos, content, designs or branding. Empower them to act confidently and appropriately, even without legal teams.</a:t>
            </a:r>
          </a:p>
          <a:p>
            <a:endParaRPr lang="en-US" dirty="0"/>
          </a:p>
          <a:p>
            <a:r>
              <a:rPr lang="en-US" dirty="0"/>
              <a:t>🔤 Slide Title Recap:</a:t>
            </a:r>
          </a:p>
          <a:p>
            <a:endParaRPr lang="en-US" dirty="0"/>
          </a:p>
          <a:p>
            <a:r>
              <a:rPr lang="en-US" dirty="0"/>
              <a:t>What to Do if Someone Steals Your IP?</a:t>
            </a:r>
          </a:p>
          <a:p>
            <a:r>
              <a:rPr lang="en-US" dirty="0"/>
              <a:t>🖼️ Slide Text Recap:</a:t>
            </a:r>
          </a:p>
          <a:p>
            <a:r>
              <a:rPr lang="en-US" dirty="0"/>
              <a:t>📸 Take screenshots &amp; gather evidence</a:t>
            </a:r>
            <a:br>
              <a:rPr lang="en-US" dirty="0"/>
            </a:br>
            <a:r>
              <a:rPr lang="en-US" dirty="0"/>
              <a:t>✉️ Send a clear cease-and-desist email</a:t>
            </a:r>
            <a:br>
              <a:rPr lang="en-US" dirty="0"/>
            </a:br>
            <a:r>
              <a:rPr lang="en-US" dirty="0"/>
              <a:t>⚖️ Report to platform or IPO if needed</a:t>
            </a:r>
            <a:br>
              <a:rPr lang="en-US" dirty="0"/>
            </a:br>
            <a:r>
              <a:rPr lang="en-US" dirty="0"/>
              <a:t>👩‍⚖️ Legal advice for serious infringement</a:t>
            </a:r>
          </a:p>
          <a:p>
            <a:endParaRPr lang="en-US" dirty="0"/>
          </a:p>
          <a:p>
            <a:r>
              <a:rPr lang="en-US" dirty="0"/>
              <a:t>🎙️ Presenter Script:</a:t>
            </a:r>
          </a:p>
          <a:p>
            <a:r>
              <a:rPr lang="en-US" dirty="0"/>
              <a:t>“So, what do you actually do if someone copies your content, your logo, your brand name — or uses something you created without permission?”</a:t>
            </a:r>
          </a:p>
          <a:p>
            <a:r>
              <a:rPr lang="en-US" dirty="0"/>
              <a:t>“The good news is: you have rights. But you also need to be calm, professional, and gather the right evidence to protect yourself.”</a:t>
            </a:r>
          </a:p>
          <a:p>
            <a:endParaRPr lang="en-US" dirty="0"/>
          </a:p>
          <a:p>
            <a:r>
              <a:rPr lang="en-US" dirty="0"/>
              <a:t>📸 1. Take Screenshots &amp; Gather Evidence</a:t>
            </a:r>
          </a:p>
          <a:p>
            <a:r>
              <a:rPr lang="en-US" dirty="0"/>
              <a:t>“First things first — document everything.”</a:t>
            </a:r>
          </a:p>
          <a:p>
            <a:r>
              <a:rPr lang="en-US" dirty="0"/>
              <a:t>✅ Take screenshots of:</a:t>
            </a:r>
          </a:p>
          <a:p>
            <a:r>
              <a:rPr lang="en-US" dirty="0"/>
              <a:t>The infringing content (website, social post, product listing)</a:t>
            </a:r>
          </a:p>
          <a:p>
            <a:r>
              <a:rPr lang="en-US" dirty="0"/>
              <a:t>The URL or page it appears on</a:t>
            </a:r>
          </a:p>
          <a:p>
            <a:r>
              <a:rPr lang="en-US" dirty="0"/>
              <a:t>Any timestamps or dates shown</a:t>
            </a:r>
          </a:p>
          <a:p>
            <a:r>
              <a:rPr lang="en-US" dirty="0"/>
              <a:t>Their business or contact details</a:t>
            </a:r>
          </a:p>
          <a:p>
            <a:r>
              <a:rPr lang="en-US" dirty="0"/>
              <a:t>A comparison showing your original work next to theirs</a:t>
            </a:r>
          </a:p>
          <a:p>
            <a:r>
              <a:rPr lang="en-US" dirty="0"/>
              <a:t>💡 Save this into a folder with:</a:t>
            </a:r>
          </a:p>
          <a:p>
            <a:r>
              <a:rPr lang="en-US" dirty="0"/>
              <a:t>Your original files</a:t>
            </a:r>
          </a:p>
          <a:p>
            <a:r>
              <a:rPr lang="en-US" dirty="0"/>
              <a:t>Any drafts showing how/when you created it</a:t>
            </a:r>
          </a:p>
          <a:p>
            <a:r>
              <a:rPr lang="en-US" dirty="0"/>
              <a:t>Emails or invoices proving creation or ownership</a:t>
            </a:r>
          </a:p>
          <a:p>
            <a:endParaRPr lang="en-US" dirty="0"/>
          </a:p>
          <a:p>
            <a:r>
              <a:rPr lang="en-US" dirty="0"/>
              <a:t>🔵 Real UK Example:</a:t>
            </a:r>
          </a:p>
          <a:p>
            <a:r>
              <a:rPr lang="en-US" dirty="0"/>
              <a:t>A Sussex-based social media manager found another coach using her entire Instagram bio and service list.</a:t>
            </a:r>
            <a:br>
              <a:rPr lang="en-US" dirty="0"/>
            </a:br>
            <a:r>
              <a:rPr lang="en-US" dirty="0"/>
              <a:t>She screenshotted both profiles, saved her Canva files showing creation dates, and drafted an email — which led to the content being removed within 24 hours.</a:t>
            </a:r>
          </a:p>
          <a:p>
            <a:endParaRPr lang="en-US" dirty="0"/>
          </a:p>
          <a:p>
            <a:r>
              <a:rPr lang="en-US" dirty="0"/>
              <a:t>✉️ 2. Send a Clear ‘Cease-and-Desist’ Email</a:t>
            </a:r>
          </a:p>
          <a:p>
            <a:r>
              <a:rPr lang="en-US" dirty="0"/>
              <a:t>“This is your first official step — and in most cases, it works.”</a:t>
            </a:r>
          </a:p>
          <a:p>
            <a:r>
              <a:rPr lang="en-US" dirty="0"/>
              <a:t>What to include:</a:t>
            </a:r>
          </a:p>
          <a:p>
            <a:r>
              <a:rPr lang="en-US" dirty="0"/>
              <a:t>A polite but firm tone</a:t>
            </a:r>
          </a:p>
          <a:p>
            <a:r>
              <a:rPr lang="en-US" dirty="0"/>
              <a:t>Your identity and business name</a:t>
            </a:r>
          </a:p>
          <a:p>
            <a:r>
              <a:rPr lang="en-US" dirty="0"/>
              <a:t>Description of the stolen IP (logo, content, etc.)</a:t>
            </a:r>
          </a:p>
          <a:p>
            <a:r>
              <a:rPr lang="en-US" dirty="0"/>
              <a:t>Statement asserting your ownership</a:t>
            </a:r>
          </a:p>
          <a:p>
            <a:r>
              <a:rPr lang="en-US" dirty="0"/>
              <a:t>A demand that they remove the content within a time limit (e.g. 5 working days)</a:t>
            </a:r>
          </a:p>
          <a:p>
            <a:r>
              <a:rPr lang="en-US" dirty="0"/>
              <a:t>Optional: mention next steps (reporting to platform or legal action)</a:t>
            </a:r>
          </a:p>
          <a:p>
            <a:endParaRPr lang="en-US" dirty="0"/>
          </a:p>
          <a:p>
            <a:r>
              <a:rPr lang="en-US" dirty="0"/>
              <a:t>📨 Template:</a:t>
            </a:r>
          </a:p>
          <a:p>
            <a:r>
              <a:rPr lang="en-US" dirty="0"/>
              <a:t>“Hi, I’ve noticed that [describe the content/logo] you’re using appears to be identical to work I created for my business, [Your Business Name]. I own the rights to this material and respectfully request that it be removed from all platforms within 5 working days to avoid further action.”</a:t>
            </a:r>
          </a:p>
          <a:p>
            <a:endParaRPr lang="en-US" dirty="0"/>
          </a:p>
          <a:p>
            <a:r>
              <a:rPr lang="en-US" dirty="0"/>
              <a:t>🟢 Optional: attach evidence or original files to strengthen your case.</a:t>
            </a:r>
          </a:p>
          <a:p>
            <a:endParaRPr lang="en-US" dirty="0"/>
          </a:p>
          <a:p>
            <a:r>
              <a:rPr lang="en-US" dirty="0"/>
              <a:t>⚖️ 3. Report to the Platform or the UK IPO</a:t>
            </a:r>
          </a:p>
          <a:p>
            <a:r>
              <a:rPr lang="en-US" dirty="0"/>
              <a:t>“If they ignore you or refuse — take it to the next step.”</a:t>
            </a:r>
          </a:p>
          <a:p>
            <a:endParaRPr lang="en-US" dirty="0"/>
          </a:p>
          <a:p>
            <a:r>
              <a:rPr lang="en-US" dirty="0"/>
              <a:t>🟢 Online Platforms</a:t>
            </a:r>
          </a:p>
          <a:p>
            <a:r>
              <a:rPr lang="en-US" dirty="0"/>
              <a:t>Instagram, Facebook, Etsy, Shopify, YouTube and others all have IP violation reporting tools</a:t>
            </a:r>
          </a:p>
          <a:p>
            <a:r>
              <a:rPr lang="en-US" dirty="0"/>
              <a:t>You’ll often need to:</a:t>
            </a:r>
          </a:p>
          <a:p>
            <a:r>
              <a:rPr lang="en-US" dirty="0"/>
              <a:t>Upload evidence</a:t>
            </a:r>
          </a:p>
          <a:p>
            <a:r>
              <a:rPr lang="en-US" dirty="0"/>
              <a:t>Provide original files</a:t>
            </a:r>
          </a:p>
          <a:p>
            <a:r>
              <a:rPr lang="en-US" dirty="0"/>
              <a:t>Confirm your identity</a:t>
            </a:r>
          </a:p>
          <a:p>
            <a:r>
              <a:rPr lang="en-US" dirty="0"/>
              <a:t>🔎 Just Google:</a:t>
            </a:r>
            <a:br>
              <a:rPr lang="en-US" dirty="0"/>
            </a:br>
            <a:r>
              <a:rPr lang="en-US" dirty="0"/>
              <a:t>[platform name] intellectual property infringement report</a:t>
            </a:r>
          </a:p>
          <a:p>
            <a:endParaRPr lang="en-US" dirty="0"/>
          </a:p>
          <a:p>
            <a:r>
              <a:rPr lang="en-US" dirty="0"/>
              <a:t>📌 You can also use:</a:t>
            </a:r>
          </a:p>
          <a:p>
            <a:r>
              <a:rPr lang="en-US" dirty="0"/>
              <a:t>UK IPO Online Dispute Service (for registered IP like trademarks)</a:t>
            </a:r>
          </a:p>
          <a:p>
            <a:r>
              <a:rPr lang="en-US" dirty="0"/>
              <a:t>Nominet for domain name disputes (e.g. if someone registers your brand .co.uk)</a:t>
            </a:r>
          </a:p>
          <a:p>
            <a:r>
              <a:rPr lang="en-US" dirty="0"/>
              <a:t>🟣 Use Web Archive (Wayback Machine)</a:t>
            </a:r>
          </a:p>
          <a:p>
            <a:endParaRPr lang="en-US" dirty="0"/>
          </a:p>
          <a:p>
            <a:r>
              <a:rPr lang="en-US" dirty="0"/>
              <a:t>Use web.archive.org to archive both your original and their copied content for extra proof.</a:t>
            </a:r>
          </a:p>
          <a:p>
            <a:endParaRPr lang="en-US" dirty="0"/>
          </a:p>
          <a:p>
            <a:r>
              <a:rPr lang="en-US" dirty="0"/>
              <a:t>👩‍⚖️ 4. Seek Legal Advice for Serious Infringement</a:t>
            </a:r>
          </a:p>
          <a:p>
            <a:r>
              <a:rPr lang="en-US" dirty="0"/>
              <a:t>“If this is a big case — maybe someone’s profiting from your work, or it’s damaging your brand — then it might be time to bring in legal support.”</a:t>
            </a:r>
          </a:p>
          <a:p>
            <a:r>
              <a:rPr lang="en-US" dirty="0"/>
              <a:t>Where to go for help:</a:t>
            </a:r>
          </a:p>
          <a:p>
            <a:r>
              <a:rPr lang="en-US" dirty="0"/>
              <a:t>FSB Legal Hub – if you’re a member</a:t>
            </a:r>
          </a:p>
          <a:p>
            <a:r>
              <a:rPr lang="en-US" dirty="0" err="1"/>
              <a:t>LawBite</a:t>
            </a:r>
            <a:r>
              <a:rPr lang="en-US" dirty="0"/>
              <a:t> or Rocket Lawyer UK – low-cost online legal services</a:t>
            </a:r>
          </a:p>
          <a:p>
            <a:r>
              <a:rPr lang="en-US" dirty="0"/>
              <a:t>Citizens Advice – free help, especially if the infringement affects income</a:t>
            </a:r>
          </a:p>
          <a:p>
            <a:r>
              <a:rPr lang="en-US" dirty="0"/>
              <a:t>ACID (Anti Copying in Design) – specialist support for product designers</a:t>
            </a:r>
          </a:p>
          <a:p>
            <a:r>
              <a:rPr lang="en-US" dirty="0"/>
              <a:t>A small business solicitor – often available on an hourly basis (£150–£250/</a:t>
            </a:r>
            <a:r>
              <a:rPr lang="en-US" dirty="0" err="1"/>
              <a:t>hr</a:t>
            </a:r>
            <a:r>
              <a:rPr lang="en-US" dirty="0"/>
              <a:t>)</a:t>
            </a:r>
          </a:p>
          <a:p>
            <a:endParaRPr lang="en-US" dirty="0"/>
          </a:p>
          <a:p>
            <a:r>
              <a:rPr lang="en-US" dirty="0"/>
              <a:t>🛑 Things to Avoid:</a:t>
            </a:r>
          </a:p>
          <a:p>
            <a:r>
              <a:rPr lang="en-US" dirty="0"/>
              <a:t>Do not publicly shame or accuse them without proof</a:t>
            </a:r>
          </a:p>
          <a:p>
            <a:r>
              <a:rPr lang="en-US" dirty="0"/>
              <a:t>Don’t copy their content back or retaliate</a:t>
            </a:r>
          </a:p>
          <a:p>
            <a:r>
              <a:rPr lang="en-US" dirty="0"/>
              <a:t>Don’t ignore it if it’s impacting your income or brand</a:t>
            </a:r>
          </a:p>
          <a:p>
            <a:r>
              <a:rPr lang="en-US" dirty="0"/>
              <a:t>Always remain professional — your goal is resolution, not escalation</a:t>
            </a:r>
          </a:p>
          <a:p>
            <a:endParaRPr lang="en-US" dirty="0"/>
          </a:p>
          <a:p>
            <a:r>
              <a:rPr lang="en-US" dirty="0"/>
              <a:t>🔵 Real-World Example:</a:t>
            </a:r>
          </a:p>
          <a:p>
            <a:r>
              <a:rPr lang="en-US" dirty="0"/>
              <a:t>A Brighton-based handmade soap maker noticed another Etsy seller using her exact product photos — including her logo watermarked.</a:t>
            </a:r>
            <a:br>
              <a:rPr lang="en-US" dirty="0"/>
            </a:br>
            <a:r>
              <a:rPr lang="en-US" dirty="0"/>
              <a:t>She filed a takedown request with Etsy using their IP infringement tool.</a:t>
            </a:r>
            <a:br>
              <a:rPr lang="en-US" dirty="0"/>
            </a:br>
            <a:r>
              <a:rPr lang="en-US" dirty="0"/>
              <a:t>Etsy removed the listing within 48 hours, and she reported the user for repeat violation.</a:t>
            </a:r>
            <a:br>
              <a:rPr lang="en-US" dirty="0"/>
            </a:br>
            <a:r>
              <a:rPr lang="en-US" dirty="0"/>
              <a:t>She then added her logo to all product images in future — and set her shop to watermark photos automatically.</a:t>
            </a:r>
          </a:p>
          <a:p>
            <a:endParaRPr lang="en-US" dirty="0"/>
          </a:p>
          <a:p>
            <a:r>
              <a:rPr lang="en-US" dirty="0"/>
              <a:t>✅ Key Takeaway Message:</a:t>
            </a:r>
          </a:p>
          <a:p>
            <a:r>
              <a:rPr lang="en-US" dirty="0"/>
              <a:t>“You don’t need to be a lawyer to defend your work.</a:t>
            </a:r>
            <a:br>
              <a:rPr lang="en-US" dirty="0"/>
            </a:br>
            <a:r>
              <a:rPr lang="en-US" dirty="0"/>
              <a:t>But you do need to stay calm, professional, and take clear steps.”</a:t>
            </a:r>
          </a:p>
          <a:p>
            <a:r>
              <a:rPr lang="en-US" dirty="0"/>
              <a:t>“Gather your evidence. Ask firmly for removal.</a:t>
            </a:r>
            <a:br>
              <a:rPr lang="en-US" dirty="0"/>
            </a:br>
            <a:r>
              <a:rPr lang="en-US" dirty="0"/>
              <a:t>Escalate only if needed — but don’t ignore it if your business is being harmed.”</a:t>
            </a:r>
          </a:p>
          <a:p>
            <a:endParaRPr lang="en-US" dirty="0"/>
          </a:p>
          <a:p>
            <a:r>
              <a:rPr lang="en-US" dirty="0"/>
              <a:t>🧩 Segues Nicely Into:</a:t>
            </a:r>
          </a:p>
          <a:p>
            <a:r>
              <a:rPr lang="en-US" dirty="0"/>
              <a:t>“Next, let’s explore **how copyright and IP rules apply in the physical world too — things like leaflets, eBooks, garments — and what makes them different from digital content.”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Slide – Presenter Script: IP in Physical Products &amp; Printed Materials</a:t>
            </a:r>
          </a:p>
          <a:p>
            <a:r>
              <a:rPr lang="en-US" dirty="0"/>
              <a:t>🕒 Approx. delivery time: 8–10 minutes</a:t>
            </a:r>
          </a:p>
          <a:p>
            <a:r>
              <a:rPr lang="en-US" dirty="0"/>
              <a:t>🎯 Goal:</a:t>
            </a:r>
          </a:p>
          <a:p>
            <a:r>
              <a:rPr lang="en-US" dirty="0"/>
              <a:t>To help sole traders understand that copyright and design rights don’t just apply to digital content. This section clarifies what IP applies in the physical world (like garments, books, packaging, print), how to protect it, and when registration may be helpful.</a:t>
            </a:r>
          </a:p>
          <a:p>
            <a:endParaRPr lang="en-US" dirty="0"/>
          </a:p>
          <a:p>
            <a:r>
              <a:rPr lang="en-US" dirty="0"/>
              <a:t>🔤 Slide Title Recap:</a:t>
            </a:r>
          </a:p>
          <a:p>
            <a:endParaRPr lang="en-US" dirty="0"/>
          </a:p>
          <a:p>
            <a:r>
              <a:rPr lang="en-US" dirty="0"/>
              <a:t>IP in Physical Products &amp; Printed Materials</a:t>
            </a:r>
          </a:p>
          <a:p>
            <a:r>
              <a:rPr lang="en-US" dirty="0"/>
              <a:t>🖼️ Slide Text Recap:</a:t>
            </a:r>
          </a:p>
          <a:p>
            <a:r>
              <a:rPr lang="en-US" dirty="0"/>
              <a:t>🧾 Copyright applies to printed work too (e.g. flyers, eBooks)</a:t>
            </a:r>
            <a:br>
              <a:rPr lang="en-US" dirty="0"/>
            </a:br>
            <a:r>
              <a:rPr lang="en-US" dirty="0"/>
              <a:t>👕 Product designs can be registered as ‘design rights’</a:t>
            </a:r>
            <a:br>
              <a:rPr lang="en-US" dirty="0"/>
            </a:br>
            <a:r>
              <a:rPr lang="en-US" dirty="0"/>
              <a:t>📦 Packaging, labels &amp; taglines can be protected</a:t>
            </a:r>
            <a:br>
              <a:rPr lang="en-US" dirty="0"/>
            </a:br>
            <a:r>
              <a:rPr lang="en-US" dirty="0"/>
              <a:t>🛍️ Proof of creation still matters — keep drafts &amp; receipts</a:t>
            </a:r>
          </a:p>
          <a:p>
            <a:endParaRPr lang="en-US" dirty="0"/>
          </a:p>
          <a:p>
            <a:r>
              <a:rPr lang="en-US" dirty="0"/>
              <a:t>🎙️ Presenter Script:</a:t>
            </a:r>
          </a:p>
          <a:p>
            <a:r>
              <a:rPr lang="en-US" dirty="0"/>
              <a:t>“We often think of Intellectual Property in terms of logos or websites — but it also applies to physical things you create: books, products, packaging, print materials, garments, </a:t>
            </a:r>
            <a:r>
              <a:rPr lang="en-US" dirty="0" err="1"/>
              <a:t>jewellery</a:t>
            </a:r>
            <a:r>
              <a:rPr lang="en-US" dirty="0"/>
              <a:t> — the lot.”</a:t>
            </a:r>
          </a:p>
          <a:p>
            <a:endParaRPr lang="en-US" dirty="0"/>
          </a:p>
          <a:p>
            <a:r>
              <a:rPr lang="en-US" dirty="0"/>
              <a:t>🧾 1. Copyright Applies to Printed Work Too</a:t>
            </a:r>
          </a:p>
          <a:p>
            <a:r>
              <a:rPr lang="en-US" dirty="0"/>
              <a:t>“In the UK, anything you’ve written or designed is protected by copyright the moment it’s created — even if it’s printed out and handed to someone.”</a:t>
            </a:r>
          </a:p>
          <a:p>
            <a:endParaRPr lang="en-US" dirty="0"/>
          </a:p>
          <a:p>
            <a:r>
              <a:rPr lang="en-US" dirty="0"/>
              <a:t>📌 Examples of printed copyright-protected materials:</a:t>
            </a:r>
          </a:p>
          <a:p>
            <a:r>
              <a:rPr lang="en-US" dirty="0"/>
              <a:t>Flyers or posters you’ve written or designed</a:t>
            </a:r>
          </a:p>
          <a:p>
            <a:r>
              <a:rPr lang="en-US" dirty="0"/>
              <a:t>Business cards with unique wording or designs</a:t>
            </a:r>
          </a:p>
          <a:p>
            <a:r>
              <a:rPr lang="en-US" dirty="0"/>
              <a:t>Print versions of digital workbooks or eBooks</a:t>
            </a:r>
          </a:p>
          <a:p>
            <a:r>
              <a:rPr lang="en-US" dirty="0"/>
              <a:t>Instruction guides, </a:t>
            </a:r>
            <a:r>
              <a:rPr lang="en-US" dirty="0" err="1"/>
              <a:t>programmes</a:t>
            </a:r>
            <a:r>
              <a:rPr lang="en-US" dirty="0"/>
              <a:t>, client packs</a:t>
            </a:r>
          </a:p>
          <a:p>
            <a:endParaRPr lang="en-US" dirty="0"/>
          </a:p>
          <a:p>
            <a:r>
              <a:rPr lang="en-US" dirty="0"/>
              <a:t>🟢 UK Example:</a:t>
            </a:r>
          </a:p>
          <a:p>
            <a:r>
              <a:rPr lang="en-US" dirty="0"/>
              <a:t>A Brighton-based nutrition coach created a printed “7-Day Meal Plan” and distributed it to local gyms. Months later, she saw a rival coach using the same content — word for word — on a flyer. She was able to show her original PDF and Canva history as proof. The rival removed the content after a cease-and-desist letter and she added a copyright line to all her future materials.</a:t>
            </a:r>
          </a:p>
          <a:p>
            <a:endParaRPr lang="en-US" dirty="0"/>
          </a:p>
          <a:p>
            <a:r>
              <a:rPr lang="en-US" dirty="0"/>
              <a:t>📍 Include copyright notices in printed materials just like online:</a:t>
            </a:r>
            <a:br>
              <a:rPr lang="en-US" dirty="0"/>
            </a:br>
            <a:r>
              <a:rPr lang="en-US" dirty="0"/>
              <a:t>© Your Name / Business Name – Year</a:t>
            </a:r>
          </a:p>
          <a:p>
            <a:endParaRPr lang="en-US" dirty="0"/>
          </a:p>
          <a:p>
            <a:r>
              <a:rPr lang="en-US" dirty="0"/>
              <a:t>👕 2. Product Designs Can Be Registered as ‘Design Rights’</a:t>
            </a:r>
          </a:p>
          <a:p>
            <a:r>
              <a:rPr lang="en-US" dirty="0"/>
              <a:t>“If you make physical products — garments, </a:t>
            </a:r>
            <a:r>
              <a:rPr lang="en-US" dirty="0" err="1"/>
              <a:t>jewellery</a:t>
            </a:r>
            <a:r>
              <a:rPr lang="en-US" dirty="0"/>
              <a:t>, crafted goods — your design (not just the name or logo) can be protected under UK Design Law.”</a:t>
            </a:r>
          </a:p>
          <a:p>
            <a:r>
              <a:rPr lang="en-US" dirty="0"/>
              <a:t>There are two types:</a:t>
            </a:r>
          </a:p>
          <a:p>
            <a:r>
              <a:rPr lang="en-US" dirty="0"/>
              <a:t>✅ Unregistered Design Right</a:t>
            </a:r>
          </a:p>
          <a:p>
            <a:r>
              <a:rPr lang="en-US" dirty="0"/>
              <a:t>Exists automatically when you create something</a:t>
            </a:r>
          </a:p>
          <a:p>
            <a:r>
              <a:rPr lang="en-US" dirty="0"/>
              <a:t>Protects the shape or configuration of the product</a:t>
            </a:r>
          </a:p>
          <a:p>
            <a:r>
              <a:rPr lang="en-US" dirty="0"/>
              <a:t>Lasts for 10–15 years (UK), but harder to enforce without proof</a:t>
            </a:r>
          </a:p>
          <a:p>
            <a:r>
              <a:rPr lang="en-US" dirty="0"/>
              <a:t>🟢 Tip: Keep all development drafts, photos, sketches, and prototypes. These prove originality.</a:t>
            </a:r>
          </a:p>
          <a:p>
            <a:endParaRPr lang="en-US" dirty="0"/>
          </a:p>
          <a:p>
            <a:r>
              <a:rPr lang="en-US" dirty="0"/>
              <a:t>🏛️ Registered Design Right</a:t>
            </a:r>
          </a:p>
          <a:p>
            <a:r>
              <a:rPr lang="en-US" dirty="0"/>
              <a:t>Protects the appearance of your product — </a:t>
            </a:r>
            <a:r>
              <a:rPr lang="en-US" dirty="0" err="1"/>
              <a:t>colour</a:t>
            </a:r>
            <a:r>
              <a:rPr lang="en-US" dirty="0"/>
              <a:t>, shape, texture</a:t>
            </a:r>
          </a:p>
          <a:p>
            <a:r>
              <a:rPr lang="en-US" dirty="0"/>
              <a:t>Registered via the UK IPO</a:t>
            </a:r>
          </a:p>
          <a:p>
            <a:r>
              <a:rPr lang="en-US" dirty="0"/>
              <a:t>Gives you stronger legal rights to challenge copies</a:t>
            </a:r>
          </a:p>
          <a:p>
            <a:r>
              <a:rPr lang="en-US" dirty="0"/>
              <a:t>Costs: ~£50–£70 per design</a:t>
            </a:r>
          </a:p>
          <a:p>
            <a:endParaRPr lang="en-US" dirty="0"/>
          </a:p>
          <a:p>
            <a:r>
              <a:rPr lang="en-US" dirty="0"/>
              <a:t>🟢 UK Example:</a:t>
            </a:r>
          </a:p>
          <a:p>
            <a:r>
              <a:rPr lang="en-US" dirty="0"/>
              <a:t>A local Brighton fashion designer created a unique tote bag with printed </a:t>
            </a:r>
            <a:r>
              <a:rPr lang="en-US" dirty="0" err="1"/>
              <a:t>lino</a:t>
            </a:r>
            <a:r>
              <a:rPr lang="en-US" dirty="0"/>
              <a:t> artwork. She noticed another market stall using a near-identical shape and strap detail.</a:t>
            </a:r>
            <a:br>
              <a:rPr lang="en-US" dirty="0"/>
            </a:br>
            <a:r>
              <a:rPr lang="en-US" dirty="0"/>
              <a:t>Because she registered her design with the UK IPO, she could file a complaint and prevent the copycat from selling them.</a:t>
            </a:r>
          </a:p>
          <a:p>
            <a:endParaRPr lang="en-US" dirty="0"/>
          </a:p>
          <a:p>
            <a:r>
              <a:rPr lang="en-US" dirty="0"/>
              <a:t>📦 3. Packaging, Labels &amp; Taglines Can Be Protected</a:t>
            </a:r>
          </a:p>
          <a:p>
            <a:r>
              <a:rPr lang="en-US" dirty="0"/>
              <a:t>“Packaging and branding are an extension of your business identity — and IP protection can apply here too.”</a:t>
            </a:r>
          </a:p>
          <a:p>
            <a:endParaRPr lang="en-US" dirty="0"/>
          </a:p>
          <a:p>
            <a:r>
              <a:rPr lang="en-US" dirty="0"/>
              <a:t>Examples:</a:t>
            </a:r>
          </a:p>
          <a:p>
            <a:r>
              <a:rPr lang="en-US" dirty="0"/>
              <a:t>A distinctive product box or bottle shape</a:t>
            </a:r>
          </a:p>
          <a:p>
            <a:r>
              <a:rPr lang="en-US" dirty="0"/>
              <a:t>A slogan or brand tagline</a:t>
            </a:r>
          </a:p>
          <a:p>
            <a:r>
              <a:rPr lang="en-US" dirty="0"/>
              <a:t>A product label layout or branded instructions</a:t>
            </a:r>
          </a:p>
          <a:p>
            <a:r>
              <a:rPr lang="en-US" dirty="0"/>
              <a:t>A </a:t>
            </a:r>
            <a:r>
              <a:rPr lang="en-US" dirty="0" err="1"/>
              <a:t>colour</a:t>
            </a:r>
            <a:r>
              <a:rPr lang="en-US" dirty="0"/>
              <a:t> combination or aesthetic style (if </a:t>
            </a:r>
            <a:r>
              <a:rPr lang="en-US" dirty="0" err="1"/>
              <a:t>recognisable</a:t>
            </a:r>
            <a:r>
              <a:rPr lang="en-US" dirty="0"/>
              <a:t>)</a:t>
            </a:r>
          </a:p>
          <a:p>
            <a:endParaRPr lang="en-US" dirty="0"/>
          </a:p>
          <a:p>
            <a:r>
              <a:rPr lang="en-US" dirty="0"/>
              <a:t>📌 These can often be protected via:</a:t>
            </a:r>
          </a:p>
          <a:p>
            <a:r>
              <a:rPr lang="en-US" dirty="0"/>
              <a:t>Trademark (e.g. for your slogan or name)</a:t>
            </a:r>
          </a:p>
          <a:p>
            <a:r>
              <a:rPr lang="en-US" dirty="0"/>
              <a:t>Design registration (e.g. for packaging visuals)</a:t>
            </a:r>
          </a:p>
          <a:p>
            <a:r>
              <a:rPr lang="en-US" dirty="0"/>
              <a:t>Copyright (e.g. for wording or layout)</a:t>
            </a:r>
          </a:p>
          <a:p>
            <a:endParaRPr lang="en-US" dirty="0"/>
          </a:p>
          <a:p>
            <a:r>
              <a:rPr lang="en-US" dirty="0"/>
              <a:t>🟢 Tip: Always take high-res photos of your physical packaging — with dates — and keep supplier receipts or production notes.</a:t>
            </a:r>
          </a:p>
          <a:p>
            <a:endParaRPr lang="en-US" dirty="0"/>
          </a:p>
          <a:p>
            <a:r>
              <a:rPr lang="en-US" dirty="0"/>
              <a:t>🛍️ 4. Keep Proof — Drafts, Receipts, Mockups</a:t>
            </a:r>
          </a:p>
          <a:p>
            <a:r>
              <a:rPr lang="en-US" dirty="0"/>
              <a:t>“Just like with digital content, you’ll want to have proof that you were the first to design or create it.”</a:t>
            </a:r>
          </a:p>
          <a:p>
            <a:r>
              <a:rPr lang="en-US" dirty="0"/>
              <a:t>Save and </a:t>
            </a:r>
            <a:r>
              <a:rPr lang="en-US" dirty="0" err="1"/>
              <a:t>organise</a:t>
            </a:r>
            <a:r>
              <a:rPr lang="en-US" dirty="0"/>
              <a:t>:</a:t>
            </a:r>
            <a:br>
              <a:rPr lang="en-US" dirty="0"/>
            </a:br>
            <a:r>
              <a:rPr lang="en-US" dirty="0"/>
              <a:t>✅ Early sketches or photos</a:t>
            </a:r>
            <a:br>
              <a:rPr lang="en-US" dirty="0"/>
            </a:br>
            <a:r>
              <a:rPr lang="en-US" dirty="0"/>
              <a:t>✅ Canva/Photoshop files or templates</a:t>
            </a:r>
            <a:br>
              <a:rPr lang="en-US" dirty="0"/>
            </a:br>
            <a:r>
              <a:rPr lang="en-US" dirty="0"/>
              <a:t>✅ Supplier quotes with timestamps</a:t>
            </a:r>
            <a:br>
              <a:rPr lang="en-US" dirty="0"/>
            </a:br>
            <a:r>
              <a:rPr lang="en-US" dirty="0"/>
              <a:t>✅ Email conversations about prototypes or mockups</a:t>
            </a:r>
            <a:br>
              <a:rPr lang="en-US" dirty="0"/>
            </a:br>
            <a:r>
              <a:rPr lang="en-US" dirty="0"/>
              <a:t>✅ Invoices or receipts for printing or production</a:t>
            </a:r>
          </a:p>
          <a:p>
            <a:endParaRPr lang="en-US" dirty="0"/>
          </a:p>
          <a:p>
            <a:r>
              <a:rPr lang="en-US" dirty="0"/>
              <a:t>💡 Why it matters: If someone copies you, the burden is on you to prove originality.</a:t>
            </a:r>
          </a:p>
          <a:p>
            <a:endParaRPr lang="en-US" dirty="0"/>
          </a:p>
          <a:p>
            <a:r>
              <a:rPr lang="en-US" dirty="0"/>
              <a:t>✅ Key Takeaway Message:</a:t>
            </a:r>
          </a:p>
          <a:p>
            <a:r>
              <a:rPr lang="en-US" dirty="0"/>
              <a:t>“Your physical materials — whether it’s a handout, garment, leaflet or product — carry just as much IP value as your website or social media.”</a:t>
            </a:r>
          </a:p>
          <a:p>
            <a:r>
              <a:rPr lang="en-US" dirty="0"/>
              <a:t>“Use copyright notices, keep your drafts, and don’t be afraid to explore design registration if your product is unique and central to your brand.”</a:t>
            </a:r>
          </a:p>
          <a:p>
            <a:endParaRPr lang="en-US" dirty="0"/>
          </a:p>
          <a:p>
            <a:r>
              <a:rPr lang="en-US" dirty="0"/>
              <a:t>🧩 Segues Nicely Into:</a:t>
            </a:r>
          </a:p>
          <a:p>
            <a:r>
              <a:rPr lang="en-US" dirty="0"/>
              <a:t>“We’ve now seen how to protect our digital and physical work — but what about the legal rights we give away (or retain) when we use AI tools to generate content?</a:t>
            </a:r>
            <a:br>
              <a:rPr lang="en-US" dirty="0"/>
            </a:br>
            <a:r>
              <a:rPr lang="en-US" dirty="0"/>
              <a:t>Let’s explore that next in Slide 7E – IP, Copyright &amp; AI Content.”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dirty="0"/>
          </a:p>
          <a:p>
            <a:endParaRPr dirty="0"/>
          </a:p>
          <a:p>
            <a:r>
              <a:rPr lang="en-US" dirty="0"/>
              <a:t>Slide – Presenter Script: Sole Trader vs Limited Company</a:t>
            </a:r>
          </a:p>
          <a:p>
            <a:r>
              <a:rPr lang="en-US" dirty="0"/>
              <a:t>🕒 Approx. delivery time: 8–10 minutes</a:t>
            </a:r>
          </a:p>
          <a:p>
            <a:r>
              <a:rPr lang="en-US" dirty="0"/>
              <a:t>🎯 Goal: Help participants understand their current legal status, why it matters, and how it impacts risk. Empower them to feel confident staying as sole traders if protected appropriately.</a:t>
            </a:r>
          </a:p>
          <a:p>
            <a:endParaRPr lang="en-US" dirty="0"/>
          </a:p>
          <a:p>
            <a:r>
              <a:rPr lang="en-US" dirty="0"/>
              <a:t>🔤 Slide Title Recap:</a:t>
            </a:r>
          </a:p>
          <a:p>
            <a:endParaRPr lang="en-US" dirty="0"/>
          </a:p>
          <a:p>
            <a:r>
              <a:rPr lang="en-US" dirty="0"/>
              <a:t>Sole Trader vs Limited Company</a:t>
            </a:r>
            <a:br>
              <a:rPr lang="en-US" dirty="0"/>
            </a:br>
            <a:r>
              <a:rPr lang="en-US" dirty="0"/>
              <a:t>What’s the difference — and why does it matter for risk?</a:t>
            </a:r>
          </a:p>
          <a:p>
            <a:endParaRPr lang="en-US" dirty="0"/>
          </a:p>
          <a:p>
            <a:r>
              <a:rPr lang="en-US" dirty="0"/>
              <a:t>🖼️ Slide Text Recap:</a:t>
            </a:r>
          </a:p>
          <a:p>
            <a:r>
              <a:rPr lang="en-US" dirty="0"/>
              <a:t>👤 Sole Trader:</a:t>
            </a:r>
            <a:br>
              <a:rPr lang="en-US" dirty="0"/>
            </a:br>
            <a:r>
              <a:rPr lang="en-US" dirty="0"/>
              <a:t>✅ Simple to set up</a:t>
            </a:r>
            <a:br>
              <a:rPr lang="en-US" dirty="0"/>
            </a:br>
            <a:r>
              <a:rPr lang="en-US" dirty="0"/>
              <a:t>✅ Full control</a:t>
            </a:r>
            <a:br>
              <a:rPr lang="en-US" dirty="0"/>
            </a:br>
            <a:r>
              <a:rPr lang="en-US" dirty="0"/>
              <a:t>⚠ You = legally responsible</a:t>
            </a:r>
            <a:br>
              <a:rPr lang="en-US" dirty="0"/>
            </a:br>
            <a:r>
              <a:rPr lang="en-US" dirty="0"/>
              <a:t>⚠ Personal assets at risk</a:t>
            </a:r>
          </a:p>
          <a:p>
            <a:endParaRPr lang="en-US" dirty="0"/>
          </a:p>
          <a:p>
            <a:r>
              <a:rPr lang="en-US" dirty="0"/>
              <a:t>🏢 Limited Company (Ltd):</a:t>
            </a:r>
            <a:br>
              <a:rPr lang="en-US" dirty="0"/>
            </a:br>
            <a:r>
              <a:rPr lang="en-US" dirty="0"/>
              <a:t>✅ Separate legal identity</a:t>
            </a:r>
            <a:br>
              <a:rPr lang="en-US" dirty="0"/>
            </a:br>
            <a:r>
              <a:rPr lang="en-US" dirty="0"/>
              <a:t>✅ More credibility</a:t>
            </a:r>
            <a:br>
              <a:rPr lang="en-US" dirty="0"/>
            </a:br>
            <a:r>
              <a:rPr lang="en-US" dirty="0"/>
              <a:t>⚠ More admin and costs</a:t>
            </a:r>
            <a:br>
              <a:rPr lang="en-US" dirty="0"/>
            </a:br>
            <a:r>
              <a:rPr lang="en-US" dirty="0"/>
              <a:t>⚠ Directors have legal duties</a:t>
            </a:r>
          </a:p>
          <a:p>
            <a:endParaRPr lang="en-US" dirty="0"/>
          </a:p>
          <a:p>
            <a:r>
              <a:rPr lang="en-US" dirty="0"/>
              <a:t>🎙️ Presenter Script (readable or paraphrased)</a:t>
            </a:r>
          </a:p>
          <a:p>
            <a:r>
              <a:rPr lang="en-US" dirty="0"/>
              <a:t>“Let’s take a moment to look at something that’s really important for understanding your risk as a business owner — and that’s your business structure.”</a:t>
            </a:r>
          </a:p>
          <a:p>
            <a:r>
              <a:rPr lang="en-US" dirty="0"/>
              <a:t>“Most of you in this room will be set up as sole traders, and that’s absolutely fine. It’s a simple and flexible way to run your business, and it’s by far the most common structure for early-stage and self-employed people.”</a:t>
            </a:r>
          </a:p>
          <a:p>
            <a:endParaRPr lang="en-US" dirty="0"/>
          </a:p>
          <a:p>
            <a:r>
              <a:rPr lang="en-US" dirty="0"/>
              <a:t>👤 What Sole Trader Means in Practice:</a:t>
            </a:r>
          </a:p>
          <a:p>
            <a:r>
              <a:rPr lang="en-US" dirty="0"/>
              <a:t>“As a sole trader, you and your business are legally the same. You make the decisions, you keep the profits — but you also carry all the responsibility.”</a:t>
            </a:r>
          </a:p>
          <a:p>
            <a:r>
              <a:rPr lang="en-US" dirty="0"/>
              <a:t>“That means if anything goes wrong — a contract dispute, a data breach, an injury claim — there’s no legal separation between your business and personal life. In theory, your personal savings, your possessions, even your home could be at risk.”</a:t>
            </a:r>
          </a:p>
          <a:p>
            <a:r>
              <a:rPr lang="en-US" dirty="0"/>
              <a:t>“That doesn’t mean you’re doomed — it just means you need to be a little more careful. You can protect yourself with things like insurance, contracts, and clear processes — all of which we’re covering today.”</a:t>
            </a:r>
          </a:p>
          <a:p>
            <a:endParaRPr lang="en-US" dirty="0"/>
          </a:p>
          <a:p>
            <a:r>
              <a:rPr lang="en-US" dirty="0"/>
              <a:t>🏢 What a Limited Company Offers:</a:t>
            </a:r>
          </a:p>
          <a:p>
            <a:r>
              <a:rPr lang="en-US" dirty="0"/>
              <a:t>“Now let’s look at a Limited Company, or Ltd. If you register as Ltd, you create a separate legal entity — which means the company takes on the risk, not you personally.”</a:t>
            </a:r>
          </a:p>
          <a:p>
            <a:r>
              <a:rPr lang="en-US" dirty="0"/>
              <a:t>“This can offer more protection, and in some sectors, it’s preferred — especially if you work with corporate clients or public contracts.”</a:t>
            </a:r>
          </a:p>
          <a:p>
            <a:r>
              <a:rPr lang="en-US" dirty="0"/>
              <a:t>“But going Ltd also means more admin. You’ll need to:”</a:t>
            </a:r>
          </a:p>
          <a:p>
            <a:r>
              <a:rPr lang="en-US" dirty="0"/>
              <a:t>Register with Companies House</a:t>
            </a:r>
          </a:p>
          <a:p>
            <a:r>
              <a:rPr lang="en-US" dirty="0"/>
              <a:t>File annual accounts</a:t>
            </a:r>
          </a:p>
          <a:p>
            <a:r>
              <a:rPr lang="en-US" dirty="0"/>
              <a:t>Keep your business and personal money completely separate</a:t>
            </a:r>
          </a:p>
          <a:p>
            <a:r>
              <a:rPr lang="en-US" dirty="0"/>
              <a:t>And take on director responsibilities, which carry their own legal duties</a:t>
            </a:r>
          </a:p>
          <a:p>
            <a:r>
              <a:rPr lang="en-US" dirty="0"/>
              <a:t>“You may also need an accountant to help manage those extra requirements.”</a:t>
            </a:r>
          </a:p>
          <a:p>
            <a:endParaRPr lang="en-US" dirty="0"/>
          </a:p>
          <a:p>
            <a:r>
              <a:rPr lang="en-US" dirty="0"/>
              <a:t>⚖️ Which One Is Right for You?</a:t>
            </a:r>
          </a:p>
          <a:p>
            <a:r>
              <a:rPr lang="en-US" dirty="0"/>
              <a:t>“There’s no universal answer. It depends on your business type, the risks you’re exposed to, and who you work with.”</a:t>
            </a:r>
          </a:p>
          <a:p>
            <a:r>
              <a:rPr lang="en-US" dirty="0"/>
              <a:t>“You might want to stay a sole trader for now — especially if your income is modest and your work is low-risk. That’s fine! But you need to be aware of your exposure and take some practical steps to protect yourself.”</a:t>
            </a:r>
          </a:p>
          <a:p>
            <a:r>
              <a:rPr lang="en-US" dirty="0"/>
              <a:t>“If you’re starting to sign high-value contracts, or you’re being asked to become Ltd by clients, then it might be worth looking at that route more closely.”</a:t>
            </a:r>
          </a:p>
          <a:p>
            <a:endParaRPr lang="en-US" dirty="0"/>
          </a:p>
          <a:p>
            <a:r>
              <a:rPr lang="en-US" dirty="0"/>
              <a:t>🧠 Flipchart or Discussion Prompt (Optional):</a:t>
            </a:r>
          </a:p>
          <a:p>
            <a:r>
              <a:rPr lang="en-US" dirty="0"/>
              <a:t>“Let me ask: how many of you are currently sole traders?</a:t>
            </a:r>
            <a:br>
              <a:rPr lang="en-US" dirty="0"/>
            </a:br>
            <a:r>
              <a:rPr lang="en-US" dirty="0"/>
              <a:t>And how many of you have considered going Ltd, or have been told you should?”</a:t>
            </a:r>
          </a:p>
          <a:p>
            <a:r>
              <a:rPr lang="en-US" dirty="0"/>
              <a:t>“Let’s jot down a few reasons why people might choose one over the other — and what questions you might still have about your setup.”</a:t>
            </a:r>
          </a:p>
          <a:p>
            <a:r>
              <a:rPr lang="en-US" dirty="0"/>
              <a:t>(Capture answers if you'd like, or use this as a segue to Slide 4.)</a:t>
            </a:r>
          </a:p>
          <a:p>
            <a:endParaRPr lang="en-US" dirty="0"/>
          </a:p>
          <a:p>
            <a:r>
              <a:rPr lang="en-US" dirty="0"/>
              <a:t>✅ Key Takeaway Message:</a:t>
            </a:r>
          </a:p>
          <a:p>
            <a:r>
              <a:rPr lang="en-US" dirty="0"/>
              <a:t>“Being a sole trader is perfectly valid — and for many, it’s the right fit. But because you are legally exposed, you need to be extra thoughtful about contracts, insurance, and how you manage risk. That’s what the rest of today is all about.”</a:t>
            </a:r>
          </a:p>
          <a:p>
            <a:endParaRPr lang="en-US" dirty="0"/>
          </a:p>
          <a:p>
            <a:r>
              <a:rPr lang="en-US" dirty="0"/>
              <a:t>🧩 Segues Nicely Into:</a:t>
            </a:r>
          </a:p>
          <a:p>
            <a:r>
              <a:rPr lang="en-US" dirty="0"/>
              <a:t>“So now we understand who’s responsible legally — let’s look at the actual risks sole traders face every day, and how we can start reducing them.”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Slide – Presenter Script: IP, Copyright &amp; AI-Generated Content</a:t>
            </a:r>
          </a:p>
          <a:p>
            <a:r>
              <a:rPr lang="en-US" dirty="0"/>
              <a:t>🕒 Approx. delivery time: 8–10 minutes</a:t>
            </a:r>
          </a:p>
          <a:p>
            <a:r>
              <a:rPr lang="en-US" dirty="0"/>
              <a:t>🎯 Goal:</a:t>
            </a:r>
            <a:br>
              <a:rPr lang="en-US" dirty="0"/>
            </a:br>
            <a:r>
              <a:rPr lang="en-US" dirty="0"/>
              <a:t>To clarify what rights sole traders do (and don’t) have when using AI-generated content. Provide practical and ethical guidance for using tools like ChatGPT, Canva, DALL·E, and others in a way that’s safe, smart, and legally sound — especially for content creation and branding.</a:t>
            </a:r>
          </a:p>
          <a:p>
            <a:endParaRPr lang="en-US" dirty="0"/>
          </a:p>
          <a:p>
            <a:r>
              <a:rPr lang="en-US" dirty="0"/>
              <a:t>🔤 Slide Title Recap:</a:t>
            </a:r>
          </a:p>
          <a:p>
            <a:endParaRPr lang="en-US" dirty="0"/>
          </a:p>
          <a:p>
            <a:r>
              <a:rPr lang="en-US" dirty="0"/>
              <a:t>IP, Copyright &amp; AI-Generated Content</a:t>
            </a:r>
          </a:p>
          <a:p>
            <a:r>
              <a:rPr lang="en-US" dirty="0"/>
              <a:t>🖼️ Slide Text Recap:</a:t>
            </a:r>
          </a:p>
          <a:p>
            <a:r>
              <a:rPr lang="en-US" dirty="0"/>
              <a:t>🤖 Who owns content made by AI tools?</a:t>
            </a:r>
            <a:br>
              <a:rPr lang="en-US" dirty="0"/>
            </a:br>
            <a:r>
              <a:rPr lang="en-US" dirty="0"/>
              <a:t>⚖️ Most platforms say YOU don’t fully own it</a:t>
            </a:r>
            <a:br>
              <a:rPr lang="en-US" dirty="0"/>
            </a:br>
            <a:r>
              <a:rPr lang="en-US" dirty="0"/>
              <a:t>📜 Check T&amp;Cs: is it copyright-free or not?</a:t>
            </a:r>
            <a:br>
              <a:rPr lang="en-US" dirty="0"/>
            </a:br>
            <a:r>
              <a:rPr lang="en-US" dirty="0"/>
              <a:t>🛡️ Use AI content as inspiration, not the final product</a:t>
            </a:r>
          </a:p>
          <a:p>
            <a:endParaRPr lang="en-US" dirty="0"/>
          </a:p>
          <a:p>
            <a:r>
              <a:rPr lang="en-US" dirty="0"/>
              <a:t>🎙️ Presenter Script:</a:t>
            </a:r>
          </a:p>
          <a:p>
            <a:r>
              <a:rPr lang="en-US" dirty="0"/>
              <a:t>“AI tools are exploding in popularity — whether it’s ChatGPT for writing, DALL·E for images, or Canva’s AI features. But there’s a big question we need to talk about:</a:t>
            </a:r>
            <a:br>
              <a:rPr lang="en-US" dirty="0"/>
            </a:br>
            <a:r>
              <a:rPr lang="en-US" dirty="0"/>
              <a:t>who owns what you create using AI?”</a:t>
            </a:r>
          </a:p>
          <a:p>
            <a:r>
              <a:rPr lang="en-US" dirty="0"/>
              <a:t>“It’s tempting to treat AI like a free employee — but the legal position is a bit murky, and you need to understand the risks before you build your business around it.”</a:t>
            </a:r>
          </a:p>
          <a:p>
            <a:endParaRPr lang="en-US" dirty="0"/>
          </a:p>
          <a:p>
            <a:r>
              <a:rPr lang="en-US" dirty="0"/>
              <a:t>🤖 Who Owns AI-Generated Content?</a:t>
            </a:r>
          </a:p>
          <a:p>
            <a:r>
              <a:rPr lang="en-US" dirty="0"/>
              <a:t>“In the UK, copyright can only be held by a human — not a robot. So if something is generated solely by an AI system, that raises issues about who, if anyone, owns it.”</a:t>
            </a:r>
          </a:p>
          <a:p>
            <a:r>
              <a:rPr lang="en-US" dirty="0"/>
              <a:t>Here’s the rule of thumb:</a:t>
            </a:r>
          </a:p>
          <a:p>
            <a:endParaRPr lang="en-US" dirty="0"/>
          </a:p>
          <a:p>
            <a:r>
              <a:rPr lang="en-US" dirty="0"/>
              <a:t>📌 If you use AI to:</a:t>
            </a:r>
          </a:p>
          <a:p>
            <a:r>
              <a:rPr lang="en-US" dirty="0"/>
              <a:t>Write your website copy</a:t>
            </a:r>
          </a:p>
          <a:p>
            <a:r>
              <a:rPr lang="en-US" dirty="0"/>
              <a:t>Generate an image</a:t>
            </a:r>
          </a:p>
          <a:p>
            <a:r>
              <a:rPr lang="en-US" dirty="0"/>
              <a:t>Produce a logo or branding</a:t>
            </a:r>
          </a:p>
          <a:p>
            <a:r>
              <a:rPr lang="en-US" dirty="0"/>
              <a:t>Create eBook content</a:t>
            </a:r>
          </a:p>
          <a:p>
            <a:r>
              <a:rPr lang="en-US" dirty="0"/>
              <a:t>“Then in most cases, you don’t automatically hold copyright — especially if you didn’t substantially change or add your own creativity.”</a:t>
            </a:r>
          </a:p>
          <a:p>
            <a:endParaRPr lang="en-US" dirty="0"/>
          </a:p>
          <a:p>
            <a:r>
              <a:rPr lang="en-US" dirty="0"/>
              <a:t>💬 Think of AI as a co-writer or assistant — not the author.</a:t>
            </a:r>
          </a:p>
          <a:p>
            <a:endParaRPr lang="en-US" dirty="0"/>
          </a:p>
          <a:p>
            <a:r>
              <a:rPr lang="en-US" dirty="0"/>
              <a:t>⚖️ What the Major Platforms Say (UK Context)</a:t>
            </a:r>
          </a:p>
          <a:p>
            <a:r>
              <a:rPr lang="en-US" dirty="0"/>
              <a:t>OpenAI (ChatGPT, DALL·E) – You can use it commercially, but they disclaim copyright responsibility. You own your “input and output,” but results may not be unique, and others could use identical prompts.</a:t>
            </a:r>
          </a:p>
          <a:p>
            <a:r>
              <a:rPr lang="en-US" dirty="0"/>
              <a:t>Canva – Offers some AI-generated tools (text-to-image, Magic Write). Most are covered by Canva’s license, but not for resale or trademarks without checking the specific use case.</a:t>
            </a:r>
          </a:p>
          <a:p>
            <a:r>
              <a:rPr lang="en-US" dirty="0"/>
              <a:t>Adobe Firefly – More protective; aims to generate content that’s “safe for commercial use” — but again, always check the license for individual outputs.</a:t>
            </a:r>
          </a:p>
          <a:p>
            <a:r>
              <a:rPr lang="en-US" dirty="0"/>
              <a:t>Google Gemini – States clearly: “You should not rely on the outputs for legal advice or exclusive commercial use.”</a:t>
            </a:r>
          </a:p>
          <a:p>
            <a:endParaRPr lang="en-US" dirty="0"/>
          </a:p>
          <a:p>
            <a:r>
              <a:rPr lang="en-US" dirty="0"/>
              <a:t>🟡 None of them guarantee exclusivity or originality.</a:t>
            </a:r>
          </a:p>
          <a:p>
            <a:r>
              <a:rPr lang="en-US" dirty="0"/>
              <a:t>📜 Check T&amp;Cs and Use Cases Carefully</a:t>
            </a:r>
          </a:p>
          <a:p>
            <a:r>
              <a:rPr lang="en-US" dirty="0"/>
              <a:t>“Always read the Terms of Use, especially for commercial use.”</a:t>
            </a:r>
          </a:p>
          <a:p>
            <a:r>
              <a:rPr lang="en-US" dirty="0"/>
              <a:t>Things to look for:</a:t>
            </a:r>
            <a:br>
              <a:rPr lang="en-US" dirty="0"/>
            </a:br>
            <a:r>
              <a:rPr lang="en-US" dirty="0"/>
              <a:t>✅ Can I use this for client work?</a:t>
            </a:r>
            <a:br>
              <a:rPr lang="en-US" dirty="0"/>
            </a:br>
            <a:r>
              <a:rPr lang="en-US" dirty="0"/>
              <a:t>✅ Can I print and sell this?</a:t>
            </a:r>
            <a:br>
              <a:rPr lang="en-US" dirty="0"/>
            </a:br>
            <a:r>
              <a:rPr lang="en-US" dirty="0"/>
              <a:t>✅ Can I trademark it?</a:t>
            </a:r>
            <a:br>
              <a:rPr lang="en-US" dirty="0"/>
            </a:br>
            <a:r>
              <a:rPr lang="en-US" dirty="0"/>
              <a:t>✅ Are there content ownership limitations?</a:t>
            </a:r>
            <a:br>
              <a:rPr lang="en-US" dirty="0"/>
            </a:br>
            <a:r>
              <a:rPr lang="en-US" dirty="0"/>
              <a:t>✅ Where is the data stored (UK/EU or abroad)?</a:t>
            </a:r>
          </a:p>
          <a:p>
            <a:endParaRPr lang="en-US" dirty="0"/>
          </a:p>
          <a:p>
            <a:r>
              <a:rPr lang="en-US" dirty="0"/>
              <a:t>🟢 Example:</a:t>
            </a:r>
          </a:p>
          <a:p>
            <a:r>
              <a:rPr lang="en-US" dirty="0"/>
              <a:t>A Brighton artist created AI-generated t-shirt designs using Midjourney. She uploaded them to Redbubble and Etsy — but was taken down after a copyright dispute because another seller had near-identical artwork from the same prompt.</a:t>
            </a:r>
          </a:p>
          <a:p>
            <a:endParaRPr lang="en-US" dirty="0"/>
          </a:p>
          <a:p>
            <a:r>
              <a:rPr lang="en-US" dirty="0"/>
              <a:t>💡 Tip: Don’t use AI-generated logos or key brand visuals without modification — and don’t try to trademark them unless you can prove originality.</a:t>
            </a:r>
          </a:p>
          <a:p>
            <a:r>
              <a:rPr lang="en-US" dirty="0"/>
              <a:t>🛡️ Safe Ways to Use AI in Your Business</a:t>
            </a:r>
          </a:p>
          <a:p>
            <a:r>
              <a:rPr lang="en-US" dirty="0"/>
              <a:t>“AI is still incredibly useful — we just need to use it wisely.”</a:t>
            </a:r>
          </a:p>
          <a:p>
            <a:r>
              <a:rPr lang="en-US" dirty="0"/>
              <a:t>✔ Use it to:</a:t>
            </a:r>
          </a:p>
          <a:p>
            <a:r>
              <a:rPr lang="en-US" dirty="0"/>
              <a:t>Generate ideas or rough drafts</a:t>
            </a:r>
          </a:p>
          <a:p>
            <a:r>
              <a:rPr lang="en-US" dirty="0"/>
              <a:t>Brainstorm names, headlines, questions</a:t>
            </a:r>
          </a:p>
          <a:p>
            <a:r>
              <a:rPr lang="en-US" dirty="0"/>
              <a:t>Save time writing policies or proposals</a:t>
            </a:r>
          </a:p>
          <a:p>
            <a:r>
              <a:rPr lang="en-US" dirty="0"/>
              <a:t>Build outlines or first drafts</a:t>
            </a:r>
          </a:p>
          <a:p>
            <a:r>
              <a:rPr lang="en-US" dirty="0"/>
              <a:t>Convert formats (e.g. transcript → blog)</a:t>
            </a:r>
          </a:p>
          <a:p>
            <a:endParaRPr lang="en-US" dirty="0"/>
          </a:p>
          <a:p>
            <a:r>
              <a:rPr lang="en-US" dirty="0"/>
              <a:t>🚫 Avoid using AI to:</a:t>
            </a:r>
          </a:p>
          <a:p>
            <a:r>
              <a:rPr lang="en-US" dirty="0"/>
              <a:t>Create final branding or logos</a:t>
            </a:r>
          </a:p>
          <a:p>
            <a:r>
              <a:rPr lang="en-US" dirty="0"/>
              <a:t>Write full website pages without editing</a:t>
            </a:r>
          </a:p>
          <a:p>
            <a:r>
              <a:rPr lang="en-US" dirty="0"/>
              <a:t>Design content you plan to trademark</a:t>
            </a:r>
          </a:p>
          <a:p>
            <a:r>
              <a:rPr lang="en-US" dirty="0"/>
              <a:t>Generate sensitive content (like contracts or legal letters)</a:t>
            </a:r>
          </a:p>
          <a:p>
            <a:r>
              <a:rPr lang="en-US" dirty="0"/>
              <a:t>🧠 Good Practice for AI Use:</a:t>
            </a:r>
          </a:p>
          <a:p>
            <a:r>
              <a:rPr lang="en-US" dirty="0"/>
              <a:t>✅ Always edit or rewrite AI outputs in your own voice</a:t>
            </a:r>
            <a:br>
              <a:rPr lang="en-US" dirty="0"/>
            </a:br>
            <a:r>
              <a:rPr lang="en-US" dirty="0"/>
              <a:t>✅ Keep records of prompts you use</a:t>
            </a:r>
            <a:br>
              <a:rPr lang="en-US" dirty="0"/>
            </a:br>
            <a:r>
              <a:rPr lang="en-US" dirty="0"/>
              <a:t>✅ Avoid uploading private client data</a:t>
            </a:r>
            <a:br>
              <a:rPr lang="en-US" dirty="0"/>
            </a:br>
            <a:r>
              <a:rPr lang="en-US" dirty="0"/>
              <a:t>✅ Add a note if using AI on behalf of a client (“drafted with AI assistance”)</a:t>
            </a:r>
            <a:br>
              <a:rPr lang="en-US" dirty="0"/>
            </a:br>
            <a:r>
              <a:rPr lang="en-US" dirty="0"/>
              <a:t>✅ Use watermarking or disclaimers for public content if needed</a:t>
            </a:r>
          </a:p>
          <a:p>
            <a:endParaRPr lang="en-US" dirty="0"/>
          </a:p>
          <a:p>
            <a:r>
              <a:rPr lang="en-US" dirty="0"/>
              <a:t>📌 Real UK-Based Example:</a:t>
            </a:r>
          </a:p>
          <a:p>
            <a:r>
              <a:rPr lang="en-US" dirty="0"/>
              <a:t>A freelance copywriter in East Sussex used ChatGPT to generate an entire services page for a client.</a:t>
            </a:r>
            <a:br>
              <a:rPr lang="en-US" dirty="0"/>
            </a:br>
            <a:r>
              <a:rPr lang="en-US" dirty="0"/>
              <a:t>Several months later, another freelancer discovered identical paragraphs on multiple other sites — causing the client embarrassment and threatening their SEO ranking.</a:t>
            </a:r>
            <a:br>
              <a:rPr lang="en-US" dirty="0"/>
            </a:br>
            <a:r>
              <a:rPr lang="en-US" dirty="0"/>
              <a:t>She learned to always heavily edit and rewrite AI outputs — and now uses ChatGPT only for idea generation and bullet points.</a:t>
            </a:r>
          </a:p>
          <a:p>
            <a:endParaRPr lang="en-US" dirty="0"/>
          </a:p>
          <a:p>
            <a:r>
              <a:rPr lang="en-US" dirty="0"/>
              <a:t>✅ Key Takeaway Message:</a:t>
            </a:r>
          </a:p>
          <a:p>
            <a:r>
              <a:rPr lang="en-US" dirty="0"/>
              <a:t>“AI can be a powerful business tool — but you’re still legally and ethically responsible for what it produces.”</a:t>
            </a:r>
          </a:p>
          <a:p>
            <a:r>
              <a:rPr lang="en-US" dirty="0"/>
              <a:t>“Don’t rely on it for final content, don’t assume you own it, and always edit and </a:t>
            </a:r>
            <a:r>
              <a:rPr lang="en-US" dirty="0" err="1"/>
              <a:t>personalise</a:t>
            </a:r>
            <a:r>
              <a:rPr lang="en-US" dirty="0"/>
              <a:t> it to protect your business and brand.”</a:t>
            </a:r>
          </a:p>
          <a:p>
            <a:endParaRPr lang="en-US" dirty="0"/>
          </a:p>
          <a:p>
            <a:r>
              <a:rPr lang="en-US" dirty="0"/>
              <a:t>🧩 Segues Nicely Into:</a:t>
            </a:r>
          </a:p>
          <a:p>
            <a:r>
              <a:rPr lang="en-US" dirty="0"/>
              <a:t>“Now that we understand the importance of data control and ownership, let’s move into another legal topic where many SMEs get caught out — GDPR and handling customer information.”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Slide – Presenter Script: GDPR for Sole Traders (Deep Dive)</a:t>
            </a:r>
          </a:p>
          <a:p>
            <a:r>
              <a:rPr lang="en-US" dirty="0"/>
              <a:t>🕒 Approx. delivery time: 12–15 minutes</a:t>
            </a:r>
          </a:p>
          <a:p>
            <a:r>
              <a:rPr lang="en-US" dirty="0"/>
              <a:t>🎯 Goal:</a:t>
            </a:r>
            <a:br>
              <a:rPr lang="en-US" dirty="0"/>
            </a:br>
            <a:r>
              <a:rPr lang="en-US" dirty="0"/>
              <a:t>To help participants clearly understand that even sole traders, freelancers, and microbusinesses must comply with UK GDPR if they handle personal data — and to demystify how to do that practically, affordably, and confidently.</a:t>
            </a:r>
          </a:p>
          <a:p>
            <a:endParaRPr lang="en-US" dirty="0"/>
          </a:p>
          <a:p>
            <a:r>
              <a:rPr lang="en-US" dirty="0"/>
              <a:t>🔤 Slide Title Recap:</a:t>
            </a:r>
          </a:p>
          <a:p>
            <a:endParaRPr lang="en-US" dirty="0"/>
          </a:p>
          <a:p>
            <a:r>
              <a:rPr lang="en-US" dirty="0"/>
              <a:t>GDPR for Sole Traders</a:t>
            </a:r>
          </a:p>
          <a:p>
            <a:r>
              <a:rPr lang="en-US" dirty="0"/>
              <a:t>🖼️ Slide Text Recap:</a:t>
            </a:r>
          </a:p>
          <a:p>
            <a:r>
              <a:rPr lang="en-US" dirty="0"/>
              <a:t>🔐 You must protect any personal info you collect</a:t>
            </a:r>
            <a:br>
              <a:rPr lang="en-US" dirty="0"/>
            </a:br>
            <a:r>
              <a:rPr lang="en-US" dirty="0"/>
              <a:t>🗃️ Applies to client names, emails, phone numbers, notes</a:t>
            </a:r>
            <a:br>
              <a:rPr lang="en-US" dirty="0"/>
            </a:br>
            <a:r>
              <a:rPr lang="en-US" dirty="0"/>
              <a:t>📜 Must explain how you use &amp; store data (Privacy Notice)</a:t>
            </a:r>
            <a:br>
              <a:rPr lang="en-US" dirty="0"/>
            </a:br>
            <a:r>
              <a:rPr lang="en-US" dirty="0"/>
              <a:t>🏛️ ICO = the UK body that enforces GDPR</a:t>
            </a:r>
          </a:p>
          <a:p>
            <a:endParaRPr lang="en-US" dirty="0"/>
          </a:p>
          <a:p>
            <a:r>
              <a:rPr lang="en-US" dirty="0"/>
              <a:t>🎙️ Presenter Script (Deep Dive Version):</a:t>
            </a:r>
          </a:p>
          <a:p>
            <a:r>
              <a:rPr lang="en-US" dirty="0"/>
              <a:t>“GDPR stands for the General Data Protection Regulation, and while it sounds like it belongs in a big law firm, it applies to every business — including you.”</a:t>
            </a:r>
          </a:p>
          <a:p>
            <a:r>
              <a:rPr lang="en-US" dirty="0"/>
              <a:t>“If you collect, use, or store any information that identifies a person — even just their name and email — then you are a data controller under UK GDPR.”</a:t>
            </a:r>
          </a:p>
          <a:p>
            <a:r>
              <a:rPr lang="en-US" dirty="0"/>
              <a:t>“So if you're a dog walker keeping customer addresses, a beauty therapist with client allergies, a coach taking notes during sessions, or a maker with customer mailing lists… this is relevant to you.”</a:t>
            </a:r>
          </a:p>
          <a:p>
            <a:endParaRPr lang="en-US" dirty="0"/>
          </a:p>
          <a:p>
            <a:r>
              <a:rPr lang="en-US" dirty="0"/>
              <a:t>🔍 What Is Personal Data?</a:t>
            </a:r>
          </a:p>
          <a:p>
            <a:r>
              <a:rPr lang="en-US" dirty="0"/>
              <a:t>📌 Personal data is anything that can be used to directly or indirectly identify a person. This includes:</a:t>
            </a:r>
          </a:p>
          <a:p>
            <a:r>
              <a:rPr lang="en-US" dirty="0"/>
              <a:t>Names</a:t>
            </a:r>
          </a:p>
          <a:p>
            <a:r>
              <a:rPr lang="en-US" dirty="0"/>
              <a:t>Emails</a:t>
            </a:r>
          </a:p>
          <a:p>
            <a:r>
              <a:rPr lang="en-US" dirty="0"/>
              <a:t>Phone numbers</a:t>
            </a:r>
          </a:p>
          <a:p>
            <a:r>
              <a:rPr lang="en-US" dirty="0"/>
              <a:t>Addresses</a:t>
            </a:r>
          </a:p>
          <a:p>
            <a:r>
              <a:rPr lang="en-US" dirty="0"/>
              <a:t>IP addresses (online contact forms)</a:t>
            </a:r>
          </a:p>
          <a:p>
            <a:r>
              <a:rPr lang="en-US" dirty="0"/>
              <a:t>Voice notes or transcripts</a:t>
            </a:r>
          </a:p>
          <a:p>
            <a:r>
              <a:rPr lang="en-US" dirty="0"/>
              <a:t>Notes about their preferences or needs</a:t>
            </a:r>
          </a:p>
          <a:p>
            <a:r>
              <a:rPr lang="en-US" dirty="0"/>
              <a:t>Payment information (if identifiable)</a:t>
            </a:r>
          </a:p>
          <a:p>
            <a:endParaRPr lang="en-US" dirty="0"/>
          </a:p>
          <a:p>
            <a:r>
              <a:rPr lang="en-US" dirty="0"/>
              <a:t>⚠️ It also includes special category data, which has tighter rules:</a:t>
            </a:r>
          </a:p>
          <a:p>
            <a:r>
              <a:rPr lang="en-US" dirty="0"/>
              <a:t>Health information (e.g. allergies, disabilities, mental health)</a:t>
            </a:r>
          </a:p>
          <a:p>
            <a:r>
              <a:rPr lang="en-US" dirty="0"/>
              <a:t>Religious beliefs</a:t>
            </a:r>
          </a:p>
          <a:p>
            <a:r>
              <a:rPr lang="en-US" dirty="0"/>
              <a:t>Sexual orientation</a:t>
            </a:r>
          </a:p>
          <a:p>
            <a:r>
              <a:rPr lang="en-US" dirty="0"/>
              <a:t>Racial or ethnic background</a:t>
            </a:r>
          </a:p>
          <a:p>
            <a:endParaRPr lang="en-US" dirty="0"/>
          </a:p>
          <a:p>
            <a:r>
              <a:rPr lang="en-US" dirty="0"/>
              <a:t>🟢 Real Example – Beauty Therapist in Hove:</a:t>
            </a:r>
          </a:p>
          <a:p>
            <a:r>
              <a:rPr lang="en-US" dirty="0"/>
              <a:t>Sarah, a mobile therapist, keeps patch test records and client notes about skin sensitivities in a physical diary. These are subject to GDPR and must be stored securely — e.g. in a locked drawer or scanned and password-protected.</a:t>
            </a:r>
          </a:p>
          <a:p>
            <a:endParaRPr lang="en-US" dirty="0"/>
          </a:p>
          <a:p>
            <a:r>
              <a:rPr lang="en-US" dirty="0"/>
              <a:t>🗃️ What Counts as Storing Data?</a:t>
            </a:r>
          </a:p>
          <a:p>
            <a:r>
              <a:rPr lang="en-US" dirty="0"/>
              <a:t>“Storing data doesn’t just mean having a website or a spreadsheet. It could be a notebook, a phone contact list, a voice memo, or even your inbox.”</a:t>
            </a:r>
          </a:p>
          <a:p>
            <a:endParaRPr lang="en-US" dirty="0"/>
          </a:p>
          <a:p>
            <a:r>
              <a:rPr lang="en-US" dirty="0"/>
              <a:t>🗂 Examples of where personal data may be stored:</a:t>
            </a:r>
          </a:p>
          <a:p>
            <a:r>
              <a:rPr lang="en-US" dirty="0"/>
              <a:t>Gmail, Outlook, or email apps</a:t>
            </a:r>
          </a:p>
          <a:p>
            <a:r>
              <a:rPr lang="en-US" dirty="0"/>
              <a:t>Notes app (on your phone or laptop)</a:t>
            </a:r>
          </a:p>
          <a:p>
            <a:r>
              <a:rPr lang="en-US" dirty="0"/>
              <a:t>CRM software like HubSpot or Mailchimp</a:t>
            </a:r>
          </a:p>
          <a:p>
            <a:r>
              <a:rPr lang="en-US" dirty="0"/>
              <a:t>Google Drive or Dropbox</a:t>
            </a:r>
          </a:p>
          <a:p>
            <a:r>
              <a:rPr lang="en-US" dirty="0"/>
              <a:t>Paper forms, contracts or session notes</a:t>
            </a:r>
          </a:p>
          <a:p>
            <a:r>
              <a:rPr lang="en-US" dirty="0"/>
              <a:t>Contact lists on your mobile</a:t>
            </a:r>
          </a:p>
          <a:p>
            <a:r>
              <a:rPr lang="en-US" dirty="0"/>
              <a:t>Booking platforms like Fresha or Calendly</a:t>
            </a:r>
          </a:p>
          <a:p>
            <a:endParaRPr lang="en-US" dirty="0"/>
          </a:p>
          <a:p>
            <a:r>
              <a:rPr lang="en-US" dirty="0"/>
              <a:t>🟡 Even temporary storage — like writing down a customer’s address for a delivery and forgetting to delete it — is still storing data.</a:t>
            </a:r>
          </a:p>
          <a:p>
            <a:endParaRPr lang="en-US" dirty="0"/>
          </a:p>
          <a:p>
            <a:r>
              <a:rPr lang="en-US" dirty="0"/>
              <a:t>🔐 What Are Your Responsibilities?</a:t>
            </a:r>
          </a:p>
          <a:p>
            <a:r>
              <a:rPr lang="en-US" dirty="0"/>
              <a:t>You must:</a:t>
            </a:r>
          </a:p>
          <a:p>
            <a:r>
              <a:rPr lang="en-US" dirty="0"/>
              <a:t>Only collect the data you need</a:t>
            </a:r>
          </a:p>
          <a:p>
            <a:r>
              <a:rPr lang="en-US" dirty="0"/>
              <a:t>Be transparent about what you do with it</a:t>
            </a:r>
          </a:p>
          <a:p>
            <a:r>
              <a:rPr lang="en-US" dirty="0"/>
              <a:t>Store it securely</a:t>
            </a:r>
          </a:p>
          <a:p>
            <a:r>
              <a:rPr lang="en-US" dirty="0"/>
              <a:t>Delete it when no longer needed</a:t>
            </a:r>
          </a:p>
          <a:p>
            <a:r>
              <a:rPr lang="en-US" dirty="0"/>
              <a:t>Provide it to customers if they ask (subject access request)</a:t>
            </a:r>
          </a:p>
          <a:p>
            <a:r>
              <a:rPr lang="en-US" dirty="0"/>
              <a:t>Notify the ICO and the customer if there’s a breach</a:t>
            </a:r>
          </a:p>
          <a:p>
            <a:endParaRPr lang="en-US" dirty="0"/>
          </a:p>
          <a:p>
            <a:r>
              <a:rPr lang="en-US" dirty="0"/>
              <a:t>📌 Security doesn’t mean expensive tech — just smart practice.</a:t>
            </a:r>
          </a:p>
          <a:p>
            <a:endParaRPr lang="en-US" dirty="0"/>
          </a:p>
          <a:p>
            <a:r>
              <a:rPr lang="en-US" dirty="0"/>
              <a:t>Use strong, unique passwords</a:t>
            </a:r>
          </a:p>
          <a:p>
            <a:r>
              <a:rPr lang="en-US" dirty="0"/>
              <a:t>Enable 2-Factor Authentication on email/cloud</a:t>
            </a:r>
          </a:p>
          <a:p>
            <a:r>
              <a:rPr lang="en-US" dirty="0"/>
              <a:t>Don’t leave devices unlocked</a:t>
            </a:r>
          </a:p>
          <a:p>
            <a:r>
              <a:rPr lang="en-US" dirty="0"/>
              <a:t>Avoid public Wi-Fi for accessing customer data</a:t>
            </a:r>
          </a:p>
          <a:p>
            <a:r>
              <a:rPr lang="en-US" dirty="0"/>
              <a:t>Back up important data</a:t>
            </a:r>
          </a:p>
          <a:p>
            <a:r>
              <a:rPr lang="en-US" dirty="0"/>
              <a:t>Lock paper files when not in use</a:t>
            </a:r>
          </a:p>
          <a:p>
            <a:endParaRPr lang="en-US" dirty="0"/>
          </a:p>
          <a:p>
            <a:r>
              <a:rPr lang="en-US" dirty="0"/>
              <a:t>📜 You Need a Privacy Notice</a:t>
            </a:r>
          </a:p>
          <a:p>
            <a:r>
              <a:rPr lang="en-US" dirty="0"/>
              <a:t>“Legally, you must tell people what personal data you collect, why you collect it, how long you’ll keep it, and how they can complain if they’re not happy.”</a:t>
            </a:r>
          </a:p>
          <a:p>
            <a:endParaRPr lang="en-US" dirty="0"/>
          </a:p>
          <a:p>
            <a:r>
              <a:rPr lang="en-US" dirty="0"/>
              <a:t>🟢 You can write this in plain English. It doesn’t have to be legal jargon.</a:t>
            </a:r>
          </a:p>
          <a:p>
            <a:endParaRPr lang="en-US" dirty="0"/>
          </a:p>
          <a:p>
            <a:r>
              <a:rPr lang="en-US" dirty="0"/>
              <a:t>📄 A privacy notice must include:</a:t>
            </a:r>
          </a:p>
          <a:p>
            <a:endParaRPr lang="en-US" dirty="0"/>
          </a:p>
          <a:p>
            <a:r>
              <a:rPr lang="en-US" dirty="0"/>
              <a:t>Your full name or business name</a:t>
            </a:r>
          </a:p>
          <a:p>
            <a:r>
              <a:rPr lang="en-US" dirty="0"/>
              <a:t>What data you collect and why</a:t>
            </a:r>
          </a:p>
          <a:p>
            <a:r>
              <a:rPr lang="en-US" dirty="0"/>
              <a:t>How you store and protect it</a:t>
            </a:r>
          </a:p>
          <a:p>
            <a:r>
              <a:rPr lang="en-US" dirty="0"/>
              <a:t>How long you’ll keep it (e.g. 6 years for financial records)</a:t>
            </a:r>
          </a:p>
          <a:p>
            <a:r>
              <a:rPr lang="en-US" dirty="0"/>
              <a:t>Whether you share it (e.g. accountant, HMRC, Mailchimp)</a:t>
            </a:r>
          </a:p>
          <a:p>
            <a:r>
              <a:rPr lang="en-US" dirty="0"/>
              <a:t>The lawful basis you’re using (consent, contract, etc.)</a:t>
            </a:r>
          </a:p>
          <a:p>
            <a:r>
              <a:rPr lang="en-US" dirty="0"/>
              <a:t>How they can contact the ICO to complain</a:t>
            </a:r>
          </a:p>
          <a:p>
            <a:endParaRPr lang="en-US" dirty="0"/>
          </a:p>
          <a:p>
            <a:r>
              <a:rPr lang="en-US" dirty="0"/>
              <a:t>📍 FREE Resource:</a:t>
            </a:r>
            <a:br>
              <a:rPr lang="en-US" dirty="0"/>
            </a:br>
            <a:r>
              <a:rPr lang="en-US" dirty="0"/>
              <a:t>Use the ICO’s privacy notice generator to create one today.</a:t>
            </a:r>
            <a:br>
              <a:rPr lang="en-US" dirty="0"/>
            </a:br>
            <a:r>
              <a:rPr lang="en-US" dirty="0"/>
              <a:t>Even a Google Doc or a pinned Facebook post is acceptable if you don’t have a website.</a:t>
            </a:r>
          </a:p>
          <a:p>
            <a:endParaRPr lang="en-US" dirty="0"/>
          </a:p>
          <a:p>
            <a:r>
              <a:rPr lang="en-US" dirty="0"/>
              <a:t>🧾 Do You Need to Register with the ICO?</a:t>
            </a:r>
          </a:p>
          <a:p>
            <a:r>
              <a:rPr lang="en-US" dirty="0"/>
              <a:t>🧮 Most small business owners who collect and store customer info electronically must register with the ICO and pay a data protection fee.</a:t>
            </a:r>
          </a:p>
          <a:p>
            <a:r>
              <a:rPr lang="en-US" dirty="0"/>
              <a:t>💷 Most sole traders pay £40 per year. You can check if you’re exempt using this tool:</a:t>
            </a:r>
            <a:br>
              <a:rPr lang="en-US" dirty="0"/>
            </a:br>
            <a:r>
              <a:rPr lang="en-US" dirty="0"/>
              <a:t>🔗 https://ico.org.uk/fee-checker/</a:t>
            </a:r>
          </a:p>
          <a:p>
            <a:endParaRPr lang="en-US" dirty="0"/>
          </a:p>
          <a:p>
            <a:r>
              <a:rPr lang="en-US" dirty="0"/>
              <a:t>🟢 Real Example – Dog Trainer in Brighton:</a:t>
            </a:r>
          </a:p>
          <a:p>
            <a:r>
              <a:rPr lang="en-US" dirty="0"/>
              <a:t>Ahmed keeps dog owner details on Google Sheets, including addresses, emergency contact numbers, and notes about dog temperament. Because this is stored digitally, he must register with the ICO.</a:t>
            </a:r>
          </a:p>
          <a:p>
            <a:endParaRPr lang="en-US" dirty="0"/>
          </a:p>
          <a:p>
            <a:r>
              <a:rPr lang="en-US" dirty="0"/>
              <a:t>⚖️ What Happens If I Don’t Comply?</a:t>
            </a:r>
          </a:p>
          <a:p>
            <a:r>
              <a:rPr lang="en-US" dirty="0"/>
              <a:t>“If you don’t follow GDPR, the ICO could issue a fine or warning. But more importantly — a client could lose trust in you.”</a:t>
            </a:r>
          </a:p>
          <a:p>
            <a:r>
              <a:rPr lang="en-US" dirty="0"/>
              <a:t>“Data breaches — like emailing the wrong person or losing a client list — are more common than you think. But if you show you’ve taken reasonable steps to protect info, you’ll be in a much safer position.”</a:t>
            </a:r>
          </a:p>
          <a:p>
            <a:endParaRPr lang="en-US" dirty="0"/>
          </a:p>
          <a:p>
            <a:r>
              <a:rPr lang="en-US" dirty="0"/>
              <a:t>🧠 Flipchart Prompt (Optional)</a:t>
            </a:r>
          </a:p>
          <a:p>
            <a:r>
              <a:rPr lang="en-US" dirty="0"/>
              <a:t>Pose to the group:</a:t>
            </a:r>
          </a:p>
          <a:p>
            <a:r>
              <a:rPr lang="en-US" dirty="0"/>
              <a:t>“Where are you currently storing customer data?”</a:t>
            </a:r>
          </a:p>
          <a:p>
            <a:r>
              <a:rPr lang="en-US" dirty="0"/>
              <a:t>“Have you ever deleted old client data?”</a:t>
            </a:r>
          </a:p>
          <a:p>
            <a:r>
              <a:rPr lang="en-US" dirty="0"/>
              <a:t>“Have you written or shared a privacy policy?”</a:t>
            </a:r>
          </a:p>
          <a:p>
            <a:r>
              <a:rPr lang="en-US" dirty="0"/>
              <a:t>Encourage short </a:t>
            </a:r>
            <a:r>
              <a:rPr lang="en-GB" dirty="0"/>
              <a:t>shares and reinforce that </a:t>
            </a:r>
            <a:r>
              <a:rPr lang="en-GB" b="1" dirty="0"/>
              <a:t>small actions count</a:t>
            </a:r>
            <a:r>
              <a:rPr lang="en-GB" dirty="0"/>
              <a:t>.</a:t>
            </a:r>
          </a:p>
          <a:p>
            <a:endParaRPr lang="en-GB" b="1" dirty="0"/>
          </a:p>
          <a:p>
            <a:r>
              <a:rPr lang="en-GB" b="1" dirty="0"/>
              <a:t>✅ Key Takeaway Message</a:t>
            </a:r>
          </a:p>
          <a:p>
            <a:r>
              <a:rPr lang="en-GB" dirty="0"/>
              <a:t>“As a sole trader, GDPR does apply to you — but complying doesn’t have to be complicated or expensive. A privacy policy, good digital habits, and awareness of your responsibilities will go a long way.”</a:t>
            </a:r>
          </a:p>
          <a:p>
            <a:endParaRPr lang="en-GB" b="1" dirty="0"/>
          </a:p>
          <a:p>
            <a:r>
              <a:rPr lang="en-GB" b="1" dirty="0"/>
              <a:t>🧩 Segues Nicely Into:</a:t>
            </a:r>
          </a:p>
          <a:p>
            <a:r>
              <a:rPr lang="en-GB" dirty="0"/>
              <a:t>“Now let’s talk about how — and where — to safely store customer information, whether it’s physical notes, digital spreadsheets, or cloud-based platforms.”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 Slide – Presenter Script: How and Where to Store Customer Info</a:t>
            </a:r>
          </a:p>
          <a:p>
            <a:r>
              <a:rPr lang="en-GB" dirty="0"/>
              <a:t>🕒 </a:t>
            </a:r>
            <a:r>
              <a:rPr lang="en-GB" b="1" dirty="0"/>
              <a:t>Approx. delivery time:</a:t>
            </a:r>
            <a:r>
              <a:rPr lang="en-GB" dirty="0"/>
              <a:t> 10–12 minutes</a:t>
            </a:r>
            <a:br>
              <a:rPr lang="en-GB" dirty="0"/>
            </a:br>
            <a:endParaRPr lang="en-GB" dirty="0"/>
          </a:p>
          <a:p>
            <a:r>
              <a:rPr lang="en-GB" dirty="0"/>
              <a:t>🎯 </a:t>
            </a:r>
            <a:r>
              <a:rPr lang="en-GB" b="1" dirty="0"/>
              <a:t>Goal:</a:t>
            </a:r>
            <a:br>
              <a:rPr lang="en-GB" dirty="0"/>
            </a:br>
            <a:r>
              <a:rPr lang="en-GB" dirty="0"/>
              <a:t>Help sole traders understand </a:t>
            </a:r>
            <a:r>
              <a:rPr lang="en-GB" i="1" dirty="0"/>
              <a:t>how to store personal data securely</a:t>
            </a:r>
            <a:r>
              <a:rPr lang="en-GB" dirty="0"/>
              <a:t> — both physically and digitally — and what GDPR expects from small businesses regarding retention and deletion of customer data.</a:t>
            </a:r>
          </a:p>
          <a:p>
            <a:endParaRPr lang="en-GB" b="1" dirty="0"/>
          </a:p>
          <a:p>
            <a:r>
              <a:rPr lang="en-GB" b="1" dirty="0"/>
              <a:t>🔤 Slide Title Recap:</a:t>
            </a:r>
          </a:p>
          <a:p>
            <a:endParaRPr lang="en-GB" b="1" dirty="0"/>
          </a:p>
          <a:p>
            <a:r>
              <a:rPr lang="en-GB" b="1" dirty="0"/>
              <a:t>How and Where to Store Customer Info</a:t>
            </a:r>
            <a:endParaRPr lang="en-GB" dirty="0"/>
          </a:p>
          <a:p>
            <a:r>
              <a:rPr lang="en-GB" b="1" dirty="0"/>
              <a:t>🖼️ Slide Text Recap:</a:t>
            </a:r>
          </a:p>
          <a:p>
            <a:r>
              <a:rPr lang="en-GB" dirty="0"/>
              <a:t>💾 Password-protect digital files (Word, Excel, etc.)</a:t>
            </a:r>
            <a:br>
              <a:rPr lang="en-GB" dirty="0"/>
            </a:br>
            <a:r>
              <a:rPr lang="en-GB" dirty="0"/>
              <a:t>🔒 Lock paper notes or use secure folders at home</a:t>
            </a:r>
            <a:br>
              <a:rPr lang="en-GB" dirty="0"/>
            </a:br>
            <a:r>
              <a:rPr lang="en-GB" dirty="0"/>
              <a:t>☁️ Use cloud tools like Google Drive or Dropbox (with 2FA)</a:t>
            </a:r>
            <a:br>
              <a:rPr lang="en-GB" dirty="0"/>
            </a:br>
            <a:r>
              <a:rPr lang="en-GB" dirty="0"/>
              <a:t>🗂️ Only keep data as long as needed – review every 6–12 months</a:t>
            </a:r>
          </a:p>
          <a:p>
            <a:endParaRPr lang="en-GB" b="1" dirty="0"/>
          </a:p>
          <a:p>
            <a:r>
              <a:rPr lang="en-GB" b="1" dirty="0"/>
              <a:t>🎙️ Presenter Script:</a:t>
            </a:r>
          </a:p>
          <a:p>
            <a:r>
              <a:rPr lang="en-GB" dirty="0"/>
              <a:t>“Now that we’ve covered </a:t>
            </a:r>
            <a:r>
              <a:rPr lang="en-GB" b="1" dirty="0"/>
              <a:t>what GDPR is</a:t>
            </a:r>
            <a:r>
              <a:rPr lang="en-GB" dirty="0"/>
              <a:t> and how it affects you, let’s take a look at the practical side — </a:t>
            </a:r>
            <a:r>
              <a:rPr lang="en-GB" b="1" dirty="0"/>
              <a:t>how and where to store your client or customer information</a:t>
            </a:r>
            <a:r>
              <a:rPr lang="en-GB" dirty="0"/>
              <a:t> safely.”</a:t>
            </a:r>
          </a:p>
          <a:p>
            <a:r>
              <a:rPr lang="en-GB" dirty="0"/>
              <a:t>“Remember — you don’t need expensive software. But you </a:t>
            </a:r>
            <a:r>
              <a:rPr lang="en-GB" i="1" dirty="0"/>
              <a:t>do</a:t>
            </a:r>
            <a:r>
              <a:rPr lang="en-GB" dirty="0"/>
              <a:t> need to take </a:t>
            </a:r>
            <a:r>
              <a:rPr lang="en-GB" b="1" dirty="0"/>
              <a:t>reasonable precautions</a:t>
            </a:r>
            <a:r>
              <a:rPr lang="en-GB" dirty="0"/>
              <a:t> to protect personal information from accidental loss, access, or misuse.”</a:t>
            </a:r>
          </a:p>
          <a:p>
            <a:endParaRPr lang="en-GB" b="1" dirty="0"/>
          </a:p>
          <a:p>
            <a:r>
              <a:rPr lang="en-GB" b="1" dirty="0"/>
              <a:t>💾 Password-Protect Digital Files</a:t>
            </a:r>
          </a:p>
          <a:p>
            <a:r>
              <a:rPr lang="en-GB" dirty="0"/>
              <a:t>“Many of you probably use Word, Excel, or Google Docs to keep client records, notes, invoices or contact details. If so, these files need to be </a:t>
            </a:r>
            <a:r>
              <a:rPr lang="en-GB" b="1" dirty="0"/>
              <a:t>password-protected</a:t>
            </a:r>
            <a:r>
              <a:rPr lang="en-GB" dirty="0"/>
              <a:t>.”</a:t>
            </a:r>
          </a:p>
          <a:p>
            <a:r>
              <a:rPr lang="en-GB" dirty="0"/>
              <a:t>How to password protect:</a:t>
            </a:r>
          </a:p>
          <a:p>
            <a:r>
              <a:rPr lang="en-GB" dirty="0"/>
              <a:t>In </a:t>
            </a:r>
            <a:r>
              <a:rPr lang="en-GB" b="1" dirty="0"/>
              <a:t>Word or Excel</a:t>
            </a:r>
            <a:r>
              <a:rPr lang="en-GB" dirty="0"/>
              <a:t>: File &gt; Info &gt; Protect Document &gt; Encrypt with Password</a:t>
            </a:r>
          </a:p>
          <a:p>
            <a:r>
              <a:rPr lang="en-GB" dirty="0"/>
              <a:t>In </a:t>
            </a:r>
            <a:r>
              <a:rPr lang="en-GB" b="1" dirty="0"/>
              <a:t>Google Docs</a:t>
            </a:r>
            <a:r>
              <a:rPr lang="en-GB" dirty="0"/>
              <a:t>: Use Google account 2FA and restrict access to shared documents</a:t>
            </a:r>
          </a:p>
          <a:p>
            <a:r>
              <a:rPr lang="en-GB" dirty="0"/>
              <a:t>In </a:t>
            </a:r>
            <a:r>
              <a:rPr lang="en-GB" b="1" dirty="0"/>
              <a:t>email attachments</a:t>
            </a:r>
            <a:r>
              <a:rPr lang="en-GB" dirty="0"/>
              <a:t>: Use password-protected PDFs (or avoid emailing sensitive data at all)</a:t>
            </a:r>
          </a:p>
          <a:p>
            <a:endParaRPr lang="en-GB" dirty="0"/>
          </a:p>
          <a:p>
            <a:r>
              <a:rPr lang="en-GB" dirty="0"/>
              <a:t>🟢 </a:t>
            </a:r>
            <a:r>
              <a:rPr lang="en-GB" b="1" dirty="0"/>
              <a:t>UK Example – Coach in Lewes:</a:t>
            </a:r>
            <a:endParaRPr lang="en-GB" dirty="0"/>
          </a:p>
          <a:p>
            <a:endParaRPr lang="en-GB" dirty="0"/>
          </a:p>
          <a:p>
            <a:r>
              <a:rPr lang="en-GB" dirty="0"/>
              <a:t>A mindset coach uses Excel to track session dates, topics discussed, and follow-ups. By adding a password to the Excel file and storing it in Dropbox with 2FA, they reduce risk while still being GDPR-compliant.</a:t>
            </a:r>
          </a:p>
          <a:p>
            <a:endParaRPr lang="en-GB" b="1" dirty="0"/>
          </a:p>
          <a:p>
            <a:r>
              <a:rPr lang="en-GB" b="1" dirty="0"/>
              <a:t>🔒 Lock Paper Notes or Use Secure Folders at Home</a:t>
            </a:r>
          </a:p>
          <a:p>
            <a:pPr marL="171450" indent="-171450">
              <a:buFont typeface="Arial" panose="020B0604020202020204" pitchFamily="34" charset="0"/>
              <a:buChar char="•"/>
            </a:pPr>
            <a:r>
              <a:rPr lang="en-GB" dirty="0"/>
              <a:t>“If you work with paper — notebooks, contracts, therapy records, or patch test cards — you need to physically secure them.”</a:t>
            </a:r>
          </a:p>
          <a:p>
            <a:pPr marL="171450" indent="-171450">
              <a:buFont typeface="Arial" panose="020B0604020202020204" pitchFamily="34" charset="0"/>
              <a:buChar char="•"/>
            </a:pPr>
            <a:r>
              <a:rPr lang="en-GB" dirty="0"/>
              <a:t>What you can do:</a:t>
            </a:r>
          </a:p>
          <a:p>
            <a:pPr marL="171450" indent="-171450">
              <a:buFont typeface="Arial" panose="020B0604020202020204" pitchFamily="34" charset="0"/>
              <a:buChar char="•"/>
            </a:pPr>
            <a:r>
              <a:rPr lang="en-GB" dirty="0"/>
              <a:t>Use a </a:t>
            </a:r>
            <a:r>
              <a:rPr lang="en-GB" b="1" dirty="0"/>
              <a:t>lockable cabinet</a:t>
            </a:r>
            <a:r>
              <a:rPr lang="en-GB" dirty="0"/>
              <a:t>, file box or drawer</a:t>
            </a:r>
          </a:p>
          <a:p>
            <a:pPr marL="171450" indent="-171450">
              <a:buFont typeface="Arial" panose="020B0604020202020204" pitchFamily="34" charset="0"/>
              <a:buChar char="•"/>
            </a:pPr>
            <a:r>
              <a:rPr lang="en-GB" dirty="0"/>
              <a:t>Don’t leave notes lying around in shared homes or vehicles</a:t>
            </a:r>
          </a:p>
          <a:p>
            <a:pPr marL="171450" indent="-171450">
              <a:buFont typeface="Arial" panose="020B0604020202020204" pitchFamily="34" charset="0"/>
              <a:buChar char="•"/>
            </a:pPr>
            <a:r>
              <a:rPr lang="en-GB" dirty="0"/>
              <a:t>Avoid taking sensitive paperwork out in public unless necessary</a:t>
            </a:r>
          </a:p>
          <a:p>
            <a:pPr marL="171450" indent="-171450">
              <a:buFont typeface="Arial" panose="020B0604020202020204" pitchFamily="34" charset="0"/>
              <a:buChar char="•"/>
            </a:pPr>
            <a:r>
              <a:rPr lang="en-GB" dirty="0"/>
              <a:t>Shred any documents when no longer needed</a:t>
            </a:r>
          </a:p>
          <a:p>
            <a:endParaRPr lang="en-GB" dirty="0"/>
          </a:p>
          <a:p>
            <a:r>
              <a:rPr lang="en-GB" dirty="0"/>
              <a:t>🟢 </a:t>
            </a:r>
            <a:r>
              <a:rPr lang="en-GB" b="1" dirty="0"/>
              <a:t>UK Example – Hairdresser in Eastbourne:</a:t>
            </a:r>
            <a:endParaRPr lang="en-GB" dirty="0"/>
          </a:p>
          <a:p>
            <a:r>
              <a:rPr lang="en-GB" dirty="0"/>
              <a:t>Lucy keeps client consultation forms in a folder at home. She bought a simple £20 locking file box on Amazon and keeps it under her desk. It’s not MI5 — but it meets her obligations under GDPR.</a:t>
            </a:r>
          </a:p>
          <a:p>
            <a:endParaRPr lang="en-GB" b="1" dirty="0"/>
          </a:p>
          <a:p>
            <a:r>
              <a:rPr lang="en-GB" b="1" dirty="0"/>
              <a:t>☁️ Use Secure Cloud Storage (with 2FA)</a:t>
            </a:r>
          </a:p>
          <a:p>
            <a:r>
              <a:rPr lang="en-GB" dirty="0"/>
              <a:t>“Cloud tools are convenient — but you must ensure they’re secure and GDPR-compliant.”</a:t>
            </a:r>
          </a:p>
          <a:p>
            <a:r>
              <a:rPr lang="en-GB" dirty="0"/>
              <a:t>Recommended options:</a:t>
            </a:r>
          </a:p>
          <a:p>
            <a:r>
              <a:rPr lang="en-GB" b="1" dirty="0"/>
              <a:t>Google Drive</a:t>
            </a:r>
            <a:r>
              <a:rPr lang="en-GB" dirty="0"/>
              <a:t> (UK-based businesses should select UK/EU data centres where possible)</a:t>
            </a:r>
          </a:p>
          <a:p>
            <a:r>
              <a:rPr lang="en-GB" b="1" dirty="0"/>
              <a:t>Dropbox Business</a:t>
            </a:r>
            <a:endParaRPr lang="en-GB" dirty="0"/>
          </a:p>
          <a:p>
            <a:r>
              <a:rPr lang="en-GB" b="1" dirty="0"/>
              <a:t>OneDrive (Microsoft)</a:t>
            </a:r>
            <a:endParaRPr lang="en-GB" dirty="0"/>
          </a:p>
          <a:p>
            <a:r>
              <a:rPr lang="en-GB" b="1" dirty="0"/>
              <a:t>Apple iCloud (if used professionally)</a:t>
            </a:r>
            <a:endParaRPr lang="en-GB" dirty="0"/>
          </a:p>
          <a:p>
            <a:r>
              <a:rPr lang="en-GB" b="1" dirty="0"/>
              <a:t>Proton Drive</a:t>
            </a:r>
            <a:r>
              <a:rPr lang="en-GB" dirty="0"/>
              <a:t> for higher encryption</a:t>
            </a:r>
          </a:p>
          <a:p>
            <a:r>
              <a:rPr lang="en-GB" b="1" dirty="0"/>
              <a:t>Always enable 2-Factor Authentication (2FA)</a:t>
            </a:r>
            <a:r>
              <a:rPr lang="en-GB" dirty="0"/>
              <a:t> on your account.</a:t>
            </a:r>
          </a:p>
          <a:p>
            <a:endParaRPr lang="en-GB" dirty="0"/>
          </a:p>
          <a:p>
            <a:r>
              <a:rPr lang="en-GB" dirty="0"/>
              <a:t>What is 2FA?</a:t>
            </a:r>
            <a:br>
              <a:rPr lang="en-GB" dirty="0"/>
            </a:br>
            <a:r>
              <a:rPr lang="en-GB" dirty="0"/>
              <a:t>It’s when you enter your password </a:t>
            </a:r>
            <a:r>
              <a:rPr lang="en-GB" i="1" dirty="0"/>
              <a:t>plus</a:t>
            </a:r>
            <a:r>
              <a:rPr lang="en-GB" dirty="0"/>
              <a:t> a code sent to your phone or email. This protects you if someone tries to log in from another device.</a:t>
            </a:r>
          </a:p>
          <a:p>
            <a:endParaRPr lang="en-GB" dirty="0"/>
          </a:p>
          <a:p>
            <a:r>
              <a:rPr lang="en-GB" dirty="0"/>
              <a:t>🔍 </a:t>
            </a:r>
            <a:r>
              <a:rPr lang="en-GB" b="1" dirty="0"/>
              <a:t>How to Check a Cloud Tool Is GDPR-Compliant:</a:t>
            </a:r>
            <a:endParaRPr lang="en-GB" dirty="0"/>
          </a:p>
          <a:p>
            <a:pPr marL="171450" indent="-171450">
              <a:buFont typeface="Arial" panose="020B0604020202020204" pitchFamily="34" charset="0"/>
              <a:buChar char="•"/>
            </a:pPr>
            <a:r>
              <a:rPr lang="en-GB" dirty="0"/>
              <a:t>Go to their privacy policy</a:t>
            </a:r>
          </a:p>
          <a:p>
            <a:pPr marL="171450" indent="-171450">
              <a:buFont typeface="Arial" panose="020B0604020202020204" pitchFamily="34" charset="0"/>
              <a:buChar char="•"/>
            </a:pPr>
            <a:r>
              <a:rPr lang="en-GB" dirty="0"/>
              <a:t>Look for “UK GDPR compliant” or “ICO registered”</a:t>
            </a:r>
          </a:p>
          <a:p>
            <a:pPr marL="171450" indent="-171450">
              <a:buFont typeface="Arial" panose="020B0604020202020204" pitchFamily="34" charset="0"/>
              <a:buChar char="•"/>
            </a:pPr>
            <a:r>
              <a:rPr lang="en-GB" dirty="0"/>
              <a:t>Look at where the data is stored — ideally UK or EU</a:t>
            </a:r>
          </a:p>
          <a:p>
            <a:pPr marL="171450" indent="-171450">
              <a:buFont typeface="Arial" panose="020B0604020202020204" pitchFamily="34" charset="0"/>
              <a:buChar char="•"/>
            </a:pPr>
            <a:r>
              <a:rPr lang="en-GB" dirty="0"/>
              <a:t>If outside the EU (e.g. USA), check for standard contractual clauses or UK adequacy agreements</a:t>
            </a:r>
          </a:p>
          <a:p>
            <a:endParaRPr lang="en-GB" dirty="0"/>
          </a:p>
          <a:p>
            <a:r>
              <a:rPr lang="en-GB" dirty="0"/>
              <a:t>🟢 </a:t>
            </a:r>
            <a:r>
              <a:rPr lang="en-GB" b="1" dirty="0"/>
              <a:t>UK Example – Therapist in Worthing:</a:t>
            </a:r>
            <a:endParaRPr lang="en-GB" dirty="0"/>
          </a:p>
          <a:p>
            <a:r>
              <a:rPr lang="en-GB" dirty="0"/>
              <a:t>Joanna stores session summaries on Google Docs. She uses a business Gmail account with 2FA turned on, and limits access to only her own devices. She reviews files every 12 months and deletes inactive clients.</a:t>
            </a:r>
          </a:p>
          <a:p>
            <a:endParaRPr lang="en-GB" b="1" dirty="0"/>
          </a:p>
          <a:p>
            <a:r>
              <a:rPr lang="en-GB" b="1" dirty="0"/>
              <a:t>🗂️ Review and Delete Old Data</a:t>
            </a:r>
          </a:p>
          <a:p>
            <a:r>
              <a:rPr lang="en-GB" u="sng" dirty="0"/>
              <a:t>“One of the most common mistakes is keeping customer data forever ‘just in case’ — but that’s a GDPR risk.”</a:t>
            </a:r>
          </a:p>
          <a:p>
            <a:pPr marL="171450" indent="-171450">
              <a:buFont typeface="Arial" panose="020B0604020202020204" pitchFamily="34" charset="0"/>
              <a:buChar char="•"/>
            </a:pPr>
            <a:r>
              <a:rPr lang="en-GB" dirty="0"/>
              <a:t>You should set a </a:t>
            </a:r>
            <a:r>
              <a:rPr lang="en-GB" b="1" dirty="0"/>
              <a:t>clear data retention policy</a:t>
            </a:r>
            <a:r>
              <a:rPr lang="en-GB" dirty="0"/>
              <a:t>, even if informal:</a:t>
            </a:r>
          </a:p>
          <a:p>
            <a:pPr marL="171450" indent="-171450">
              <a:buFont typeface="Arial" panose="020B0604020202020204" pitchFamily="34" charset="0"/>
              <a:buChar char="•"/>
            </a:pPr>
            <a:r>
              <a:rPr lang="en-GB" dirty="0"/>
              <a:t>Client enquiries: Delete after 12 months if no sale</a:t>
            </a:r>
          </a:p>
          <a:p>
            <a:pPr marL="171450" indent="-171450">
              <a:buFont typeface="Arial" panose="020B0604020202020204" pitchFamily="34" charset="0"/>
              <a:buChar char="•"/>
            </a:pPr>
            <a:r>
              <a:rPr lang="en-GB" dirty="0"/>
              <a:t>Active clients: Keep for 6 years (especially for tax or legal reasons)</a:t>
            </a:r>
          </a:p>
          <a:p>
            <a:pPr marL="171450" indent="-171450">
              <a:buFont typeface="Arial" panose="020B0604020202020204" pitchFamily="34" charset="0"/>
              <a:buChar char="•"/>
            </a:pPr>
            <a:r>
              <a:rPr lang="en-GB" dirty="0"/>
              <a:t>Mailing list opt-ins: Review every 2 years and remove inactive subscribers</a:t>
            </a:r>
          </a:p>
          <a:p>
            <a:pPr marL="171450" indent="-171450">
              <a:buFont typeface="Arial" panose="020B0604020202020204" pitchFamily="34" charset="0"/>
              <a:buChar char="•"/>
            </a:pPr>
            <a:r>
              <a:rPr lang="en-GB" dirty="0"/>
              <a:t>Session notes: Depending on sector, 6–7 years is standard</a:t>
            </a:r>
          </a:p>
          <a:p>
            <a:pPr marL="171450" indent="-171450">
              <a:buFont typeface="Arial" panose="020B0604020202020204" pitchFamily="34" charset="0"/>
              <a:buChar char="•"/>
            </a:pPr>
            <a:r>
              <a:rPr lang="en-GB" dirty="0"/>
              <a:t>Patch tests: 6 years (insurance requirement for beauty/hair sector)</a:t>
            </a:r>
          </a:p>
          <a:p>
            <a:endParaRPr lang="en-GB" dirty="0"/>
          </a:p>
          <a:p>
            <a:r>
              <a:rPr lang="en-GB" dirty="0"/>
              <a:t>🗑️ </a:t>
            </a:r>
            <a:r>
              <a:rPr lang="en-GB" u="sng" dirty="0"/>
              <a:t>Delete securely:</a:t>
            </a:r>
          </a:p>
          <a:p>
            <a:pPr marL="171450" indent="-171450">
              <a:buFont typeface="Wingdings" panose="05000000000000000000" pitchFamily="2" charset="2"/>
              <a:buChar char="Ø"/>
            </a:pPr>
            <a:r>
              <a:rPr lang="en-GB" dirty="0"/>
              <a:t>Use file shredders on your laptop or cloud (not just “delete”)</a:t>
            </a:r>
          </a:p>
          <a:p>
            <a:pPr marL="171450" indent="-171450">
              <a:buFont typeface="Wingdings" panose="05000000000000000000" pitchFamily="2" charset="2"/>
              <a:buChar char="Ø"/>
            </a:pPr>
            <a:r>
              <a:rPr lang="en-GB" dirty="0"/>
              <a:t>Physically shred paper, don’t just throw it out</a:t>
            </a:r>
          </a:p>
          <a:p>
            <a:pPr marL="171450" indent="-171450">
              <a:buFont typeface="Wingdings" panose="05000000000000000000" pitchFamily="2" charset="2"/>
              <a:buChar char="Ø"/>
            </a:pPr>
            <a:r>
              <a:rPr lang="en-GB" dirty="0"/>
              <a:t>If in doubt, archive offline with a label: “Delete May 2027”</a:t>
            </a:r>
          </a:p>
          <a:p>
            <a:endParaRPr lang="en-GB" dirty="0"/>
          </a:p>
          <a:p>
            <a:r>
              <a:rPr lang="en-GB" dirty="0"/>
              <a:t>🟢 </a:t>
            </a:r>
            <a:r>
              <a:rPr lang="en-GB" b="1" dirty="0"/>
              <a:t>UK Example – Children’s Yoga Instructor in Brighton:</a:t>
            </a:r>
            <a:endParaRPr lang="en-GB" dirty="0"/>
          </a:p>
          <a:p>
            <a:r>
              <a:rPr lang="en-GB" dirty="0"/>
              <a:t>Helen had records for every child she’d ever taught since 2016. With guidance, she reviewed and deleted any records for children she hadn’t worked with in over 7 years, and anonymised testimonials for marketing use.</a:t>
            </a:r>
          </a:p>
          <a:p>
            <a:endParaRPr lang="en-GB" b="1" dirty="0"/>
          </a:p>
          <a:p>
            <a:r>
              <a:rPr lang="en-GB" b="1" dirty="0"/>
              <a:t>🔐 BONUS TIP – Don't Use Personal Devices for Business Without Protection</a:t>
            </a:r>
          </a:p>
          <a:p>
            <a:r>
              <a:rPr lang="en-GB" u="sng" dirty="0"/>
              <a:t>“If you store client info on your personal laptop or phone, you must be able to show you’ve taken basic security steps.”</a:t>
            </a:r>
          </a:p>
          <a:p>
            <a:r>
              <a:rPr lang="en-GB" b="1" dirty="0"/>
              <a:t>Best practices:</a:t>
            </a:r>
          </a:p>
          <a:p>
            <a:pPr marL="171450" indent="-171450">
              <a:buFont typeface="Wingdings" panose="05000000000000000000" pitchFamily="2" charset="2"/>
              <a:buChar char="ü"/>
            </a:pPr>
            <a:r>
              <a:rPr lang="en-GB" dirty="0"/>
              <a:t>Set up a password/PIN on all devices</a:t>
            </a:r>
          </a:p>
          <a:p>
            <a:pPr marL="171450" indent="-171450">
              <a:buFont typeface="Wingdings" panose="05000000000000000000" pitchFamily="2" charset="2"/>
              <a:buChar char="ü"/>
            </a:pPr>
            <a:r>
              <a:rPr lang="en-GB" dirty="0"/>
              <a:t>Keep business and personal apps separate (e.g. different email folders)</a:t>
            </a:r>
          </a:p>
          <a:p>
            <a:pPr marL="171450" indent="-171450">
              <a:buFont typeface="Wingdings" panose="05000000000000000000" pitchFamily="2" charset="2"/>
              <a:buChar char="ü"/>
            </a:pPr>
            <a:r>
              <a:rPr lang="en-GB" dirty="0"/>
              <a:t>Don’t store business info on public/shared devices</a:t>
            </a:r>
          </a:p>
          <a:p>
            <a:pPr marL="171450" indent="-171450">
              <a:buFont typeface="Wingdings" panose="05000000000000000000" pitchFamily="2" charset="2"/>
              <a:buChar char="ü"/>
            </a:pPr>
            <a:r>
              <a:rPr lang="en-GB" dirty="0"/>
              <a:t>Use antivirus or firewall protection</a:t>
            </a:r>
          </a:p>
          <a:p>
            <a:endParaRPr lang="en-GB" b="1" dirty="0"/>
          </a:p>
          <a:p>
            <a:r>
              <a:rPr lang="en-GB" b="1" dirty="0"/>
              <a:t>🧠 Optional Discussion Prompt or Flipchart Activity</a:t>
            </a:r>
          </a:p>
          <a:p>
            <a:r>
              <a:rPr lang="en-GB" dirty="0"/>
              <a:t>Ask:</a:t>
            </a:r>
          </a:p>
          <a:p>
            <a:r>
              <a:rPr lang="en-GB" dirty="0"/>
              <a:t>“Where are you currently storing your client info?”</a:t>
            </a:r>
          </a:p>
          <a:p>
            <a:r>
              <a:rPr lang="en-GB" dirty="0"/>
              <a:t>“Do you have any kind of password or protection in place?”</a:t>
            </a:r>
          </a:p>
          <a:p>
            <a:r>
              <a:rPr lang="en-GB" dirty="0"/>
              <a:t>“What would happen if your phone was lost or stolen today — would client data be safe?”</a:t>
            </a:r>
          </a:p>
          <a:p>
            <a:endParaRPr lang="en-GB" dirty="0"/>
          </a:p>
          <a:p>
            <a:r>
              <a:rPr lang="en-GB" dirty="0"/>
              <a:t>🟩 Encourage people to share, and jot down 3 common actions on a flipchart to summarise.</a:t>
            </a:r>
          </a:p>
          <a:p>
            <a:endParaRPr lang="en-GB" b="1" dirty="0"/>
          </a:p>
          <a:p>
            <a:r>
              <a:rPr lang="en-GB" b="1" dirty="0"/>
              <a:t>✅ Key Takeaway Message</a:t>
            </a:r>
          </a:p>
          <a:p>
            <a:r>
              <a:rPr lang="en-GB" dirty="0"/>
              <a:t>“Storing data securely doesn’t mean expensive tools — it means being intentional and careful.</a:t>
            </a:r>
            <a:br>
              <a:rPr lang="en-GB" dirty="0"/>
            </a:br>
            <a:r>
              <a:rPr lang="en-GB" dirty="0"/>
              <a:t>Password-protect your files. Lock your notebooks. Use cloud storage with 2FA. And don’t hold on to client data longer than you need to.”</a:t>
            </a:r>
          </a:p>
          <a:p>
            <a:endParaRPr lang="en-GB" b="1" dirty="0"/>
          </a:p>
          <a:p>
            <a:r>
              <a:rPr lang="en-GB" b="1" dirty="0"/>
              <a:t>🧩 Segues Nicely Into:</a:t>
            </a:r>
          </a:p>
          <a:p>
            <a:r>
              <a:rPr lang="en-GB" dirty="0"/>
              <a:t>“So now we understand how to keep data safe — let’s talk about what tools and platforms are GDPR-friendly, and how to check the tools we’re already using.”</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 Slide – Presenter Script: Are Your Tools GDPR Compliant?</a:t>
            </a:r>
          </a:p>
          <a:p>
            <a:r>
              <a:rPr lang="en-GB" dirty="0"/>
              <a:t>🕒 </a:t>
            </a:r>
            <a:r>
              <a:rPr lang="en-GB" b="1" dirty="0"/>
              <a:t>Approx. delivery time:</a:t>
            </a:r>
            <a:r>
              <a:rPr lang="en-GB" dirty="0"/>
              <a:t> 10–12 minutes</a:t>
            </a:r>
            <a:br>
              <a:rPr lang="en-GB" dirty="0"/>
            </a:br>
            <a:endParaRPr lang="en-GB" dirty="0"/>
          </a:p>
          <a:p>
            <a:r>
              <a:rPr lang="en-GB" dirty="0"/>
              <a:t>🎯 </a:t>
            </a:r>
            <a:r>
              <a:rPr lang="en-GB" b="1" dirty="0"/>
              <a:t>Goal:</a:t>
            </a:r>
            <a:br>
              <a:rPr lang="en-GB" dirty="0"/>
            </a:br>
            <a:r>
              <a:rPr lang="en-GB" dirty="0"/>
              <a:t>Help sole traders understand how to evaluate whether the digital tools, apps, and platforms they already use are GDPR-compliant — with clear guidance, real UK examples, and accessible checks.</a:t>
            </a:r>
          </a:p>
          <a:p>
            <a:endParaRPr lang="en-GB" b="1" dirty="0"/>
          </a:p>
          <a:p>
            <a:r>
              <a:rPr lang="en-GB" b="1" dirty="0"/>
              <a:t>🔤 Slide Title Recap:</a:t>
            </a:r>
          </a:p>
          <a:p>
            <a:endParaRPr lang="en-GB" b="1" dirty="0"/>
          </a:p>
          <a:p>
            <a:r>
              <a:rPr lang="en-GB" b="1" dirty="0"/>
              <a:t>Are Your Tools GDPR Compliant?</a:t>
            </a:r>
            <a:endParaRPr lang="en-GB" dirty="0"/>
          </a:p>
          <a:p>
            <a:r>
              <a:rPr lang="en-GB" b="1" dirty="0"/>
              <a:t>🖼️ Slide Text Recap:</a:t>
            </a:r>
          </a:p>
          <a:p>
            <a:r>
              <a:rPr lang="en-GB" dirty="0"/>
              <a:t>🧰 Check the privacy settings of tools you use (e.g. Zoom, Mailchimp)</a:t>
            </a:r>
            <a:br>
              <a:rPr lang="en-GB" dirty="0"/>
            </a:br>
            <a:r>
              <a:rPr lang="en-GB" dirty="0"/>
              <a:t>🌍 See where data is stored – UK, EU, or elsewhere?</a:t>
            </a:r>
            <a:br>
              <a:rPr lang="en-GB" dirty="0"/>
            </a:br>
            <a:r>
              <a:rPr lang="en-GB" dirty="0"/>
              <a:t>🔎 Look for 'UK GDPR compliant' in their policy</a:t>
            </a:r>
            <a:br>
              <a:rPr lang="en-GB" dirty="0"/>
            </a:br>
            <a:r>
              <a:rPr lang="en-GB" dirty="0"/>
              <a:t>✅ Choose platforms that let you control your data &amp; access settings</a:t>
            </a:r>
          </a:p>
          <a:p>
            <a:endParaRPr lang="en-GB" b="1" dirty="0"/>
          </a:p>
          <a:p>
            <a:r>
              <a:rPr lang="en-GB" b="1" dirty="0"/>
              <a:t>🎙️ Presenter Script:</a:t>
            </a:r>
          </a:p>
          <a:p>
            <a:r>
              <a:rPr lang="en-GB" dirty="0"/>
              <a:t>“Most of us are using online tools — like email marketing software, CRM systems, booking forms, or video call platforms — but how do we know if these tools are </a:t>
            </a:r>
            <a:r>
              <a:rPr lang="en-GB" i="1" dirty="0"/>
              <a:t>safe and legal to use</a:t>
            </a:r>
            <a:r>
              <a:rPr lang="en-GB" dirty="0"/>
              <a:t> under GDPR?”</a:t>
            </a:r>
          </a:p>
          <a:p>
            <a:r>
              <a:rPr lang="en-GB" dirty="0"/>
              <a:t>“You are legally responsible for choosing platforms that </a:t>
            </a:r>
            <a:r>
              <a:rPr lang="en-GB" b="1" dirty="0"/>
              <a:t>protect your clients’ personal data</a:t>
            </a:r>
            <a:r>
              <a:rPr lang="en-GB" dirty="0"/>
              <a:t> and give you control over what happens to that data.”</a:t>
            </a:r>
          </a:p>
          <a:p>
            <a:endParaRPr lang="en-GB" b="1" dirty="0"/>
          </a:p>
          <a:p>
            <a:r>
              <a:rPr lang="en-GB" b="1" dirty="0"/>
              <a:t>🧰 Check Privacy Settings of the Tools You Use</a:t>
            </a:r>
          </a:p>
          <a:p>
            <a:r>
              <a:rPr lang="en-GB" dirty="0"/>
              <a:t>“Let’s start with the basics. Every platform has a privacy or data processing policy. Before using a tool for storing or handling customer data, you need to review it.”</a:t>
            </a:r>
          </a:p>
          <a:p>
            <a:r>
              <a:rPr lang="en-GB" u="sng" dirty="0"/>
              <a:t>What to look for:</a:t>
            </a:r>
          </a:p>
          <a:p>
            <a:pPr marL="171450" indent="-171450">
              <a:buFont typeface="Arial" panose="020B0604020202020204" pitchFamily="34" charset="0"/>
              <a:buChar char="•"/>
            </a:pPr>
            <a:r>
              <a:rPr lang="en-GB" dirty="0"/>
              <a:t>Does the tool </a:t>
            </a:r>
            <a:r>
              <a:rPr lang="en-GB" b="1" dirty="0"/>
              <a:t>collect any of your customers’ data</a:t>
            </a:r>
            <a:r>
              <a:rPr lang="en-GB" dirty="0"/>
              <a:t> (e.g. names, IP addresses, sign-up times)?</a:t>
            </a:r>
          </a:p>
          <a:p>
            <a:pPr marL="171450" indent="-171450">
              <a:buFont typeface="Arial" panose="020B0604020202020204" pitchFamily="34" charset="0"/>
              <a:buChar char="•"/>
            </a:pPr>
            <a:r>
              <a:rPr lang="en-GB" dirty="0"/>
              <a:t>Does it use that data for </a:t>
            </a:r>
            <a:r>
              <a:rPr lang="en-GB" b="1" dirty="0"/>
              <a:t>its own marketing</a:t>
            </a:r>
            <a:r>
              <a:rPr lang="en-GB" dirty="0"/>
              <a:t> or share it with others?</a:t>
            </a:r>
          </a:p>
          <a:p>
            <a:pPr marL="171450" indent="-171450">
              <a:buFont typeface="Arial" panose="020B0604020202020204" pitchFamily="34" charset="0"/>
              <a:buChar char="•"/>
            </a:pPr>
            <a:r>
              <a:rPr lang="en-GB" dirty="0"/>
              <a:t>Can </a:t>
            </a:r>
            <a:r>
              <a:rPr lang="en-GB" b="1" dirty="0"/>
              <a:t>you delete the data</a:t>
            </a:r>
            <a:r>
              <a:rPr lang="en-GB" dirty="0"/>
              <a:t> or export it if a client asks?</a:t>
            </a:r>
          </a:p>
          <a:p>
            <a:pPr marL="171450" indent="-171450">
              <a:buFont typeface="Arial" panose="020B0604020202020204" pitchFamily="34" charset="0"/>
              <a:buChar char="•"/>
            </a:pPr>
            <a:r>
              <a:rPr lang="en-GB" dirty="0"/>
              <a:t>Can you </a:t>
            </a:r>
            <a:r>
              <a:rPr lang="en-GB" b="1" dirty="0"/>
              <a:t>restrict who can access it</a:t>
            </a:r>
            <a:r>
              <a:rPr lang="en-GB" dirty="0"/>
              <a:t> within your business?</a:t>
            </a:r>
          </a:p>
          <a:p>
            <a:endParaRPr lang="en-GB" dirty="0"/>
          </a:p>
          <a:p>
            <a:r>
              <a:rPr lang="en-GB" dirty="0"/>
              <a:t>🟢 </a:t>
            </a:r>
            <a:r>
              <a:rPr lang="en-GB" b="1" dirty="0"/>
              <a:t>UK Example – Mailchimp:</a:t>
            </a:r>
            <a:endParaRPr lang="en-GB" dirty="0"/>
          </a:p>
          <a:p>
            <a:r>
              <a:rPr lang="en-GB" dirty="0"/>
              <a:t>Mailchimp is widely used for newsletters. However, its parent company is US-based and stores data outside the UK. It uses standard contractual clauses to comply with GDPR.</a:t>
            </a:r>
            <a:br>
              <a:rPr lang="en-GB" dirty="0"/>
            </a:br>
            <a:r>
              <a:rPr lang="en-GB" dirty="0"/>
              <a:t>✅ It is legally usable — but </a:t>
            </a:r>
            <a:r>
              <a:rPr lang="en-GB" b="1" dirty="0"/>
              <a:t>you must explain this in your privacy policy</a:t>
            </a:r>
            <a:r>
              <a:rPr lang="en-GB" dirty="0"/>
              <a:t>.</a:t>
            </a:r>
          </a:p>
          <a:p>
            <a:r>
              <a:rPr lang="en-GB" dirty="0"/>
              <a:t>🟡 </a:t>
            </a:r>
            <a:r>
              <a:rPr lang="en-GB" b="1" dirty="0"/>
              <a:t>Caution:</a:t>
            </a:r>
            <a:r>
              <a:rPr lang="en-GB" dirty="0"/>
              <a:t> Some free tools (like certain form builders or chatbots) may not give you any control over how they use data collected via your business.</a:t>
            </a:r>
          </a:p>
          <a:p>
            <a:endParaRPr lang="en-GB" b="1" dirty="0"/>
          </a:p>
          <a:p>
            <a:r>
              <a:rPr lang="en-GB" b="1" dirty="0"/>
              <a:t>🌍 Where Is Data Stored?</a:t>
            </a:r>
          </a:p>
          <a:p>
            <a:r>
              <a:rPr lang="en-GB" dirty="0"/>
              <a:t>“GDPR cares about </a:t>
            </a:r>
            <a:r>
              <a:rPr lang="en-GB" i="1" dirty="0"/>
              <a:t>where</a:t>
            </a:r>
            <a:r>
              <a:rPr lang="en-GB" dirty="0"/>
              <a:t> data is stored. Ideally, choose tools that store data in the UK or EU — or in countries with an official adequacy decision from the UK government.”</a:t>
            </a:r>
          </a:p>
          <a:p>
            <a:r>
              <a:rPr lang="en-GB" u="sng" dirty="0"/>
              <a:t>Key terms to look for:</a:t>
            </a:r>
          </a:p>
          <a:p>
            <a:r>
              <a:rPr lang="en-GB" dirty="0"/>
              <a:t>“Data centres in the UK or EU”</a:t>
            </a:r>
          </a:p>
          <a:p>
            <a:r>
              <a:rPr lang="en-GB" dirty="0"/>
              <a:t>“Compliant with UK GDPR and DPA 2018”</a:t>
            </a:r>
          </a:p>
          <a:p>
            <a:r>
              <a:rPr lang="en-GB" dirty="0"/>
              <a:t>“Standard Contractual Clauses (SCCs)”</a:t>
            </a:r>
          </a:p>
          <a:p>
            <a:r>
              <a:rPr lang="en-GB" dirty="0"/>
              <a:t>“Sub-processors list” (shows who else handles the data)</a:t>
            </a:r>
          </a:p>
          <a:p>
            <a:endParaRPr lang="en-GB" dirty="0"/>
          </a:p>
          <a:p>
            <a:r>
              <a:rPr lang="en-GB" dirty="0"/>
              <a:t>🔍 </a:t>
            </a:r>
            <a:r>
              <a:rPr lang="en-GB" b="1" dirty="0"/>
              <a:t>Check the footer of the website</a:t>
            </a:r>
            <a:r>
              <a:rPr lang="en-GB" dirty="0"/>
              <a:t> or Google:</a:t>
            </a:r>
            <a:br>
              <a:rPr lang="en-GB" dirty="0"/>
            </a:br>
            <a:r>
              <a:rPr lang="en-GB" dirty="0"/>
              <a:t>[Tool name] GDPR compliance site:[tool's domain]</a:t>
            </a:r>
          </a:p>
          <a:p>
            <a:endParaRPr lang="en-GB" dirty="0"/>
          </a:p>
          <a:p>
            <a:r>
              <a:rPr lang="en-GB" dirty="0"/>
              <a:t>🟢 </a:t>
            </a:r>
            <a:r>
              <a:rPr lang="en-GB" b="1" dirty="0"/>
              <a:t>UK Example – Calendly:</a:t>
            </a:r>
            <a:endParaRPr lang="en-GB" dirty="0"/>
          </a:p>
          <a:p>
            <a:r>
              <a:rPr lang="en-GB" dirty="0"/>
              <a:t>Calendly is a popular online booking system. It is US-based but follows GDPR through SCCs and lets you choose what data is collected.</a:t>
            </a:r>
            <a:br>
              <a:rPr lang="en-GB" dirty="0"/>
            </a:br>
            <a:r>
              <a:rPr lang="en-GB" dirty="0"/>
              <a:t>You must explain this in your privacy notice, and review their Data Processing Addendum.</a:t>
            </a:r>
          </a:p>
          <a:p>
            <a:endParaRPr lang="en-GB" b="1" dirty="0"/>
          </a:p>
          <a:p>
            <a:r>
              <a:rPr lang="en-GB" b="1" dirty="0"/>
              <a:t>🔎 Look for “UK GDPR Compliant” in Their Policies</a:t>
            </a:r>
          </a:p>
          <a:p>
            <a:r>
              <a:rPr lang="en-GB" dirty="0"/>
              <a:t>“Most trustworthy companies now clearly state their GDPR status. Look for these keywords in their documentation:”</a:t>
            </a:r>
          </a:p>
          <a:p>
            <a:r>
              <a:rPr lang="en-GB" dirty="0"/>
              <a:t>What to search for on their website:</a:t>
            </a:r>
          </a:p>
          <a:p>
            <a:r>
              <a:rPr lang="en-GB" dirty="0"/>
              <a:t>“GDPR”</a:t>
            </a:r>
          </a:p>
          <a:p>
            <a:r>
              <a:rPr lang="en-GB" dirty="0"/>
              <a:t>“Data Protection Addendum” or “DPA”</a:t>
            </a:r>
          </a:p>
          <a:p>
            <a:r>
              <a:rPr lang="en-GB" dirty="0"/>
              <a:t>“Data Processing Agreement”</a:t>
            </a:r>
          </a:p>
          <a:p>
            <a:r>
              <a:rPr lang="en-GB" dirty="0"/>
              <a:t>“UK Representative”</a:t>
            </a:r>
          </a:p>
          <a:p>
            <a:r>
              <a:rPr lang="en-GB" dirty="0"/>
              <a:t>“Data Subject Rights”</a:t>
            </a:r>
          </a:p>
          <a:p>
            <a:endParaRPr lang="en-GB" dirty="0"/>
          </a:p>
          <a:p>
            <a:r>
              <a:rPr lang="en-GB" dirty="0"/>
              <a:t>🛠 Tools that often meet compliance:</a:t>
            </a:r>
          </a:p>
          <a:p>
            <a:r>
              <a:rPr lang="en-GB" dirty="0"/>
              <a:t>Google Workspace (Drive, Docs, Gmail)</a:t>
            </a:r>
          </a:p>
          <a:p>
            <a:r>
              <a:rPr lang="en-GB" dirty="0"/>
              <a:t>Microsoft 365</a:t>
            </a:r>
          </a:p>
          <a:p>
            <a:r>
              <a:rPr lang="en-GB" dirty="0"/>
              <a:t>Zoom (UK accounts store recordings in EU/UK by default)</a:t>
            </a:r>
          </a:p>
          <a:p>
            <a:r>
              <a:rPr lang="en-GB" dirty="0"/>
              <a:t>Trello, Notion, Asana (check for team access settings)</a:t>
            </a:r>
          </a:p>
          <a:p>
            <a:r>
              <a:rPr lang="en-GB" dirty="0" err="1"/>
              <a:t>Mailerlite</a:t>
            </a:r>
            <a:r>
              <a:rPr lang="en-GB" dirty="0"/>
              <a:t> (good GDPR settings for email marketing)</a:t>
            </a:r>
          </a:p>
          <a:p>
            <a:endParaRPr lang="en-GB" dirty="0"/>
          </a:p>
          <a:p>
            <a:r>
              <a:rPr lang="en-GB" dirty="0"/>
              <a:t>⚠️ </a:t>
            </a:r>
            <a:r>
              <a:rPr lang="en-GB" b="1" dirty="0"/>
              <a:t>Avoid free tools</a:t>
            </a:r>
            <a:r>
              <a:rPr lang="en-GB" dirty="0"/>
              <a:t> that don’t give you privacy controls, or where you can’t explain how they use data.</a:t>
            </a:r>
          </a:p>
          <a:p>
            <a:endParaRPr lang="en-GB" b="1" dirty="0"/>
          </a:p>
          <a:p>
            <a:r>
              <a:rPr lang="en-GB" b="1" dirty="0"/>
              <a:t>✅ Choose Platforms That Give You Control</a:t>
            </a:r>
          </a:p>
          <a:p>
            <a:r>
              <a:rPr lang="en-GB" dirty="0"/>
              <a:t>“The easiest way to tell if a tool is GDPR-friendly? It lets you access, update, export, and delete customer data — and gives your customers the same.”</a:t>
            </a:r>
          </a:p>
          <a:p>
            <a:r>
              <a:rPr lang="en-GB" u="sng" dirty="0"/>
              <a:t>Ask yourself:</a:t>
            </a:r>
          </a:p>
          <a:p>
            <a:pPr marL="171450" indent="-171450">
              <a:buFont typeface="Arial" panose="020B0604020202020204" pitchFamily="34" charset="0"/>
              <a:buChar char="•"/>
            </a:pPr>
            <a:r>
              <a:rPr lang="en-GB" dirty="0"/>
              <a:t>Can I control what data is collected?</a:t>
            </a:r>
          </a:p>
          <a:p>
            <a:pPr marL="171450" indent="-171450">
              <a:buFont typeface="Arial" panose="020B0604020202020204" pitchFamily="34" charset="0"/>
              <a:buChar char="•"/>
            </a:pPr>
            <a:r>
              <a:rPr lang="en-GB" dirty="0"/>
              <a:t>Can I anonymise or delete a customer’s record if they ask?</a:t>
            </a:r>
          </a:p>
          <a:p>
            <a:pPr marL="171450" indent="-171450">
              <a:buFont typeface="Arial" panose="020B0604020202020204" pitchFamily="34" charset="0"/>
              <a:buChar char="•"/>
            </a:pPr>
            <a:r>
              <a:rPr lang="en-GB" dirty="0"/>
              <a:t>Can I restrict who sees the data within my business?</a:t>
            </a:r>
          </a:p>
          <a:p>
            <a:pPr marL="171450" indent="-171450">
              <a:buFont typeface="Arial" panose="020B0604020202020204" pitchFamily="34" charset="0"/>
              <a:buChar char="•"/>
            </a:pPr>
            <a:r>
              <a:rPr lang="en-GB" dirty="0"/>
              <a:t>Can I download/export a full client record?</a:t>
            </a:r>
          </a:p>
          <a:p>
            <a:endParaRPr lang="en-GB" dirty="0"/>
          </a:p>
          <a:p>
            <a:r>
              <a:rPr lang="en-GB" dirty="0"/>
              <a:t>🟢 </a:t>
            </a:r>
            <a:r>
              <a:rPr lang="en-GB" b="1" dirty="0"/>
              <a:t>UK Example – Google Forms:</a:t>
            </a:r>
            <a:endParaRPr lang="en-GB" dirty="0"/>
          </a:p>
          <a:p>
            <a:r>
              <a:rPr lang="en-GB" dirty="0"/>
              <a:t>If you use Google Forms for enquiries or bookings, make sure your account is protected with a strong password and 2FA, and that the form doesn’t ask for unnecessary data (like a full address when only an email is needed).</a:t>
            </a:r>
            <a:br>
              <a:rPr lang="en-GB" dirty="0"/>
            </a:br>
            <a:r>
              <a:rPr lang="en-GB" dirty="0"/>
              <a:t>Also be sure to </a:t>
            </a:r>
            <a:r>
              <a:rPr lang="en-GB" b="1" dirty="0"/>
              <a:t>turn off form responses being visible to others</a:t>
            </a:r>
            <a:r>
              <a:rPr lang="en-GB" dirty="0"/>
              <a:t>, especially if it’s a shared Google Drive folder.</a:t>
            </a:r>
          </a:p>
          <a:p>
            <a:endParaRPr lang="en-GB" dirty="0"/>
          </a:p>
          <a:p>
            <a:r>
              <a:rPr lang="en-GB" b="1" dirty="0"/>
              <a:t>Google Workspace </a:t>
            </a:r>
            <a:r>
              <a:rPr lang="en-GB" dirty="0"/>
              <a:t>✅ Yes 2FA recommended. UK data centre options available. </a:t>
            </a:r>
          </a:p>
          <a:p>
            <a:r>
              <a:rPr lang="en-GB" b="1" dirty="0" err="1"/>
              <a:t>Mailerlite</a:t>
            </a:r>
            <a:r>
              <a:rPr lang="en-GB" dirty="0"/>
              <a:t> ✅ Yes Better GDPR controls than Mailchimp. </a:t>
            </a:r>
          </a:p>
          <a:p>
            <a:r>
              <a:rPr lang="en-GB" b="1" dirty="0"/>
              <a:t>Zoom</a:t>
            </a:r>
            <a:r>
              <a:rPr lang="en-GB" dirty="0"/>
              <a:t> ✅ Yes Check region settings for recordings. </a:t>
            </a:r>
          </a:p>
          <a:p>
            <a:r>
              <a:rPr lang="en-GB" b="1" dirty="0"/>
              <a:t>Calendly</a:t>
            </a:r>
            <a:r>
              <a:rPr lang="en-GB" dirty="0"/>
              <a:t> ✅ Yes (via SCCs) US-based. Declare in privacy policy. </a:t>
            </a:r>
          </a:p>
          <a:p>
            <a:r>
              <a:rPr lang="en-GB" b="1" dirty="0"/>
              <a:t>Wix</a:t>
            </a:r>
            <a:r>
              <a:rPr lang="en-GB" dirty="0"/>
              <a:t> ✅ Yes UK data centres available. </a:t>
            </a:r>
          </a:p>
          <a:p>
            <a:r>
              <a:rPr lang="en-GB" b="1" dirty="0"/>
              <a:t>Free tools with ads</a:t>
            </a:r>
            <a:r>
              <a:rPr lang="en-GB" dirty="0"/>
              <a:t> ⚠ Risky May use client data for profiling/ads. </a:t>
            </a:r>
          </a:p>
          <a:p>
            <a:endParaRPr lang="en-GB" dirty="0"/>
          </a:p>
          <a:p>
            <a:r>
              <a:rPr lang="en-GB" b="1" dirty="0"/>
              <a:t>🧠 Optional Interactive Prompt</a:t>
            </a:r>
          </a:p>
          <a:p>
            <a:r>
              <a:rPr lang="en-GB" dirty="0"/>
              <a:t>Ask participants:</a:t>
            </a:r>
          </a:p>
          <a:p>
            <a:r>
              <a:rPr lang="en-GB" dirty="0"/>
              <a:t>“Which tools are you currently using to manage clients or bookings?”</a:t>
            </a:r>
          </a:p>
          <a:p>
            <a:r>
              <a:rPr lang="en-GB" dirty="0"/>
              <a:t>“Have you ever checked where they store data or if they’re GDPR compliant?”</a:t>
            </a:r>
          </a:p>
          <a:p>
            <a:r>
              <a:rPr lang="en-GB" dirty="0"/>
              <a:t>“Would you know how to delete a customer record if someone asked?”</a:t>
            </a:r>
          </a:p>
          <a:p>
            <a:r>
              <a:rPr lang="en-GB" dirty="0"/>
              <a:t>(Capture examples on flipchart or whiteboard — flag any tools that might be a concern.)</a:t>
            </a:r>
          </a:p>
          <a:p>
            <a:endParaRPr lang="en-GB" b="1" dirty="0"/>
          </a:p>
          <a:p>
            <a:r>
              <a:rPr lang="en-GB" b="1" dirty="0"/>
              <a:t>✅ Key Takeaway Message</a:t>
            </a:r>
          </a:p>
          <a:p>
            <a:r>
              <a:rPr lang="en-GB" dirty="0"/>
              <a:t>“Before using any tool to handle personal data, check where it stores information, what it does with it, and how much control you have. You don’t need to be a tech wizard — but you </a:t>
            </a:r>
            <a:r>
              <a:rPr lang="en-GB" i="1" dirty="0"/>
              <a:t>do</a:t>
            </a:r>
            <a:r>
              <a:rPr lang="en-GB" dirty="0"/>
              <a:t> need to be informed.”</a:t>
            </a:r>
          </a:p>
          <a:p>
            <a:endParaRPr lang="en-GB" b="1" dirty="0"/>
          </a:p>
          <a:p>
            <a:r>
              <a:rPr lang="en-GB" b="1" dirty="0"/>
              <a:t>🧩 Segues Nicely Into:</a:t>
            </a:r>
          </a:p>
          <a:p>
            <a:r>
              <a:rPr lang="en-GB" dirty="0"/>
              <a:t>“Now that we’ve covered how to choose the right tools, let’s look at one of the biggest reasons businesses fall foul of GDPR — </a:t>
            </a:r>
            <a:r>
              <a:rPr lang="en-GB" b="1" dirty="0"/>
              <a:t>not registering with the ICO</a:t>
            </a:r>
            <a:r>
              <a:rPr lang="en-GB" dirty="0"/>
              <a:t> when they’re legally required to.”</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 Presenter Script: Do You Need to Register with the ICO?</a:t>
            </a:r>
          </a:p>
          <a:p>
            <a:r>
              <a:rPr lang="en-US" dirty="0"/>
              <a:t>🕒 Approx. delivery time: 8–10 minutes</a:t>
            </a:r>
          </a:p>
          <a:p>
            <a:r>
              <a:rPr lang="en-US" dirty="0"/>
              <a:t>🎯 Goal:</a:t>
            </a:r>
            <a:br>
              <a:rPr lang="en-US" dirty="0"/>
            </a:br>
            <a:r>
              <a:rPr lang="en-US" dirty="0"/>
              <a:t>Help participants understand their legal obligation to register with the Information Commissioner’s Office (ICO) under UK GDPR if they process personal data — and demystify what that means in plain terms.</a:t>
            </a:r>
          </a:p>
          <a:p>
            <a:endParaRPr lang="en-US" dirty="0"/>
          </a:p>
          <a:p>
            <a:r>
              <a:rPr lang="en-US" dirty="0"/>
              <a:t>🔤 Slide Title Recap:</a:t>
            </a:r>
          </a:p>
          <a:p>
            <a:endParaRPr lang="en-US" dirty="0"/>
          </a:p>
          <a:p>
            <a:r>
              <a:rPr lang="en-US" dirty="0"/>
              <a:t>Do You Need to Register with the ICO?</a:t>
            </a:r>
          </a:p>
          <a:p>
            <a:r>
              <a:rPr lang="en-US" dirty="0"/>
              <a:t>🖼️ Slide Text Recap:</a:t>
            </a:r>
          </a:p>
          <a:p>
            <a:r>
              <a:rPr lang="en-US" dirty="0"/>
              <a:t>🏛️ Most sole traders DO need to register with the ICO</a:t>
            </a:r>
            <a:br>
              <a:rPr lang="en-US" dirty="0"/>
            </a:br>
            <a:r>
              <a:rPr lang="en-US" dirty="0"/>
              <a:t>💷 It costs £40–£60 per year</a:t>
            </a:r>
            <a:br>
              <a:rPr lang="en-US" dirty="0"/>
            </a:br>
            <a:r>
              <a:rPr lang="en-US" dirty="0"/>
              <a:t>🧾 You must register if you handle names, emails, addresses, photos, etc.</a:t>
            </a:r>
            <a:br>
              <a:rPr lang="en-US" dirty="0"/>
            </a:br>
            <a:r>
              <a:rPr lang="en-US" dirty="0"/>
              <a:t>🔎 Check at ico.org.uk/for-</a:t>
            </a:r>
            <a:r>
              <a:rPr lang="en-US" dirty="0" err="1"/>
              <a:t>organisations</a:t>
            </a:r>
            <a:r>
              <a:rPr lang="en-US" dirty="0"/>
              <a:t>/register/</a:t>
            </a:r>
          </a:p>
          <a:p>
            <a:endParaRPr lang="en-US" dirty="0"/>
          </a:p>
          <a:p>
            <a:r>
              <a:rPr lang="en-US" dirty="0"/>
              <a:t>🎙️ Presenter Script:</a:t>
            </a:r>
          </a:p>
          <a:p>
            <a:r>
              <a:rPr lang="en-US" dirty="0"/>
              <a:t>“Now let’s tackle a question that comes up in nearly every workshop — ‘Do I need to register with the ICO?’”</a:t>
            </a:r>
          </a:p>
          <a:p>
            <a:r>
              <a:rPr lang="en-US" dirty="0"/>
              <a:t>“The simple answer? Most of you do. If you handle personal information about clients, customers, staff, or suppliers — then yes, you almost certainly need to register.”</a:t>
            </a:r>
          </a:p>
          <a:p>
            <a:endParaRPr lang="en-US" dirty="0"/>
          </a:p>
          <a:p>
            <a:r>
              <a:rPr lang="en-US" dirty="0"/>
              <a:t>🏛️ What Is the ICO?</a:t>
            </a:r>
          </a:p>
          <a:p>
            <a:r>
              <a:rPr lang="en-US" dirty="0"/>
              <a:t>“The ICO — or Information Commissioner’s Office — is the UK’s independent regulator for data protection and privacy. They enforce GDPR laws and help protect people’s personal information.”</a:t>
            </a:r>
          </a:p>
          <a:p>
            <a:r>
              <a:rPr lang="en-US" dirty="0"/>
              <a:t>“Think of them like HMRC, but for data and privacy. If you’re holding people’s names, email addresses, phone numbers, or anything that could identify someone — you fall under their scope.”</a:t>
            </a:r>
          </a:p>
          <a:p>
            <a:endParaRPr lang="en-US" dirty="0"/>
          </a:p>
          <a:p>
            <a:r>
              <a:rPr lang="en-US" dirty="0"/>
              <a:t>🧾 What Counts as “Handling Personal Data”?</a:t>
            </a:r>
          </a:p>
          <a:p>
            <a:r>
              <a:rPr lang="en-US" dirty="0"/>
              <a:t>“You don’t need to be running a data empire to fall under GDPR. The threshold is incredibly low.”</a:t>
            </a:r>
          </a:p>
          <a:p>
            <a:r>
              <a:rPr lang="en-US" dirty="0"/>
              <a:t>You are processing data if you:</a:t>
            </a:r>
          </a:p>
          <a:p>
            <a:r>
              <a:rPr lang="en-US" dirty="0"/>
              <a:t>Take down names or emails in a notebook</a:t>
            </a:r>
          </a:p>
          <a:p>
            <a:r>
              <a:rPr lang="en-US" dirty="0"/>
              <a:t>Keep client booking info in Google Calendar or Excel</a:t>
            </a:r>
          </a:p>
          <a:p>
            <a:r>
              <a:rPr lang="en-US" dirty="0"/>
              <a:t>Store invoices with client addresses</a:t>
            </a:r>
          </a:p>
          <a:p>
            <a:r>
              <a:rPr lang="en-US" dirty="0"/>
              <a:t>Record a video of a session</a:t>
            </a:r>
          </a:p>
          <a:p>
            <a:r>
              <a:rPr lang="en-US" dirty="0"/>
              <a:t>Email a customer with a </a:t>
            </a:r>
            <a:r>
              <a:rPr lang="en-US" dirty="0" err="1"/>
              <a:t>personalised</a:t>
            </a:r>
            <a:r>
              <a:rPr lang="en-US" dirty="0"/>
              <a:t> follow-up</a:t>
            </a:r>
          </a:p>
          <a:p>
            <a:r>
              <a:rPr lang="en-US" dirty="0"/>
              <a:t>Take or store photographs of people</a:t>
            </a:r>
          </a:p>
          <a:p>
            <a:endParaRPr lang="en-US" dirty="0"/>
          </a:p>
          <a:p>
            <a:r>
              <a:rPr lang="en-US" dirty="0"/>
              <a:t>“It doesn’t matter if you only have 5 clients, or if you use free tools — the moment you record, store, or use someone’s personal data for business purposes, you’re required to register unless exempt.”</a:t>
            </a:r>
          </a:p>
          <a:p>
            <a:endParaRPr lang="en-US" dirty="0"/>
          </a:p>
          <a:p>
            <a:r>
              <a:rPr lang="en-US" dirty="0"/>
              <a:t>💷 What Does Registration Cost?</a:t>
            </a:r>
          </a:p>
          <a:p>
            <a:r>
              <a:rPr lang="en-US" dirty="0"/>
              <a:t>“The cost is minimal — £40 to £60 per year depending on how you pay.”</a:t>
            </a:r>
          </a:p>
          <a:p>
            <a:r>
              <a:rPr lang="en-US" dirty="0"/>
              <a:t>Cost structure:</a:t>
            </a:r>
          </a:p>
          <a:p>
            <a:r>
              <a:rPr lang="en-US" dirty="0"/>
              <a:t>£40 per year if paid by direct debit</a:t>
            </a:r>
          </a:p>
          <a:p>
            <a:r>
              <a:rPr lang="en-US" dirty="0"/>
              <a:t>£60 per year if paid manually (card or bank transfer)</a:t>
            </a:r>
          </a:p>
          <a:p>
            <a:r>
              <a:rPr lang="en-US" dirty="0"/>
              <a:t>“For context, that’s around £3.33 a month — less than a coffee and cake at Pret. And it protects you legally and shows clients you’re a responsible business.”</a:t>
            </a:r>
          </a:p>
          <a:p>
            <a:endParaRPr lang="en-US" dirty="0"/>
          </a:p>
          <a:p>
            <a:r>
              <a:rPr lang="en-US" dirty="0"/>
              <a:t>✅ How to Check If You Need to Register</a:t>
            </a:r>
          </a:p>
          <a:p>
            <a:r>
              <a:rPr lang="en-US" dirty="0"/>
              <a:t>“If you’re not sure, the ICO has a really simple checker tool.”</a:t>
            </a:r>
          </a:p>
          <a:p>
            <a:r>
              <a:rPr lang="en-US" dirty="0"/>
              <a:t>Visit:</a:t>
            </a:r>
            <a:br>
              <a:rPr lang="en-US" dirty="0"/>
            </a:br>
            <a:r>
              <a:rPr lang="en-US" dirty="0"/>
              <a:t>🔎 ico.org.uk/for-</a:t>
            </a:r>
            <a:r>
              <a:rPr lang="en-US" dirty="0" err="1"/>
              <a:t>organisations</a:t>
            </a:r>
            <a:r>
              <a:rPr lang="en-US" dirty="0"/>
              <a:t>/register</a:t>
            </a:r>
            <a:br>
              <a:rPr lang="en-US" dirty="0"/>
            </a:br>
            <a:r>
              <a:rPr lang="en-US" dirty="0"/>
              <a:t>Click: “Check if you need to pay”</a:t>
            </a:r>
          </a:p>
          <a:p>
            <a:endParaRPr lang="en-US" dirty="0"/>
          </a:p>
          <a:p>
            <a:r>
              <a:rPr lang="en-US" dirty="0"/>
              <a:t>The tool will ask:</a:t>
            </a:r>
          </a:p>
          <a:p>
            <a:r>
              <a:rPr lang="en-US" dirty="0"/>
              <a:t>Do you use CCTV?</a:t>
            </a:r>
          </a:p>
          <a:p>
            <a:r>
              <a:rPr lang="en-US" dirty="0"/>
              <a:t>Do you handle personal data electronically?</a:t>
            </a:r>
          </a:p>
          <a:p>
            <a:r>
              <a:rPr lang="en-US" dirty="0"/>
              <a:t>Do you offer goods or services?</a:t>
            </a:r>
          </a:p>
          <a:p>
            <a:r>
              <a:rPr lang="en-US" dirty="0"/>
              <a:t>Do you keep customer records?</a:t>
            </a:r>
          </a:p>
          <a:p>
            <a:r>
              <a:rPr lang="en-US" dirty="0"/>
              <a:t>“Most of you will answer YES to those — and at the end, it will tell you that you do need to register.”</a:t>
            </a:r>
          </a:p>
          <a:p>
            <a:endParaRPr lang="en-US" dirty="0"/>
          </a:p>
          <a:p>
            <a:r>
              <a:rPr lang="en-US" dirty="0"/>
              <a:t>🟢 Real UK Examples:</a:t>
            </a:r>
          </a:p>
          <a:p>
            <a:endParaRPr lang="en-US" dirty="0"/>
          </a:p>
          <a:p>
            <a:r>
              <a:rPr lang="en-US" dirty="0"/>
              <a:t>1️⃣ Freelance Photographer in Hastings:</a:t>
            </a:r>
          </a:p>
          <a:p>
            <a:r>
              <a:rPr lang="en-US" dirty="0"/>
              <a:t>Keeps names, phone numbers, and images of clients. Uses Dropbox to store client photos. ✅ Must register.</a:t>
            </a:r>
          </a:p>
          <a:p>
            <a:r>
              <a:rPr lang="en-US" dirty="0"/>
              <a:t>2️⃣ Massage Therapist in Brighton:</a:t>
            </a:r>
          </a:p>
          <a:p>
            <a:r>
              <a:rPr lang="en-US" dirty="0"/>
              <a:t>Takes health notes and patch tests. Keeps contact info and appointment history in Google Calendar. ✅ Must register.</a:t>
            </a:r>
          </a:p>
          <a:p>
            <a:r>
              <a:rPr lang="en-US" dirty="0"/>
              <a:t>3️⃣ Dog Walker in Hove:</a:t>
            </a:r>
          </a:p>
          <a:p>
            <a:r>
              <a:rPr lang="en-US" dirty="0"/>
              <a:t>Keeps dog owner details in a notebook and contacts them via WhatsApp. ✅ Must register.</a:t>
            </a:r>
          </a:p>
          <a:p>
            <a:r>
              <a:rPr lang="en-US" dirty="0"/>
              <a:t>4️⃣ </a:t>
            </a:r>
            <a:r>
              <a:rPr lang="en-US" dirty="0" err="1"/>
              <a:t>Jewellery</a:t>
            </a:r>
            <a:r>
              <a:rPr lang="en-US" dirty="0"/>
              <a:t> Maker selling on Etsy:</a:t>
            </a:r>
          </a:p>
          <a:p>
            <a:r>
              <a:rPr lang="en-US" dirty="0"/>
              <a:t>If they only process orders through Etsy (which handles the data), and never stores client info independently, they might be exempt — but should still register to be safe.</a:t>
            </a:r>
          </a:p>
          <a:p>
            <a:r>
              <a:rPr lang="en-US" dirty="0"/>
              <a:t>“The risk of not registering is a potential fine up to £4,350 — but more commonly, it shows a lack of professionalism and may be flagged by clients, funding bodies, or regulators.”</a:t>
            </a:r>
          </a:p>
          <a:p>
            <a:endParaRPr lang="en-US" dirty="0"/>
          </a:p>
          <a:p>
            <a:r>
              <a:rPr lang="en-US" dirty="0"/>
              <a:t>⚠️ What Happens If You Don’t Register?</a:t>
            </a:r>
          </a:p>
          <a:p>
            <a:r>
              <a:rPr lang="en-US" dirty="0"/>
              <a:t>“The ICO can issue fines for failing to register — even if you’ve done nothing wrong with the data itself.”</a:t>
            </a:r>
          </a:p>
          <a:p>
            <a:r>
              <a:rPr lang="en-US" dirty="0"/>
              <a:t>“You may also find some business contracts or funding bids ask if you’re ICO registered. Saying ‘no’ can weaken your credibility or rule you out entirely.”</a:t>
            </a:r>
          </a:p>
          <a:p>
            <a:endParaRPr lang="en-US" dirty="0"/>
          </a:p>
          <a:p>
            <a:r>
              <a:rPr lang="en-US" dirty="0"/>
              <a:t>🎯 How to Register</a:t>
            </a:r>
          </a:p>
          <a:p>
            <a:r>
              <a:rPr lang="en-US" dirty="0"/>
              <a:t>It takes around 15 minutes online.</a:t>
            </a:r>
          </a:p>
          <a:p>
            <a:endParaRPr lang="en-US" dirty="0"/>
          </a:p>
          <a:p>
            <a:r>
              <a:rPr lang="en-US" dirty="0"/>
              <a:t>Steps:</a:t>
            </a:r>
          </a:p>
          <a:p>
            <a:r>
              <a:rPr lang="en-US" dirty="0"/>
              <a:t>Go to ico.org.uk/for-</a:t>
            </a:r>
            <a:r>
              <a:rPr lang="en-US" dirty="0" err="1"/>
              <a:t>organisations</a:t>
            </a:r>
            <a:r>
              <a:rPr lang="en-US" dirty="0"/>
              <a:t>/register</a:t>
            </a:r>
          </a:p>
          <a:p>
            <a:r>
              <a:rPr lang="en-US" dirty="0"/>
              <a:t>Click “Start”</a:t>
            </a:r>
          </a:p>
          <a:p>
            <a:r>
              <a:rPr lang="en-US" dirty="0"/>
              <a:t>Complete the checker (if unsure)</a:t>
            </a:r>
          </a:p>
          <a:p>
            <a:r>
              <a:rPr lang="en-US" dirty="0"/>
              <a:t>Provide your contact and business details</a:t>
            </a:r>
          </a:p>
          <a:p>
            <a:r>
              <a:rPr lang="en-US" dirty="0"/>
              <a:t>Set up a payment (£40–£60/year)</a:t>
            </a:r>
          </a:p>
          <a:p>
            <a:r>
              <a:rPr lang="en-US" dirty="0"/>
              <a:t>You’ll get a registration number and can add it to your website, invoices, or email footer</a:t>
            </a:r>
          </a:p>
          <a:p>
            <a:endParaRPr lang="en-US" dirty="0"/>
          </a:p>
          <a:p>
            <a:r>
              <a:rPr lang="en-US" dirty="0"/>
              <a:t>🟢 Bonus Tip: You can download an official certificate, which helps boost trust when working with clients.</a:t>
            </a:r>
          </a:p>
          <a:p>
            <a:endParaRPr lang="en-US" dirty="0"/>
          </a:p>
          <a:p>
            <a:r>
              <a:rPr lang="en-US" dirty="0"/>
              <a:t>🧠 Optional Flipchart Prompt</a:t>
            </a:r>
          </a:p>
          <a:p>
            <a:r>
              <a:rPr lang="en-US" dirty="0"/>
              <a:t>Ask:</a:t>
            </a:r>
          </a:p>
          <a:p>
            <a:r>
              <a:rPr lang="en-US" dirty="0"/>
              <a:t>“Who here has registered with the ICO already?”</a:t>
            </a:r>
          </a:p>
          <a:p>
            <a:r>
              <a:rPr lang="en-US" dirty="0"/>
              <a:t>“If you haven’t — what’s stopped you?”</a:t>
            </a:r>
          </a:p>
          <a:p>
            <a:r>
              <a:rPr lang="en-US" dirty="0"/>
              <a:t>“What kind of data do you handle in your business?”</a:t>
            </a:r>
          </a:p>
          <a:p>
            <a:r>
              <a:rPr lang="en-US" dirty="0"/>
              <a:t>(Capture examples and reassure them it’s not a scary process — it’s an act of trust and professionalism.)</a:t>
            </a:r>
          </a:p>
          <a:p>
            <a:endParaRPr lang="en-US" dirty="0"/>
          </a:p>
          <a:p>
            <a:r>
              <a:rPr lang="en-US" dirty="0"/>
              <a:t>✅ Key Takeaway Message</a:t>
            </a:r>
          </a:p>
          <a:p>
            <a:r>
              <a:rPr lang="en-US" dirty="0"/>
              <a:t>“If you store personal information — even just names and emails — registering with the ICO is a legal requirement. It’s affordable, quick, and shows clients that you care about privacy.”</a:t>
            </a:r>
          </a:p>
          <a:p>
            <a:endParaRPr lang="en-US" dirty="0"/>
          </a:p>
          <a:p>
            <a:r>
              <a:rPr lang="en-US" dirty="0"/>
              <a:t>🧩 Segues Nicely Into:</a:t>
            </a:r>
          </a:p>
          <a:p>
            <a:r>
              <a:rPr lang="en-US" dirty="0"/>
              <a:t>“Now we’ve covered the core legal and data risks, let’s look at financial risk — not just data fines or legal claims, but how poor planning or lack of action can </a:t>
            </a:r>
            <a:r>
              <a:rPr lang="en-US" dirty="0" err="1"/>
              <a:t>jeopardise</a:t>
            </a:r>
            <a:r>
              <a:rPr lang="en-US" dirty="0"/>
              <a:t> your income.”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 Slide – Presenter Script: Understanding Financial Risk in Small Business</a:t>
            </a:r>
          </a:p>
          <a:p>
            <a:r>
              <a:rPr lang="en-GB" dirty="0"/>
              <a:t>🕒 </a:t>
            </a:r>
            <a:r>
              <a:rPr lang="en-GB" b="1" dirty="0"/>
              <a:t>Approx. delivery time:</a:t>
            </a:r>
            <a:r>
              <a:rPr lang="en-GB" dirty="0"/>
              <a:t> 12–15 minutes</a:t>
            </a:r>
            <a:br>
              <a:rPr lang="en-GB" dirty="0"/>
            </a:br>
            <a:endParaRPr lang="en-GB" dirty="0"/>
          </a:p>
          <a:p>
            <a:r>
              <a:rPr lang="en-GB" dirty="0"/>
              <a:t>🎯 </a:t>
            </a:r>
            <a:r>
              <a:rPr lang="en-GB" b="1" dirty="0"/>
              <a:t>Goal:</a:t>
            </a:r>
            <a:br>
              <a:rPr lang="en-GB" dirty="0"/>
            </a:br>
            <a:r>
              <a:rPr lang="en-GB" dirty="0"/>
              <a:t>Help participants identify the main financial risks that affect sole traders and microbusinesses, especially those with irregular income or no financial safety net. Offer real UK examples and practical solutions.</a:t>
            </a:r>
          </a:p>
          <a:p>
            <a:endParaRPr lang="en-GB" b="1" dirty="0"/>
          </a:p>
          <a:p>
            <a:r>
              <a:rPr lang="en-GB" b="1" dirty="0"/>
              <a:t>🔤 Slide Title Recap:</a:t>
            </a:r>
          </a:p>
          <a:p>
            <a:endParaRPr lang="en-GB" b="1" dirty="0"/>
          </a:p>
          <a:p>
            <a:r>
              <a:rPr lang="en-GB" b="1" dirty="0"/>
              <a:t>Understanding Financial Risk in Small Business</a:t>
            </a:r>
            <a:endParaRPr lang="en-GB" dirty="0"/>
          </a:p>
          <a:p>
            <a:r>
              <a:rPr lang="en-GB" b="1" dirty="0"/>
              <a:t>🖼️ Slide Text Recap:</a:t>
            </a:r>
          </a:p>
          <a:p>
            <a:r>
              <a:rPr lang="en-GB" dirty="0"/>
              <a:t>💰 Irregular income and unpaid invoices</a:t>
            </a:r>
            <a:br>
              <a:rPr lang="en-GB" dirty="0"/>
            </a:br>
            <a:r>
              <a:rPr lang="en-GB" dirty="0"/>
              <a:t>📊 Undercharging or unclear pricing</a:t>
            </a:r>
            <a:br>
              <a:rPr lang="en-GB" dirty="0"/>
            </a:br>
            <a:r>
              <a:rPr lang="en-GB" dirty="0"/>
              <a:t>🧾 Unexpected tax bills or cash flow gaps</a:t>
            </a:r>
            <a:br>
              <a:rPr lang="en-GB" dirty="0"/>
            </a:br>
            <a:r>
              <a:rPr lang="en-GB" dirty="0"/>
              <a:t>💳 Personal finances tied to business risks</a:t>
            </a:r>
            <a:br>
              <a:rPr lang="en-GB" dirty="0"/>
            </a:br>
            <a:r>
              <a:rPr lang="en-GB" dirty="0"/>
              <a:t>📉 One client or channel = one point of failure</a:t>
            </a:r>
          </a:p>
          <a:p>
            <a:endParaRPr lang="en-GB" b="1" dirty="0"/>
          </a:p>
          <a:p>
            <a:r>
              <a:rPr lang="en-GB" b="1" dirty="0"/>
              <a:t>🎙️ Presenter Script:</a:t>
            </a:r>
          </a:p>
          <a:p>
            <a:r>
              <a:rPr lang="en-GB" dirty="0"/>
              <a:t>“Let’s now take a look at something that affects nearly every small business — and that’s </a:t>
            </a:r>
            <a:r>
              <a:rPr lang="en-GB" b="1" dirty="0"/>
              <a:t>financial risk.</a:t>
            </a:r>
            <a:r>
              <a:rPr lang="en-GB" dirty="0"/>
              <a:t> You don’t need to be making huge amounts of money for financial risk to be real. In fact, when you’re making less — it’s often more dangerous.”</a:t>
            </a:r>
          </a:p>
          <a:p>
            <a:r>
              <a:rPr lang="en-GB" dirty="0"/>
              <a:t>“Let’s go through the top five common financial risks that affect sole traders like you — and more importantly, how to reduce them.”</a:t>
            </a:r>
          </a:p>
          <a:p>
            <a:endParaRPr lang="en-GB" b="1" dirty="0"/>
          </a:p>
          <a:p>
            <a:r>
              <a:rPr lang="en-GB" b="1" dirty="0"/>
              <a:t>💰 Irregular Income &amp; Unpaid Invoices</a:t>
            </a:r>
          </a:p>
          <a:p>
            <a:r>
              <a:rPr lang="en-GB" dirty="0"/>
              <a:t>“Most sole traders don’t get a regular monthly </a:t>
            </a:r>
            <a:r>
              <a:rPr lang="en-GB" dirty="0" err="1"/>
              <a:t>paycheck</a:t>
            </a:r>
            <a:r>
              <a:rPr lang="en-GB" dirty="0"/>
              <a:t>. You might earn a lot one week — then very little the next.”</a:t>
            </a:r>
          </a:p>
          <a:p>
            <a:r>
              <a:rPr lang="en-GB" dirty="0"/>
              <a:t>“If a client cancels last-minute, or pays you late, it can throw your whole budget off.”</a:t>
            </a:r>
          </a:p>
          <a:p>
            <a:endParaRPr lang="en-GB" b="1" dirty="0"/>
          </a:p>
          <a:p>
            <a:r>
              <a:rPr lang="en-GB" b="1" dirty="0"/>
              <a:t>🧾 Real UK Example:</a:t>
            </a:r>
          </a:p>
          <a:p>
            <a:r>
              <a:rPr lang="en-GB" dirty="0"/>
              <a:t>A freelance social media manager from Worthing had a client delay paying £600 for over 3 months. It left her struggling to pay rent. She hadn’t used a contract or taken a deposit.</a:t>
            </a:r>
          </a:p>
          <a:p>
            <a:r>
              <a:rPr lang="en-GB" dirty="0"/>
              <a:t>✅ </a:t>
            </a:r>
            <a:r>
              <a:rPr lang="en-GB" b="1" dirty="0"/>
              <a:t>What to do:</a:t>
            </a:r>
            <a:endParaRPr lang="en-GB" dirty="0"/>
          </a:p>
          <a:p>
            <a:pPr marL="171450" indent="-171450">
              <a:buFont typeface="Arial" panose="020B0604020202020204" pitchFamily="34" charset="0"/>
              <a:buChar char="•"/>
            </a:pPr>
            <a:r>
              <a:rPr lang="en-GB" dirty="0"/>
              <a:t>Always agree payment terms in writing (e.g. “7 days from invoice”)</a:t>
            </a:r>
          </a:p>
          <a:p>
            <a:pPr marL="171450" indent="-171450">
              <a:buFont typeface="Arial" panose="020B0604020202020204" pitchFamily="34" charset="0"/>
              <a:buChar char="•"/>
            </a:pPr>
            <a:r>
              <a:rPr lang="en-GB" dirty="0"/>
              <a:t>Use free tools like </a:t>
            </a:r>
            <a:r>
              <a:rPr lang="en-GB" b="1" dirty="0" err="1"/>
              <a:t>SumUp</a:t>
            </a:r>
            <a:r>
              <a:rPr lang="en-GB" b="1" dirty="0"/>
              <a:t> Invoices</a:t>
            </a:r>
            <a:r>
              <a:rPr lang="en-GB" dirty="0"/>
              <a:t> or </a:t>
            </a:r>
            <a:r>
              <a:rPr lang="en-GB" b="1" dirty="0"/>
              <a:t>Zoho Invoice</a:t>
            </a:r>
            <a:r>
              <a:rPr lang="en-GB" dirty="0"/>
              <a:t> to track who’s paid</a:t>
            </a:r>
          </a:p>
          <a:p>
            <a:pPr marL="171450" indent="-171450">
              <a:buFont typeface="Arial" panose="020B0604020202020204" pitchFamily="34" charset="0"/>
              <a:buChar char="•"/>
            </a:pPr>
            <a:r>
              <a:rPr lang="en-GB" dirty="0"/>
              <a:t>Ask for </a:t>
            </a:r>
            <a:r>
              <a:rPr lang="en-GB" b="1" dirty="0"/>
              <a:t>part payment up front</a:t>
            </a:r>
            <a:r>
              <a:rPr lang="en-GB" dirty="0"/>
              <a:t> (e.g. 30% deposit) for bigger jobs</a:t>
            </a:r>
          </a:p>
          <a:p>
            <a:pPr marL="171450" indent="-171450">
              <a:buFont typeface="Arial" panose="020B0604020202020204" pitchFamily="34" charset="0"/>
              <a:buChar char="•"/>
            </a:pPr>
            <a:r>
              <a:rPr lang="en-GB" dirty="0"/>
              <a:t>If someone is late — </a:t>
            </a:r>
            <a:r>
              <a:rPr lang="en-GB" b="1" dirty="0"/>
              <a:t>follow up within 48 hours</a:t>
            </a:r>
            <a:r>
              <a:rPr lang="en-GB" dirty="0"/>
              <a:t>, and again every 7 days</a:t>
            </a:r>
          </a:p>
          <a:p>
            <a:pPr marL="171450" indent="-171450">
              <a:buFont typeface="Arial" panose="020B0604020202020204" pitchFamily="34" charset="0"/>
              <a:buChar char="•"/>
            </a:pPr>
            <a:r>
              <a:rPr lang="en-GB" dirty="0"/>
              <a:t>Use polite but firm template messages (can prepare these in advance)</a:t>
            </a:r>
          </a:p>
          <a:p>
            <a:endParaRPr lang="en-GB" b="1" dirty="0"/>
          </a:p>
          <a:p>
            <a:r>
              <a:rPr lang="en-GB" b="1" dirty="0"/>
              <a:t>📊 Undercharging or Unclear Pricing</a:t>
            </a:r>
          </a:p>
          <a:p>
            <a:r>
              <a:rPr lang="en-GB" dirty="0"/>
              <a:t>“This is one of the biggest silent risks — especially when confidence is low. If you undercharge, or if your pricing is vague, you may never cover your true costs.”</a:t>
            </a:r>
          </a:p>
          <a:p>
            <a:endParaRPr lang="en-GB" b="1" dirty="0"/>
          </a:p>
          <a:p>
            <a:r>
              <a:rPr lang="en-GB" b="1" dirty="0"/>
              <a:t>🧾 Real UK Example:</a:t>
            </a:r>
          </a:p>
          <a:p>
            <a:r>
              <a:rPr lang="en-GB" dirty="0"/>
              <a:t>A Brighton-based mobile hairdresser was charging £25 for 90-minute appointments — but it cost her £8 in travel and materials, plus her time. After tracking it, she realised she was earning less than £7/hour.</a:t>
            </a:r>
          </a:p>
          <a:p>
            <a:endParaRPr lang="en-GB" dirty="0"/>
          </a:p>
          <a:p>
            <a:r>
              <a:rPr lang="en-GB" dirty="0"/>
              <a:t>✅ </a:t>
            </a:r>
            <a:r>
              <a:rPr lang="en-GB" b="1" dirty="0"/>
              <a:t>What to do:</a:t>
            </a:r>
            <a:endParaRPr lang="en-GB" dirty="0"/>
          </a:p>
          <a:p>
            <a:r>
              <a:rPr lang="en-GB" b="1" dirty="0"/>
              <a:t>Write out your costs</a:t>
            </a:r>
            <a:r>
              <a:rPr lang="en-GB" dirty="0"/>
              <a:t> (materials, travel, time, tax, admin)</a:t>
            </a:r>
          </a:p>
          <a:p>
            <a:pPr marL="171450" indent="-171450">
              <a:buFont typeface="Arial" panose="020B0604020202020204" pitchFamily="34" charset="0"/>
              <a:buChar char="•"/>
            </a:pPr>
            <a:r>
              <a:rPr lang="en-GB" dirty="0"/>
              <a:t>Compare local rates — what are others charging for similar services?</a:t>
            </a:r>
          </a:p>
          <a:p>
            <a:pPr marL="171450" indent="-171450">
              <a:buFont typeface="Arial" panose="020B0604020202020204" pitchFamily="34" charset="0"/>
              <a:buChar char="•"/>
            </a:pPr>
            <a:r>
              <a:rPr lang="en-GB" dirty="0"/>
              <a:t>Practice saying your price confidently. If you hesitate, clients will too.</a:t>
            </a:r>
          </a:p>
          <a:p>
            <a:pPr marL="171450" indent="-171450">
              <a:buFont typeface="Arial" panose="020B0604020202020204" pitchFamily="34" charset="0"/>
              <a:buChar char="•"/>
            </a:pPr>
            <a:r>
              <a:rPr lang="en-GB" dirty="0"/>
              <a:t>Offer 2–3 pricing options to suit different budgets — e.g. “basic / premium”</a:t>
            </a:r>
          </a:p>
          <a:p>
            <a:pPr marL="171450" indent="-171450">
              <a:buFont typeface="Arial" panose="020B0604020202020204" pitchFamily="34" charset="0"/>
              <a:buChar char="•"/>
            </a:pPr>
            <a:r>
              <a:rPr lang="en-GB" dirty="0"/>
              <a:t>Include value in your offer — not just price (e.g. aftercare, flexibility)</a:t>
            </a:r>
          </a:p>
          <a:p>
            <a:endParaRPr lang="en-GB" b="1" dirty="0"/>
          </a:p>
          <a:p>
            <a:r>
              <a:rPr lang="en-GB" b="1" dirty="0"/>
              <a:t>🧾 Unexpected Tax Bills or Cash Flow Gaps</a:t>
            </a:r>
          </a:p>
          <a:p>
            <a:r>
              <a:rPr lang="en-GB" dirty="0"/>
              <a:t>“You get paid — but the money isn’t all yours. If you’re not putting tax aside regularly, you could end up with a nasty shock at the end of the year.”</a:t>
            </a:r>
          </a:p>
          <a:p>
            <a:r>
              <a:rPr lang="en-GB" dirty="0"/>
              <a:t>“Cash flow is about </a:t>
            </a:r>
            <a:r>
              <a:rPr lang="en-GB" b="1" dirty="0"/>
              <a:t>timing</a:t>
            </a:r>
            <a:r>
              <a:rPr lang="en-GB" dirty="0"/>
              <a:t> — when money comes in vs. when it goes out.”</a:t>
            </a:r>
          </a:p>
          <a:p>
            <a:endParaRPr lang="en-GB" b="1" dirty="0"/>
          </a:p>
          <a:p>
            <a:r>
              <a:rPr lang="en-GB" b="1" dirty="0"/>
              <a:t>🧾 Real UK Example:</a:t>
            </a:r>
          </a:p>
          <a:p>
            <a:r>
              <a:rPr lang="en-GB" dirty="0"/>
              <a:t>A Brighton-based dog walker earned £12,000 in her first year. She didn’t realise she’d owe around £500 in tax and NI — and had already spent the money.</a:t>
            </a:r>
          </a:p>
          <a:p>
            <a:endParaRPr lang="en-GB" dirty="0"/>
          </a:p>
          <a:p>
            <a:r>
              <a:rPr lang="en-GB" dirty="0"/>
              <a:t>✅ </a:t>
            </a:r>
            <a:r>
              <a:rPr lang="en-GB" b="1" dirty="0"/>
              <a:t>What to do:</a:t>
            </a:r>
            <a:endParaRPr lang="en-GB" dirty="0"/>
          </a:p>
          <a:p>
            <a:pPr marL="171450" indent="-171450">
              <a:buFont typeface="Arial" panose="020B0604020202020204" pitchFamily="34" charset="0"/>
              <a:buChar char="•"/>
            </a:pPr>
            <a:r>
              <a:rPr lang="en-GB" dirty="0"/>
              <a:t>Open a separate </a:t>
            </a:r>
            <a:r>
              <a:rPr lang="en-GB" b="1" dirty="0"/>
              <a:t>‘tax pot’ bank account</a:t>
            </a:r>
            <a:r>
              <a:rPr lang="en-GB" dirty="0"/>
              <a:t> — even just a savings pot</a:t>
            </a:r>
          </a:p>
          <a:p>
            <a:pPr marL="171450" indent="-171450">
              <a:buFont typeface="Arial" panose="020B0604020202020204" pitchFamily="34" charset="0"/>
              <a:buChar char="•"/>
            </a:pPr>
            <a:r>
              <a:rPr lang="en-GB" dirty="0"/>
              <a:t>Put away </a:t>
            </a:r>
            <a:r>
              <a:rPr lang="en-GB" b="1" dirty="0"/>
              <a:t>20%–25% of every payment</a:t>
            </a:r>
            <a:r>
              <a:rPr lang="en-GB" dirty="0"/>
              <a:t> you receive</a:t>
            </a:r>
          </a:p>
          <a:p>
            <a:pPr marL="171450" indent="-171450">
              <a:buFont typeface="Arial" panose="020B0604020202020204" pitchFamily="34" charset="0"/>
              <a:buChar char="•"/>
            </a:pPr>
            <a:r>
              <a:rPr lang="en-GB" dirty="0"/>
              <a:t>Track income and expenses using free tools like </a:t>
            </a:r>
            <a:r>
              <a:rPr lang="en-GB" b="1" dirty="0"/>
              <a:t>Google Sheets</a:t>
            </a:r>
            <a:r>
              <a:rPr lang="en-GB" dirty="0"/>
              <a:t> or </a:t>
            </a:r>
            <a:r>
              <a:rPr lang="en-GB" b="1" dirty="0"/>
              <a:t>Wave</a:t>
            </a:r>
            <a:endParaRPr lang="en-GB" dirty="0"/>
          </a:p>
          <a:p>
            <a:pPr marL="171450" indent="-171450">
              <a:buFont typeface="Arial" panose="020B0604020202020204" pitchFamily="34" charset="0"/>
              <a:buChar char="•"/>
            </a:pPr>
            <a:r>
              <a:rPr lang="en-GB" dirty="0"/>
              <a:t>Understand your tax thresholds (e.g. £1,000 trading allowance, £12,570 personal allowance)</a:t>
            </a:r>
          </a:p>
          <a:p>
            <a:pPr marL="171450" indent="-171450">
              <a:buFont typeface="Arial" panose="020B0604020202020204" pitchFamily="34" charset="0"/>
              <a:buChar char="•"/>
            </a:pPr>
            <a:r>
              <a:rPr lang="en-GB" dirty="0"/>
              <a:t>Consider using HMRC’s </a:t>
            </a:r>
            <a:r>
              <a:rPr lang="en-GB" b="1" dirty="0"/>
              <a:t>free tax estimator</a:t>
            </a:r>
            <a:r>
              <a:rPr lang="en-GB" dirty="0"/>
              <a:t> to plan ahead</a:t>
            </a:r>
          </a:p>
          <a:p>
            <a:endParaRPr lang="en-GB" b="1" dirty="0"/>
          </a:p>
          <a:p>
            <a:r>
              <a:rPr lang="en-GB" b="1" dirty="0"/>
              <a:t>💳 Personal Finances Tied to Business Risks</a:t>
            </a:r>
          </a:p>
          <a:p>
            <a:r>
              <a:rPr lang="en-GB" dirty="0"/>
              <a:t>“As sole traders, your business and personal money are legally the same — unless you set up some boundaries.”</a:t>
            </a:r>
          </a:p>
          <a:p>
            <a:r>
              <a:rPr lang="en-GB" dirty="0"/>
              <a:t>“A refund request, business expense, or late payment could hit your </a:t>
            </a:r>
            <a:r>
              <a:rPr lang="en-GB" b="1" dirty="0"/>
              <a:t>rent, bills, or family budget</a:t>
            </a:r>
            <a:r>
              <a:rPr lang="en-GB" dirty="0"/>
              <a:t> if you’re not careful.”</a:t>
            </a:r>
          </a:p>
          <a:p>
            <a:endParaRPr lang="en-GB" dirty="0"/>
          </a:p>
          <a:p>
            <a:r>
              <a:rPr lang="en-GB" dirty="0"/>
              <a:t>✅ </a:t>
            </a:r>
            <a:r>
              <a:rPr lang="en-GB" b="1" dirty="0"/>
              <a:t>What to do:</a:t>
            </a:r>
            <a:endParaRPr lang="en-GB" dirty="0"/>
          </a:p>
          <a:p>
            <a:pPr marL="171450" indent="-171450">
              <a:buFont typeface="Arial" panose="020B0604020202020204" pitchFamily="34" charset="0"/>
              <a:buChar char="•"/>
            </a:pPr>
            <a:r>
              <a:rPr lang="en-GB" dirty="0"/>
              <a:t>Have a </a:t>
            </a:r>
            <a:r>
              <a:rPr lang="en-GB" b="1" dirty="0"/>
              <a:t>separate bank account</a:t>
            </a:r>
            <a:r>
              <a:rPr lang="en-GB" dirty="0"/>
              <a:t> (doesn’t need to be a business one — just different)</a:t>
            </a:r>
          </a:p>
          <a:p>
            <a:pPr marL="171450" indent="-171450">
              <a:buFont typeface="Arial" panose="020B0604020202020204" pitchFamily="34" charset="0"/>
              <a:buChar char="•"/>
            </a:pPr>
            <a:r>
              <a:rPr lang="en-GB" dirty="0"/>
              <a:t>Transfer yourself a </a:t>
            </a:r>
            <a:r>
              <a:rPr lang="en-GB" b="1" dirty="0"/>
              <a:t>weekly or monthly wage</a:t>
            </a:r>
            <a:endParaRPr lang="en-GB" dirty="0"/>
          </a:p>
          <a:p>
            <a:pPr marL="171450" indent="-171450">
              <a:buFont typeface="Arial" panose="020B0604020202020204" pitchFamily="34" charset="0"/>
              <a:buChar char="•"/>
            </a:pPr>
            <a:r>
              <a:rPr lang="en-GB" dirty="0"/>
              <a:t>Keep receipts or records of all expenses — especially anything you claim as business</a:t>
            </a:r>
          </a:p>
          <a:p>
            <a:pPr marL="171450" indent="-171450">
              <a:buFont typeface="Arial" panose="020B0604020202020204" pitchFamily="34" charset="0"/>
              <a:buChar char="•"/>
            </a:pPr>
            <a:r>
              <a:rPr lang="en-GB" dirty="0"/>
              <a:t>Make a simple budget: what’s your minimum to survive? What’s ideal?</a:t>
            </a:r>
          </a:p>
          <a:p>
            <a:pPr marL="171450" indent="-171450">
              <a:buFont typeface="Arial" panose="020B0604020202020204" pitchFamily="34" charset="0"/>
              <a:buChar char="•"/>
            </a:pPr>
            <a:r>
              <a:rPr lang="en-GB" dirty="0"/>
              <a:t>Build an emergency buffer — even if it’s just £5/week into savings</a:t>
            </a:r>
          </a:p>
          <a:p>
            <a:endParaRPr lang="en-GB" b="1" dirty="0"/>
          </a:p>
          <a:p>
            <a:r>
              <a:rPr lang="en-GB" b="1" dirty="0"/>
              <a:t>📉 One Client or Channel = One Point of Failure</a:t>
            </a:r>
          </a:p>
          <a:p>
            <a:r>
              <a:rPr lang="en-GB" dirty="0"/>
              <a:t>“If 100% of your income comes from one client, or one platform (e.g. Etsy, Fiverr, Instagram), you’re at risk. What if they pull out? What if the platform changes?”</a:t>
            </a:r>
          </a:p>
          <a:p>
            <a:endParaRPr lang="en-GB" b="1" dirty="0"/>
          </a:p>
          <a:p>
            <a:r>
              <a:rPr lang="en-GB" b="1" dirty="0"/>
              <a:t>🧾 Real UK Example:</a:t>
            </a:r>
          </a:p>
          <a:p>
            <a:r>
              <a:rPr lang="en-GB" dirty="0"/>
              <a:t>A print designer earned all income via Instagram DMs. When their account was hacked and shut down, they lost every lead and contact.</a:t>
            </a:r>
          </a:p>
          <a:p>
            <a:endParaRPr lang="en-GB" dirty="0"/>
          </a:p>
          <a:p>
            <a:r>
              <a:rPr lang="en-GB" dirty="0"/>
              <a:t>✅ </a:t>
            </a:r>
            <a:r>
              <a:rPr lang="en-GB" b="1" dirty="0"/>
              <a:t>What to do:</a:t>
            </a:r>
            <a:endParaRPr lang="en-GB" dirty="0"/>
          </a:p>
          <a:p>
            <a:pPr marL="171450" indent="-171450">
              <a:buFont typeface="Arial" panose="020B0604020202020204" pitchFamily="34" charset="0"/>
              <a:buChar char="•"/>
            </a:pPr>
            <a:r>
              <a:rPr lang="en-GB" dirty="0"/>
              <a:t>Aim to build </a:t>
            </a:r>
            <a:r>
              <a:rPr lang="en-GB" b="1" dirty="0"/>
              <a:t>2–3 income streams</a:t>
            </a:r>
            <a:r>
              <a:rPr lang="en-GB" dirty="0"/>
              <a:t> — e.g. in-person and online, or services + products</a:t>
            </a:r>
          </a:p>
          <a:p>
            <a:pPr marL="171450" indent="-171450">
              <a:buFont typeface="Arial" panose="020B0604020202020204" pitchFamily="34" charset="0"/>
              <a:buChar char="•"/>
            </a:pPr>
            <a:r>
              <a:rPr lang="en-GB" dirty="0"/>
              <a:t>Collect emails for a mailing list (</a:t>
            </a:r>
            <a:r>
              <a:rPr lang="en-GB" dirty="0" err="1"/>
              <a:t>Mailerlite</a:t>
            </a:r>
            <a:r>
              <a:rPr lang="en-GB" dirty="0"/>
              <a:t> has a free plan)</a:t>
            </a:r>
          </a:p>
          <a:p>
            <a:pPr marL="171450" indent="-171450">
              <a:buFont typeface="Arial" panose="020B0604020202020204" pitchFamily="34" charset="0"/>
              <a:buChar char="•"/>
            </a:pPr>
            <a:r>
              <a:rPr lang="en-GB" dirty="0"/>
              <a:t>Back up important contacts and files — don’t rely on just one channel</a:t>
            </a:r>
          </a:p>
          <a:p>
            <a:pPr marL="171450" indent="-171450">
              <a:buFont typeface="Arial" panose="020B0604020202020204" pitchFamily="34" charset="0"/>
              <a:buChar char="•"/>
            </a:pPr>
            <a:r>
              <a:rPr lang="en-GB" dirty="0"/>
              <a:t>Diversify your offers — could you add digital downloads, group sessions, or affiliate income?</a:t>
            </a:r>
          </a:p>
          <a:p>
            <a:endParaRPr lang="en-GB" b="1" dirty="0"/>
          </a:p>
          <a:p>
            <a:r>
              <a:rPr lang="en-GB" b="1" dirty="0"/>
              <a:t>🧠 Optional Flipchart or Discussion Prompt</a:t>
            </a:r>
          </a:p>
          <a:p>
            <a:r>
              <a:rPr lang="en-GB" dirty="0"/>
              <a:t>Ask:</a:t>
            </a:r>
          </a:p>
          <a:p>
            <a:r>
              <a:rPr lang="en-GB" dirty="0"/>
              <a:t>“What’s been your biggest money stress so far in business?”</a:t>
            </a:r>
          </a:p>
          <a:p>
            <a:r>
              <a:rPr lang="en-GB" dirty="0"/>
              <a:t>“What practical steps have you taken — or could you take — to reduce that risk?”</a:t>
            </a:r>
            <a:br>
              <a:rPr lang="en-GB" dirty="0"/>
            </a:br>
            <a:r>
              <a:rPr lang="en-GB" dirty="0"/>
              <a:t>(Use this to create a group learning moment and surface peer ideas)</a:t>
            </a:r>
          </a:p>
          <a:p>
            <a:endParaRPr lang="en-GB" b="1" dirty="0"/>
          </a:p>
          <a:p>
            <a:r>
              <a:rPr lang="en-GB" b="1" dirty="0"/>
              <a:t>✅ Key Takeaway Message</a:t>
            </a:r>
          </a:p>
          <a:p>
            <a:r>
              <a:rPr lang="en-GB" dirty="0"/>
              <a:t>“You don’t need a finance degree — you just need </a:t>
            </a:r>
            <a:r>
              <a:rPr lang="en-GB" b="1" dirty="0"/>
              <a:t>awareness and small systems</a:t>
            </a:r>
            <a:r>
              <a:rPr lang="en-GB" dirty="0"/>
              <a:t> to stay in control. Financial risk is normal, but the more proactive you are, the less scary it becomes.”</a:t>
            </a:r>
          </a:p>
          <a:p>
            <a:endParaRPr lang="en-GB" b="1" dirty="0"/>
          </a:p>
          <a:p>
            <a:r>
              <a:rPr lang="en-GB" b="1" dirty="0"/>
              <a:t>🧩 Segues Nicely Into:</a:t>
            </a:r>
          </a:p>
          <a:p>
            <a:r>
              <a:rPr lang="en-GB" dirty="0"/>
              <a:t>“And that brings us to perhaps the most dangerous risk of all — </a:t>
            </a:r>
            <a:r>
              <a:rPr lang="en-GB" b="1" dirty="0"/>
              <a:t>the risk of not acting at all.</a:t>
            </a:r>
            <a:r>
              <a:rPr lang="en-GB" dirty="0"/>
              <a:t> Let’s look at how avoidance and inaction can cost us more than mistakes ever could.”</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 Presenter Script: The Cost of Inaction</a:t>
            </a:r>
          </a:p>
          <a:p>
            <a:r>
              <a:rPr lang="en-US" dirty="0"/>
              <a:t>🕒 Approx. delivery time: 10–12 minutes</a:t>
            </a:r>
          </a:p>
          <a:p>
            <a:r>
              <a:rPr lang="en-US" dirty="0"/>
              <a:t>🎯 Goal:</a:t>
            </a:r>
            <a:br>
              <a:rPr lang="en-US" dirty="0"/>
            </a:br>
            <a:r>
              <a:rPr lang="en-US" dirty="0"/>
              <a:t>Help participants </a:t>
            </a:r>
            <a:r>
              <a:rPr lang="en-US" dirty="0" err="1"/>
              <a:t>recognise</a:t>
            </a:r>
            <a:r>
              <a:rPr lang="en-US" dirty="0"/>
              <a:t> that avoiding risk management is a form of risk itself. Show how inaction, avoidance, or delay can quietly sabotage a business — and how small, imperfect actions are usually far safer than perfectionism or procrastination.</a:t>
            </a:r>
          </a:p>
          <a:p>
            <a:endParaRPr lang="en-US" dirty="0"/>
          </a:p>
          <a:p>
            <a:r>
              <a:rPr lang="en-US" dirty="0"/>
              <a:t>🔤 Slide Title Recap:</a:t>
            </a:r>
          </a:p>
          <a:p>
            <a:endParaRPr lang="en-US" dirty="0"/>
          </a:p>
          <a:p>
            <a:r>
              <a:rPr lang="en-US" dirty="0"/>
              <a:t>The Cost of Inaction</a:t>
            </a:r>
          </a:p>
          <a:p>
            <a:r>
              <a:rPr lang="en-US" dirty="0"/>
              <a:t>🖼️ Slide Text Recap:</a:t>
            </a:r>
          </a:p>
          <a:p>
            <a:r>
              <a:rPr lang="en-US" dirty="0"/>
              <a:t>⏳ Putting things off (e.g. website, contract, pricing update)</a:t>
            </a:r>
            <a:br>
              <a:rPr lang="en-US" dirty="0"/>
            </a:br>
            <a:r>
              <a:rPr lang="en-US" dirty="0"/>
              <a:t>🧠 Avoiding difficult tasks (e.g. chasing payment, reviewing finances)</a:t>
            </a:r>
            <a:br>
              <a:rPr lang="en-US" dirty="0"/>
            </a:br>
            <a:r>
              <a:rPr lang="en-US" dirty="0"/>
              <a:t>❌ Missing opportunities due to fear or lack of confidence</a:t>
            </a:r>
            <a:br>
              <a:rPr lang="en-US" dirty="0"/>
            </a:br>
            <a:r>
              <a:rPr lang="en-US" dirty="0"/>
              <a:t>📉 Letting problems grow until they become expensive or legal issues</a:t>
            </a:r>
          </a:p>
          <a:p>
            <a:endParaRPr lang="en-US" dirty="0"/>
          </a:p>
          <a:p>
            <a:r>
              <a:rPr lang="en-US" dirty="0"/>
              <a:t>🎙️ Presenter Script:</a:t>
            </a:r>
          </a:p>
          <a:p>
            <a:r>
              <a:rPr lang="en-US" dirty="0"/>
              <a:t>“This slide may feel personal — because for many of us, the biggest risk isn’t a legal one — it’s a personal one. It’s the risk of doing nothing. Or waiting too long. Or telling ourselves we’ll sort it ‘next week’.”</a:t>
            </a:r>
          </a:p>
          <a:p>
            <a:r>
              <a:rPr lang="en-US" dirty="0"/>
              <a:t>“We all do it — and when you’re juggling Universal Credit, side gigs, kids, mental health, or a lack of confidence, it’s no wonder things get postponed. But in business, inaction has a cost. And sometimes it’s far higher than taking a small, imperfect step forward.”</a:t>
            </a:r>
          </a:p>
          <a:p>
            <a:endParaRPr lang="en-US" dirty="0"/>
          </a:p>
          <a:p>
            <a:r>
              <a:rPr lang="en-US" dirty="0"/>
              <a:t>⏳ Putting Things Off</a:t>
            </a:r>
          </a:p>
          <a:p>
            <a:r>
              <a:rPr lang="en-US" dirty="0"/>
              <a:t>“You know that task you keep putting off? Maybe it’s updating your website. Maybe it’s writing that client contract. Maybe it’s updating your prices from 2019. Every delay can cost you — in missed work, in lower income, in vulnerability.”</a:t>
            </a:r>
          </a:p>
          <a:p>
            <a:endParaRPr lang="en-US" dirty="0"/>
          </a:p>
          <a:p>
            <a:r>
              <a:rPr lang="en-US" dirty="0"/>
              <a:t>🧾 Real UK Example:</a:t>
            </a:r>
          </a:p>
          <a:p>
            <a:r>
              <a:rPr lang="en-US" dirty="0"/>
              <a:t>A Brighton-based copywriter didn’t create her website for two years because she didn’t know how. She relied on word of mouth but missed out on three major agency contracts who asked to see her portfolio — and she had nothing to send.</a:t>
            </a:r>
          </a:p>
          <a:p>
            <a:endParaRPr lang="en-US" dirty="0"/>
          </a:p>
          <a:p>
            <a:r>
              <a:rPr lang="en-US" dirty="0"/>
              <a:t>✅ What to do:</a:t>
            </a:r>
          </a:p>
          <a:p>
            <a:r>
              <a:rPr lang="en-US" dirty="0"/>
              <a:t>Use free tools (e.g. Carrd, </a:t>
            </a:r>
            <a:r>
              <a:rPr lang="en-US" dirty="0" err="1"/>
              <a:t>Linktree</a:t>
            </a:r>
            <a:r>
              <a:rPr lang="en-US" dirty="0"/>
              <a:t>, Canva) to create a basic landing page — one hour, done</a:t>
            </a:r>
          </a:p>
          <a:p>
            <a:r>
              <a:rPr lang="en-US" dirty="0"/>
              <a:t>Keep a “Later List” — but schedule 30-minute slots each week to tackle one thing</a:t>
            </a:r>
          </a:p>
          <a:p>
            <a:r>
              <a:rPr lang="en-US" dirty="0"/>
              <a:t>Imperfect action beats perfect inaction every time</a:t>
            </a:r>
          </a:p>
          <a:p>
            <a:endParaRPr lang="en-US" dirty="0"/>
          </a:p>
          <a:p>
            <a:r>
              <a:rPr lang="en-US" dirty="0"/>
              <a:t>🧠 Avoiding Difficult Tasks</a:t>
            </a:r>
          </a:p>
          <a:p>
            <a:r>
              <a:rPr lang="en-US" dirty="0"/>
              <a:t>“Sometimes, the riskiest tasks are emotional. Chasing a late payment. Checking your bank account. Reading a scary HMRC letter. So we ignore them… and the problem grows.”</a:t>
            </a:r>
          </a:p>
          <a:p>
            <a:endParaRPr lang="en-US" dirty="0"/>
          </a:p>
          <a:p>
            <a:r>
              <a:rPr lang="en-US" dirty="0"/>
              <a:t>🧾 Real UK Example:</a:t>
            </a:r>
          </a:p>
          <a:p>
            <a:r>
              <a:rPr lang="en-US" dirty="0"/>
              <a:t>A dog groomer in Eastbourne didn’t chase an unpaid £150 invoice from a regular client. By the time she did, it had been 90 days and the client ghosted her completely. No contract, no recourse.</a:t>
            </a:r>
          </a:p>
          <a:p>
            <a:endParaRPr lang="en-US" dirty="0"/>
          </a:p>
          <a:p>
            <a:r>
              <a:rPr lang="en-US" dirty="0"/>
              <a:t>✅ What to do:</a:t>
            </a:r>
          </a:p>
          <a:p>
            <a:r>
              <a:rPr lang="en-US" dirty="0"/>
              <a:t>Use templates for uncomfortable messages (e.g. invoice chasers, refund policies)</a:t>
            </a:r>
          </a:p>
          <a:p>
            <a:r>
              <a:rPr lang="en-US" dirty="0"/>
              <a:t>Set 15-minute admin sessions once a week to face what you’re avoiding</a:t>
            </a:r>
          </a:p>
          <a:p>
            <a:r>
              <a:rPr lang="en-US" dirty="0"/>
              <a:t>Remind yourself: boundaries = professionalism</a:t>
            </a:r>
          </a:p>
          <a:p>
            <a:endParaRPr lang="en-US" dirty="0"/>
          </a:p>
          <a:p>
            <a:r>
              <a:rPr lang="en-US" dirty="0"/>
              <a:t>❌ Missing Opportunities Due to Fear or Low Confidence</a:t>
            </a:r>
          </a:p>
          <a:p>
            <a:r>
              <a:rPr lang="en-US" dirty="0"/>
              <a:t>“This one’s big. You see a grant… a pitch… a client who might be a bit out of your league. And instead of applying or sending the email, you say ‘I’m not ready’ or ‘They probably wouldn’t go for me.’”</a:t>
            </a:r>
          </a:p>
          <a:p>
            <a:r>
              <a:rPr lang="en-US" dirty="0"/>
              <a:t>“So you miss the chance — and the opportunity goes to someone else who was maybe less qualified, but more confident.”</a:t>
            </a:r>
          </a:p>
          <a:p>
            <a:endParaRPr lang="en-US" dirty="0"/>
          </a:p>
          <a:p>
            <a:r>
              <a:rPr lang="en-US" dirty="0"/>
              <a:t>🧾 Real UK Example:</a:t>
            </a:r>
          </a:p>
          <a:p>
            <a:r>
              <a:rPr lang="en-US" dirty="0"/>
              <a:t>A local startup founder missed applying for the Coast to Capital start-up support fund because she felt her business “wasn’t established enough yet.” The successful applicant had been trading for 3 months and had less turnover.</a:t>
            </a:r>
          </a:p>
          <a:p>
            <a:endParaRPr lang="en-US" dirty="0"/>
          </a:p>
          <a:p>
            <a:r>
              <a:rPr lang="en-US" dirty="0"/>
              <a:t>✅ What to do:</a:t>
            </a:r>
          </a:p>
          <a:p>
            <a:r>
              <a:rPr lang="en-US" dirty="0"/>
              <a:t>Challenge your inner critic: what if you were good enough now?</a:t>
            </a:r>
          </a:p>
          <a:p>
            <a:r>
              <a:rPr lang="en-US" dirty="0"/>
              <a:t>Get someone to read over your application or pitch — don’t wait to be perfect</a:t>
            </a:r>
          </a:p>
          <a:p>
            <a:r>
              <a:rPr lang="en-US" dirty="0"/>
              <a:t>Say YES, then figure it out — this is how growth happens</a:t>
            </a:r>
          </a:p>
          <a:p>
            <a:endParaRPr lang="en-US" dirty="0"/>
          </a:p>
          <a:p>
            <a:r>
              <a:rPr lang="en-US" dirty="0"/>
              <a:t>📉 Letting Problems Grow Until They Become Expensive</a:t>
            </a:r>
          </a:p>
          <a:p>
            <a:r>
              <a:rPr lang="en-US" dirty="0"/>
              <a:t>“Delays often turn molehills into mountains. An ignored GDPR query becomes a formal complaint. A late payment turns into bad debt. A missing contract leads to a dispute you can’t win.”</a:t>
            </a:r>
          </a:p>
          <a:p>
            <a:endParaRPr lang="en-US" dirty="0"/>
          </a:p>
          <a:p>
            <a:r>
              <a:rPr lang="en-US" dirty="0"/>
              <a:t>🧾 Real UK Example:</a:t>
            </a:r>
          </a:p>
          <a:p>
            <a:r>
              <a:rPr lang="en-US" dirty="0"/>
              <a:t>A freelance videographer didn’t put anything in writing for a £1,200 wedding shoot. The couple later claimed it was “not what they expected” and refused to pay. Without a contract, the freelancer had no protection and lost the income.</a:t>
            </a:r>
          </a:p>
          <a:p>
            <a:endParaRPr lang="en-US" dirty="0"/>
          </a:p>
          <a:p>
            <a:r>
              <a:rPr lang="en-US" dirty="0"/>
              <a:t>✅ What to do:</a:t>
            </a:r>
          </a:p>
          <a:p>
            <a:r>
              <a:rPr lang="en-US" dirty="0"/>
              <a:t>Get simple, written agreements in place (even if just email confirmation with terms)</a:t>
            </a:r>
          </a:p>
          <a:p>
            <a:r>
              <a:rPr lang="en-US" dirty="0"/>
              <a:t>Create free checklists to make sure you don’t forget key steps (e.g. Canva, Notion)</a:t>
            </a:r>
          </a:p>
          <a:p>
            <a:r>
              <a:rPr lang="en-US" dirty="0"/>
              <a:t>Tackle small issues weekly — don’t let them build</a:t>
            </a:r>
          </a:p>
          <a:p>
            <a:endParaRPr lang="en-US" dirty="0"/>
          </a:p>
          <a:p>
            <a:r>
              <a:rPr lang="en-US" dirty="0"/>
              <a:t>🧠 Optional Flipchart or Group Prompt</a:t>
            </a:r>
          </a:p>
          <a:p>
            <a:r>
              <a:rPr lang="en-US" dirty="0"/>
              <a:t>Ask:</a:t>
            </a:r>
          </a:p>
          <a:p>
            <a:r>
              <a:rPr lang="en-US" dirty="0"/>
              <a:t>“What’s one thing you know you’ve been avoiding in your business?”</a:t>
            </a:r>
          </a:p>
          <a:p>
            <a:r>
              <a:rPr lang="en-US" dirty="0"/>
              <a:t>“What would happen if you took one small step toward it this week?”</a:t>
            </a:r>
          </a:p>
          <a:p>
            <a:r>
              <a:rPr lang="en-US" dirty="0"/>
              <a:t>“What has inaction cost you in the past — missed client, stress, income?”</a:t>
            </a:r>
          </a:p>
          <a:p>
            <a:r>
              <a:rPr lang="en-US" dirty="0"/>
              <a:t>(Encourage openness but keep it supportive — offer reassurance that everyone avoids things, and it’s about learning to act faster, not perfectly.)</a:t>
            </a:r>
          </a:p>
          <a:p>
            <a:endParaRPr lang="en-US" dirty="0"/>
          </a:p>
          <a:p>
            <a:r>
              <a:rPr lang="en-US" dirty="0"/>
              <a:t>✅ Key Takeaway Message</a:t>
            </a:r>
          </a:p>
          <a:p>
            <a:r>
              <a:rPr lang="en-US" dirty="0"/>
              <a:t>“Risk isn’t just what you do — it’s also what you don’t do. Procrastination, fear, and avoidance are totally normal — but they can be quietly costly. One small action is better than none.”</a:t>
            </a:r>
          </a:p>
          <a:p>
            <a:endParaRPr lang="en-US" dirty="0"/>
          </a:p>
          <a:p>
            <a:r>
              <a:rPr lang="en-US" dirty="0"/>
              <a:t>🧩 Segues Nicely Into:</a:t>
            </a:r>
          </a:p>
          <a:p>
            <a:r>
              <a:rPr lang="en-US" dirty="0"/>
              <a:t>“To wrap up today’s session, let’s recap the top 10 practical ways you can protect yourself and your business — even if you’ve got no money, no team, and no time.”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 Presenter Script: Top 10 Ways to Protect Your Business</a:t>
            </a:r>
          </a:p>
          <a:p>
            <a:r>
              <a:rPr lang="en-GB" dirty="0"/>
              <a:t>🕒 </a:t>
            </a:r>
            <a:r>
              <a:rPr lang="en-GB" b="1" dirty="0"/>
              <a:t>Approx. delivery time:</a:t>
            </a:r>
            <a:r>
              <a:rPr lang="en-GB" dirty="0"/>
              <a:t> 10–12 minutes</a:t>
            </a:r>
            <a:br>
              <a:rPr lang="en-GB" dirty="0"/>
            </a:br>
            <a:endParaRPr lang="en-GB" dirty="0"/>
          </a:p>
          <a:p>
            <a:r>
              <a:rPr lang="en-GB" dirty="0"/>
              <a:t>🎯 </a:t>
            </a:r>
            <a:r>
              <a:rPr lang="en-GB" b="1" dirty="0"/>
              <a:t>Goal:</a:t>
            </a:r>
            <a:br>
              <a:rPr lang="en-GB" dirty="0"/>
            </a:br>
            <a:r>
              <a:rPr lang="en-GB" dirty="0"/>
              <a:t>Reinforce key learning points from the workshop. Provide a practical, memorable checklist participants can take away and start using immediately. Build a sense of empowerment and readiness.</a:t>
            </a:r>
          </a:p>
          <a:p>
            <a:endParaRPr lang="en-GB" b="1" dirty="0"/>
          </a:p>
          <a:p>
            <a:r>
              <a:rPr lang="en-GB" b="1" dirty="0"/>
              <a:t>🔤 Slide Title Recap:</a:t>
            </a:r>
          </a:p>
          <a:p>
            <a:r>
              <a:rPr lang="en-GB" b="1" dirty="0"/>
              <a:t>Top 10 Ways to Protect Your Business</a:t>
            </a:r>
            <a:endParaRPr lang="en-GB" dirty="0"/>
          </a:p>
          <a:p>
            <a:endParaRPr lang="en-GB" b="1" dirty="0"/>
          </a:p>
          <a:p>
            <a:r>
              <a:rPr lang="en-GB" b="1" dirty="0"/>
              <a:t>🖼️ Slide Text Recap:</a:t>
            </a:r>
          </a:p>
          <a:p>
            <a:r>
              <a:rPr lang="en-GB" dirty="0"/>
              <a:t>1️⃣ Use basic contracts or agreements (even email counts)</a:t>
            </a:r>
            <a:br>
              <a:rPr lang="en-GB" dirty="0"/>
            </a:br>
            <a:r>
              <a:rPr lang="en-GB" dirty="0"/>
              <a:t>2️⃣ Get Public Liability or Professional Indemnity insurance</a:t>
            </a:r>
            <a:br>
              <a:rPr lang="en-GB" dirty="0"/>
            </a:br>
            <a:r>
              <a:rPr lang="en-GB" dirty="0"/>
              <a:t>3️⃣ Register with the ICO if handling client data</a:t>
            </a:r>
            <a:br>
              <a:rPr lang="en-GB" dirty="0"/>
            </a:br>
            <a:r>
              <a:rPr lang="en-GB" dirty="0"/>
              <a:t>4️⃣ Save 20–25% of all income for tax</a:t>
            </a:r>
            <a:br>
              <a:rPr lang="en-GB" dirty="0"/>
            </a:br>
            <a:r>
              <a:rPr lang="en-GB" dirty="0"/>
              <a:t>5️⃣ Don’t rely on one client or platform</a:t>
            </a:r>
            <a:br>
              <a:rPr lang="en-GB" dirty="0"/>
            </a:br>
            <a:r>
              <a:rPr lang="en-GB" dirty="0"/>
              <a:t>6️⃣ Set up a basic privacy policy (free templates online)</a:t>
            </a:r>
            <a:br>
              <a:rPr lang="en-GB" dirty="0"/>
            </a:br>
            <a:r>
              <a:rPr lang="en-GB" dirty="0"/>
              <a:t>7️⃣ Store client data securely (passwords, encryption, access control)</a:t>
            </a:r>
            <a:br>
              <a:rPr lang="en-GB" dirty="0"/>
            </a:br>
            <a:r>
              <a:rPr lang="en-GB" dirty="0"/>
              <a:t>8️⃣ Price properly — value your time and skills</a:t>
            </a:r>
            <a:br>
              <a:rPr lang="en-GB" dirty="0"/>
            </a:br>
            <a:r>
              <a:rPr lang="en-GB" dirty="0"/>
              <a:t>9️⃣ Use free tools to streamline (Canva, Google Drive, </a:t>
            </a:r>
            <a:r>
              <a:rPr lang="en-GB" dirty="0" err="1"/>
              <a:t>SumUp</a:t>
            </a:r>
            <a:r>
              <a:rPr lang="en-GB" dirty="0"/>
              <a:t>, </a:t>
            </a:r>
            <a:r>
              <a:rPr lang="en-GB" dirty="0" err="1"/>
              <a:t>MailerLite</a:t>
            </a:r>
            <a:r>
              <a:rPr lang="en-GB" dirty="0"/>
              <a:t>)</a:t>
            </a:r>
            <a:br>
              <a:rPr lang="en-GB" dirty="0"/>
            </a:br>
            <a:r>
              <a:rPr lang="en-GB" dirty="0"/>
              <a:t>🔟 Take small action each week — don’t wait to be perfect</a:t>
            </a:r>
          </a:p>
          <a:p>
            <a:endParaRPr lang="en-GB" b="1" dirty="0"/>
          </a:p>
          <a:p>
            <a:r>
              <a:rPr lang="en-GB" b="1" dirty="0"/>
              <a:t>🎙️ Presenter Script (Detailed Breakdown):</a:t>
            </a:r>
          </a:p>
          <a:p>
            <a:r>
              <a:rPr lang="en-GB" b="1" dirty="0"/>
              <a:t>1️⃣ Use Basic Contracts or Agreements</a:t>
            </a:r>
          </a:p>
          <a:p>
            <a:r>
              <a:rPr lang="en-GB" dirty="0"/>
              <a:t>“You don’t need to hire a solicitor to be protected. A clear email outlining what you’re offering, when you’ll deliver it, and how you’ll be paid — that counts. It’s all about being clear, not clever.”</a:t>
            </a:r>
          </a:p>
          <a:p>
            <a:endParaRPr lang="en-GB" b="1" dirty="0"/>
          </a:p>
          <a:p>
            <a:r>
              <a:rPr lang="en-GB" b="1" dirty="0"/>
              <a:t>Example:</a:t>
            </a:r>
            <a:br>
              <a:rPr lang="en-GB" dirty="0"/>
            </a:br>
            <a:r>
              <a:rPr lang="en-GB" dirty="0"/>
              <a:t>A Brighton-based tutor sends each parent a “lesson summary” and price confirmation by email before they book — that email holds up as a contract.</a:t>
            </a:r>
          </a:p>
          <a:p>
            <a:r>
              <a:rPr lang="en-GB" dirty="0"/>
              <a:t>✅ Use templates from trusted sites like </a:t>
            </a:r>
            <a:r>
              <a:rPr lang="en-GB" i="1" dirty="0" err="1"/>
              <a:t>SimplyDocs</a:t>
            </a:r>
            <a:r>
              <a:rPr lang="en-GB" dirty="0"/>
              <a:t> or </a:t>
            </a:r>
            <a:r>
              <a:rPr lang="en-GB" i="1" dirty="0" err="1"/>
              <a:t>LawDepot</a:t>
            </a:r>
            <a:r>
              <a:rPr lang="en-GB" i="1" dirty="0"/>
              <a:t> (UK)</a:t>
            </a:r>
            <a:br>
              <a:rPr lang="en-GB" dirty="0"/>
            </a:br>
            <a:r>
              <a:rPr lang="en-GB" dirty="0"/>
              <a:t>✅ Always include: what, when, how much, and payment terms</a:t>
            </a:r>
          </a:p>
          <a:p>
            <a:endParaRPr lang="en-GB" b="1" dirty="0"/>
          </a:p>
          <a:p>
            <a:r>
              <a:rPr lang="en-GB" b="1" dirty="0"/>
              <a:t>2️⃣ Get Insurance (PLI or PI)</a:t>
            </a:r>
          </a:p>
          <a:p>
            <a:r>
              <a:rPr lang="en-GB" dirty="0"/>
              <a:t>“We covered this earlier — but it’s worth repeating. If someone is hurt, or a client claims your work caused a loss, insurance can save your business — and your personal savings.”</a:t>
            </a:r>
          </a:p>
          <a:p>
            <a:endParaRPr lang="en-GB" b="1" dirty="0"/>
          </a:p>
          <a:p>
            <a:r>
              <a:rPr lang="en-GB" b="1" dirty="0"/>
              <a:t>Example:</a:t>
            </a:r>
            <a:br>
              <a:rPr lang="en-GB" dirty="0"/>
            </a:br>
            <a:r>
              <a:rPr lang="en-GB" dirty="0"/>
              <a:t>A yoga teacher in Hove had a student fall during class. Public Liability insurance covered the £4,000 claim.</a:t>
            </a:r>
          </a:p>
          <a:p>
            <a:r>
              <a:rPr lang="en-GB" dirty="0"/>
              <a:t>✅ Public Liability = if someone is hurt or property damaged</a:t>
            </a:r>
            <a:br>
              <a:rPr lang="en-GB" dirty="0"/>
            </a:br>
            <a:r>
              <a:rPr lang="en-GB" dirty="0"/>
              <a:t>✅ Professional Indemnity = if your advice/services cause a loss</a:t>
            </a:r>
            <a:br>
              <a:rPr lang="en-GB" dirty="0"/>
            </a:br>
            <a:r>
              <a:rPr lang="en-GB" dirty="0"/>
              <a:t>✅ Check </a:t>
            </a:r>
            <a:r>
              <a:rPr lang="en-GB" dirty="0" err="1"/>
              <a:t>SimplyBusiness</a:t>
            </a:r>
            <a:r>
              <a:rPr lang="en-GB" dirty="0"/>
              <a:t>, </a:t>
            </a:r>
            <a:r>
              <a:rPr lang="en-GB" dirty="0" err="1"/>
              <a:t>PolicyBee</a:t>
            </a:r>
            <a:r>
              <a:rPr lang="en-GB" dirty="0"/>
              <a:t>, or Direct Line for quotes</a:t>
            </a:r>
          </a:p>
          <a:p>
            <a:endParaRPr lang="en-GB" b="1" dirty="0"/>
          </a:p>
          <a:p>
            <a:r>
              <a:rPr lang="en-GB" b="1" dirty="0"/>
              <a:t>3️⃣ Register with the ICO if Handling Client Data</a:t>
            </a:r>
          </a:p>
          <a:p>
            <a:r>
              <a:rPr lang="en-GB" dirty="0"/>
              <a:t>“If you keep any personal details (like names, emails, addresses, health notes), you likely need to register with the ICO and pay a small fee — usually £40.”</a:t>
            </a:r>
          </a:p>
          <a:p>
            <a:endParaRPr lang="en-GB" b="1" dirty="0"/>
          </a:p>
          <a:p>
            <a:r>
              <a:rPr lang="en-GB" b="1" dirty="0"/>
              <a:t>Example:</a:t>
            </a:r>
            <a:br>
              <a:rPr lang="en-GB" dirty="0"/>
            </a:br>
            <a:r>
              <a:rPr lang="en-GB" dirty="0"/>
              <a:t>A massage therapist storing client health notes in Google Docs must register — even if just one client.</a:t>
            </a:r>
          </a:p>
          <a:p>
            <a:r>
              <a:rPr lang="en-GB" dirty="0"/>
              <a:t>✅ Register here: ico.org.uk</a:t>
            </a:r>
            <a:br>
              <a:rPr lang="en-GB" dirty="0"/>
            </a:br>
            <a:r>
              <a:rPr lang="en-GB" dirty="0"/>
              <a:t>✅ Use their free self-assessment to check if registration is needed</a:t>
            </a:r>
          </a:p>
          <a:p>
            <a:endParaRPr lang="en-GB" b="1" dirty="0"/>
          </a:p>
          <a:p>
            <a:r>
              <a:rPr lang="en-GB" b="1" dirty="0"/>
              <a:t>4️⃣ Save 20–25% of All Income for Tax</a:t>
            </a:r>
          </a:p>
          <a:p>
            <a:r>
              <a:rPr lang="en-GB" dirty="0"/>
              <a:t>“You don’t want to be surprised in January. HMRC won’t forget — even if you do.”</a:t>
            </a:r>
          </a:p>
          <a:p>
            <a:endParaRPr lang="en-GB" b="1" dirty="0"/>
          </a:p>
          <a:p>
            <a:r>
              <a:rPr lang="en-GB" b="1" dirty="0"/>
              <a:t>Example:</a:t>
            </a:r>
            <a:br>
              <a:rPr lang="en-GB" dirty="0"/>
            </a:br>
            <a:r>
              <a:rPr lang="en-GB" dirty="0"/>
              <a:t>A part-time cake maker puts £2 from every £10 into a ‘tax pot’ in a separate Monzo savings pot.</a:t>
            </a:r>
          </a:p>
          <a:p>
            <a:r>
              <a:rPr lang="en-GB" dirty="0"/>
              <a:t>✅ Use a second bank account or savings pot</a:t>
            </a:r>
            <a:br>
              <a:rPr lang="en-GB" dirty="0"/>
            </a:br>
            <a:r>
              <a:rPr lang="en-GB" dirty="0"/>
              <a:t>✅ Use HMRC’s tax calculator or the HMRC app</a:t>
            </a:r>
            <a:br>
              <a:rPr lang="en-GB" dirty="0"/>
            </a:br>
            <a:r>
              <a:rPr lang="en-GB" dirty="0"/>
              <a:t>✅ Remember: even if you earn under the threshold, it's good practice</a:t>
            </a:r>
          </a:p>
          <a:p>
            <a:endParaRPr lang="en-GB" b="1" dirty="0"/>
          </a:p>
          <a:p>
            <a:r>
              <a:rPr lang="en-GB" b="1" dirty="0"/>
              <a:t>5️⃣ Don’t Rely on One Client or Platform</a:t>
            </a:r>
          </a:p>
          <a:p>
            <a:r>
              <a:rPr lang="en-GB" dirty="0"/>
              <a:t>“If 100% of your income comes from one source — what happens if they ghost you or it shuts down?”</a:t>
            </a:r>
          </a:p>
          <a:p>
            <a:endParaRPr lang="en-GB" b="1" dirty="0"/>
          </a:p>
          <a:p>
            <a:r>
              <a:rPr lang="en-GB" b="1" dirty="0"/>
              <a:t>Example:</a:t>
            </a:r>
            <a:br>
              <a:rPr lang="en-GB" dirty="0"/>
            </a:br>
            <a:r>
              <a:rPr lang="en-GB" dirty="0"/>
              <a:t>An artist selling only on Etsy had her account flagged and lost her entire income stream.</a:t>
            </a:r>
          </a:p>
          <a:p>
            <a:r>
              <a:rPr lang="en-GB" dirty="0"/>
              <a:t>✅ Diversify: email list + Instagram + website + in-person markets</a:t>
            </a:r>
            <a:br>
              <a:rPr lang="en-GB" dirty="0"/>
            </a:br>
            <a:r>
              <a:rPr lang="en-GB" dirty="0"/>
              <a:t>✅ Keep a spreadsheet of clients or leads offline</a:t>
            </a:r>
          </a:p>
          <a:p>
            <a:endParaRPr lang="en-GB" b="1" dirty="0"/>
          </a:p>
          <a:p>
            <a:r>
              <a:rPr lang="en-GB" b="1" dirty="0"/>
              <a:t>6️⃣ Set Up a Basic Privacy Policy</a:t>
            </a:r>
          </a:p>
          <a:p>
            <a:r>
              <a:rPr lang="en-GB" dirty="0"/>
              <a:t>“If you collect any customer information — even a name and email — the law says you need to tell them what you do with it.”</a:t>
            </a:r>
          </a:p>
          <a:p>
            <a:endParaRPr lang="en-GB" b="1" dirty="0"/>
          </a:p>
          <a:p>
            <a:r>
              <a:rPr lang="en-GB" b="1" dirty="0"/>
              <a:t>Example:</a:t>
            </a:r>
            <a:br>
              <a:rPr lang="en-GB" dirty="0"/>
            </a:br>
            <a:r>
              <a:rPr lang="en-GB" dirty="0"/>
              <a:t>A Brighton VA uses a free privacy policy template from </a:t>
            </a:r>
            <a:r>
              <a:rPr lang="en-GB" i="1" dirty="0"/>
              <a:t>Termly</a:t>
            </a:r>
            <a:r>
              <a:rPr lang="en-GB" dirty="0"/>
              <a:t> and posts it on their </a:t>
            </a:r>
            <a:r>
              <a:rPr lang="en-GB" dirty="0" err="1"/>
              <a:t>Linktree</a:t>
            </a:r>
            <a:r>
              <a:rPr lang="en-GB" dirty="0"/>
              <a:t>.</a:t>
            </a:r>
          </a:p>
          <a:p>
            <a:r>
              <a:rPr lang="en-GB" dirty="0"/>
              <a:t>✅ Use templates from </a:t>
            </a:r>
            <a:r>
              <a:rPr lang="en-GB" i="1" dirty="0"/>
              <a:t>ICO</a:t>
            </a:r>
            <a:r>
              <a:rPr lang="en-GB" dirty="0"/>
              <a:t>, </a:t>
            </a:r>
            <a:r>
              <a:rPr lang="en-GB" i="1" dirty="0"/>
              <a:t>Termly</a:t>
            </a:r>
            <a:r>
              <a:rPr lang="en-GB" dirty="0"/>
              <a:t>, or </a:t>
            </a:r>
            <a:r>
              <a:rPr lang="en-GB" i="1" dirty="0" err="1"/>
              <a:t>RocketLawyer</a:t>
            </a:r>
            <a:r>
              <a:rPr lang="en-GB" i="1" dirty="0"/>
              <a:t> UK</a:t>
            </a:r>
            <a:br>
              <a:rPr lang="en-GB" dirty="0"/>
            </a:br>
            <a:r>
              <a:rPr lang="en-GB" dirty="0"/>
              <a:t>✅ State what you collect, why, how you store it, and how long</a:t>
            </a:r>
          </a:p>
          <a:p>
            <a:endParaRPr lang="en-GB" b="1" dirty="0"/>
          </a:p>
          <a:p>
            <a:r>
              <a:rPr lang="en-GB" b="1" dirty="0"/>
              <a:t>7️⃣ Store Client Data Securely</a:t>
            </a:r>
          </a:p>
          <a:p>
            <a:r>
              <a:rPr lang="en-GB" dirty="0"/>
              <a:t>“It’s not enough to collect it. You need to protect it — physically and digitally.”</a:t>
            </a:r>
          </a:p>
          <a:p>
            <a:endParaRPr lang="en-GB" b="1" dirty="0"/>
          </a:p>
          <a:p>
            <a:r>
              <a:rPr lang="en-GB" b="1" dirty="0"/>
              <a:t>Example:</a:t>
            </a:r>
            <a:br>
              <a:rPr lang="en-GB" dirty="0"/>
            </a:br>
            <a:r>
              <a:rPr lang="en-GB" dirty="0"/>
              <a:t>A children’s tutor saves paper notes in a locked filing cabinet, and digital records are in a password-protected Google Drive folder.</a:t>
            </a:r>
          </a:p>
          <a:p>
            <a:r>
              <a:rPr lang="en-GB" dirty="0"/>
              <a:t>✅ Paper? Use a locked cabinet.</a:t>
            </a:r>
            <a:br>
              <a:rPr lang="en-GB" dirty="0"/>
            </a:br>
            <a:r>
              <a:rPr lang="en-GB" dirty="0"/>
              <a:t>✅ Digital? Use passwords, avoid public/shared devices</a:t>
            </a:r>
            <a:br>
              <a:rPr lang="en-GB" dirty="0"/>
            </a:br>
            <a:r>
              <a:rPr lang="en-GB" dirty="0"/>
              <a:t>✅ Encrypt if sensitive (e.g. health, disability, financial info)</a:t>
            </a:r>
            <a:br>
              <a:rPr lang="en-GB" dirty="0"/>
            </a:br>
            <a:r>
              <a:rPr lang="en-GB" dirty="0"/>
              <a:t>✅ Delete old data when no longer needed (data retention rules)</a:t>
            </a:r>
          </a:p>
          <a:p>
            <a:endParaRPr lang="en-GB" b="1" dirty="0"/>
          </a:p>
          <a:p>
            <a:r>
              <a:rPr lang="en-GB" b="1" dirty="0"/>
              <a:t>8️⃣ Price Properly — Value Your Time and Skills</a:t>
            </a:r>
          </a:p>
          <a:p>
            <a:r>
              <a:rPr lang="en-GB" dirty="0"/>
              <a:t>“Underselling yourself isn’t just bad for your bank account — it’s bad for your wellbeing. It leads to burnout, resentment, and working too much for too little.”</a:t>
            </a:r>
          </a:p>
          <a:p>
            <a:endParaRPr lang="en-GB" b="1" dirty="0"/>
          </a:p>
          <a:p>
            <a:r>
              <a:rPr lang="en-GB" b="1" dirty="0"/>
              <a:t>Example:</a:t>
            </a:r>
            <a:br>
              <a:rPr lang="en-GB" dirty="0"/>
            </a:br>
            <a:r>
              <a:rPr lang="en-GB" dirty="0"/>
              <a:t>A local gardener started charging by project instead of hourly — and doubled her income while working less.</a:t>
            </a:r>
          </a:p>
          <a:p>
            <a:r>
              <a:rPr lang="en-GB" dirty="0"/>
              <a:t>✅ Review competitors in your area</a:t>
            </a:r>
            <a:br>
              <a:rPr lang="en-GB" dirty="0"/>
            </a:br>
            <a:r>
              <a:rPr lang="en-GB" dirty="0"/>
              <a:t>✅ Track how long things actually take</a:t>
            </a:r>
            <a:br>
              <a:rPr lang="en-GB" dirty="0"/>
            </a:br>
            <a:r>
              <a:rPr lang="en-GB" dirty="0"/>
              <a:t>✅ Start with “What do I need to earn to survive and thrive?”</a:t>
            </a:r>
          </a:p>
          <a:p>
            <a:endParaRPr lang="en-GB" b="1" dirty="0"/>
          </a:p>
          <a:p>
            <a:r>
              <a:rPr lang="en-GB" b="1" dirty="0"/>
              <a:t>9️⃣ Use Free Tools to Streamline</a:t>
            </a:r>
          </a:p>
          <a:p>
            <a:r>
              <a:rPr lang="en-GB" dirty="0"/>
              <a:t>“There’s a free version of nearly every tool — you just need to know where to look.”</a:t>
            </a:r>
          </a:p>
          <a:p>
            <a:r>
              <a:rPr lang="en-GB" dirty="0"/>
              <a:t>✅ </a:t>
            </a:r>
            <a:r>
              <a:rPr lang="en-GB" b="1" dirty="0"/>
              <a:t>Canva</a:t>
            </a:r>
            <a:r>
              <a:rPr lang="en-GB" dirty="0"/>
              <a:t> — graphics, flyers, contracts</a:t>
            </a:r>
            <a:br>
              <a:rPr lang="en-GB" dirty="0"/>
            </a:br>
            <a:r>
              <a:rPr lang="en-GB" dirty="0"/>
              <a:t>✅ </a:t>
            </a:r>
            <a:r>
              <a:rPr lang="en-GB" b="1" dirty="0"/>
              <a:t>Google Drive</a:t>
            </a:r>
            <a:r>
              <a:rPr lang="en-GB" dirty="0"/>
              <a:t> — invoices, folders, cloud backup</a:t>
            </a:r>
            <a:br>
              <a:rPr lang="en-GB" dirty="0"/>
            </a:br>
            <a:r>
              <a:rPr lang="en-GB" dirty="0"/>
              <a:t>✅ </a:t>
            </a:r>
            <a:r>
              <a:rPr lang="en-GB" b="1" dirty="0" err="1"/>
              <a:t>SumUp</a:t>
            </a:r>
            <a:r>
              <a:rPr lang="en-GB" b="1" dirty="0"/>
              <a:t> Invoices</a:t>
            </a:r>
            <a:r>
              <a:rPr lang="en-GB" dirty="0"/>
              <a:t> — free invoicing and payment tracking</a:t>
            </a:r>
            <a:br>
              <a:rPr lang="en-GB" dirty="0"/>
            </a:br>
            <a:r>
              <a:rPr lang="en-GB" dirty="0"/>
              <a:t>✅ </a:t>
            </a:r>
            <a:r>
              <a:rPr lang="en-GB" b="1" dirty="0" err="1"/>
              <a:t>Mailerlite</a:t>
            </a:r>
            <a:r>
              <a:rPr lang="en-GB" dirty="0"/>
              <a:t> — email marketing up to 1,000 contacts</a:t>
            </a:r>
            <a:br>
              <a:rPr lang="en-GB" dirty="0"/>
            </a:br>
            <a:r>
              <a:rPr lang="en-GB" dirty="0"/>
              <a:t>✅ </a:t>
            </a:r>
            <a:r>
              <a:rPr lang="en-GB" b="1" dirty="0"/>
              <a:t>Wave</a:t>
            </a:r>
            <a:r>
              <a:rPr lang="en-GB" dirty="0"/>
              <a:t> — free accounting software (works well for UK sole traders)</a:t>
            </a:r>
          </a:p>
          <a:p>
            <a:endParaRPr lang="en-GB" b="1" dirty="0"/>
          </a:p>
          <a:p>
            <a:r>
              <a:rPr lang="en-GB" b="1" dirty="0"/>
              <a:t>🔟 Take Small Action Each Week — Don’t Wait to Be Perfect</a:t>
            </a:r>
          </a:p>
          <a:p>
            <a:r>
              <a:rPr lang="en-GB" dirty="0"/>
              <a:t>“A perfect plan next month won’t help if you lose money this week. Progress beats perfection — every time.”</a:t>
            </a:r>
          </a:p>
          <a:p>
            <a:endParaRPr lang="en-GB" b="1" dirty="0"/>
          </a:p>
          <a:p>
            <a:r>
              <a:rPr lang="en-GB" b="1" dirty="0"/>
              <a:t>Example:</a:t>
            </a:r>
            <a:br>
              <a:rPr lang="en-GB" dirty="0"/>
            </a:br>
            <a:r>
              <a:rPr lang="en-GB" dirty="0"/>
              <a:t>A jewellery maker spent a year ‘getting ready’ to launch. When she finally went live with an imperfect shop, she made £350 in the first 3 days.</a:t>
            </a:r>
          </a:p>
          <a:p>
            <a:r>
              <a:rPr lang="en-GB" dirty="0"/>
              <a:t>✅ Pick one small thing per week (send one pitch, raise price £1, update your bio)</a:t>
            </a:r>
            <a:br>
              <a:rPr lang="en-GB" dirty="0"/>
            </a:br>
            <a:r>
              <a:rPr lang="en-GB" dirty="0"/>
              <a:t>✅ Keep a weekly “Risk Reduction To-Do” list</a:t>
            </a:r>
            <a:br>
              <a:rPr lang="en-GB" dirty="0"/>
            </a:br>
            <a:r>
              <a:rPr lang="en-GB" dirty="0"/>
              <a:t>✅ Celebrate the fact you’re moving forward</a:t>
            </a:r>
          </a:p>
          <a:p>
            <a:endParaRPr lang="en-GB" b="1" dirty="0"/>
          </a:p>
          <a:p>
            <a:r>
              <a:rPr lang="en-GB" b="1" dirty="0"/>
              <a:t>🧠 Flipchart / Discussion Prompt</a:t>
            </a:r>
          </a:p>
          <a:p>
            <a:r>
              <a:rPr lang="en-GB" dirty="0"/>
              <a:t>Ask participants:</a:t>
            </a:r>
          </a:p>
          <a:p>
            <a:r>
              <a:rPr lang="en-GB" dirty="0"/>
              <a:t>“Which of these 10 are you already doing?”</a:t>
            </a:r>
          </a:p>
          <a:p>
            <a:r>
              <a:rPr lang="en-GB" dirty="0"/>
              <a:t>“Which ONE could you commit to starting this week?”</a:t>
            </a:r>
          </a:p>
          <a:p>
            <a:r>
              <a:rPr lang="en-GB" dirty="0"/>
              <a:t>“What’s held you back from some of the others?”</a:t>
            </a:r>
          </a:p>
          <a:p>
            <a:r>
              <a:rPr lang="en-GB" dirty="0"/>
              <a:t>You could write a quick checklist on the flipchart or whiteboard and let people tick them off together as a group.</a:t>
            </a:r>
          </a:p>
          <a:p>
            <a:endParaRPr lang="en-GB" b="1" dirty="0"/>
          </a:p>
          <a:p>
            <a:r>
              <a:rPr lang="en-GB" b="1" dirty="0"/>
              <a:t>✅ Key Takeaway Message</a:t>
            </a:r>
          </a:p>
          <a:p>
            <a:r>
              <a:rPr lang="en-GB" dirty="0"/>
              <a:t>“You don’t need to do all 10 things at once. But every single one helps you sleep better at night, makes you look more professional, and keeps your business protected.”</a:t>
            </a:r>
          </a:p>
          <a:p>
            <a:r>
              <a:rPr lang="en-GB" dirty="0"/>
              <a:t>“Start with one, then build up. Because protecting your business is protecting your future.”</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dirty="0"/>
          </a:p>
          <a:p>
            <a:r>
              <a:rPr lang="en-US" dirty="0"/>
              <a:t>🎤 Slide – Presenter Script: Sole Trader – What Does It Really Mean?</a:t>
            </a:r>
          </a:p>
          <a:p>
            <a:r>
              <a:rPr lang="en-US" dirty="0"/>
              <a:t>🕒 Approx. delivery time: 8–10 minutes</a:t>
            </a:r>
          </a:p>
          <a:p>
            <a:r>
              <a:rPr lang="en-US" dirty="0"/>
              <a:t>🎯 Goal:</a:t>
            </a:r>
            <a:br>
              <a:rPr lang="en-US" dirty="0"/>
            </a:br>
            <a:r>
              <a:rPr lang="en-US" dirty="0"/>
              <a:t>To help participants fully understand the legal and personal implications of being a sole trader — including benefits, responsibilities, and risks — and to reinforce that protection is possible without needing to change structure.</a:t>
            </a:r>
          </a:p>
          <a:p>
            <a:endParaRPr lang="en-US" dirty="0"/>
          </a:p>
          <a:p>
            <a:r>
              <a:rPr lang="en-US" dirty="0"/>
              <a:t>🔤 Slide Title Recap:</a:t>
            </a:r>
          </a:p>
          <a:p>
            <a:endParaRPr lang="en-US" dirty="0"/>
          </a:p>
          <a:p>
            <a:r>
              <a:rPr lang="en-US" dirty="0"/>
              <a:t>Sole Trader – What Does It Really Mean?</a:t>
            </a:r>
          </a:p>
          <a:p>
            <a:r>
              <a:rPr lang="en-US" dirty="0"/>
              <a:t>🖼️ Slide Text Recap:</a:t>
            </a:r>
          </a:p>
          <a:p>
            <a:r>
              <a:rPr lang="en-US" dirty="0"/>
              <a:t>✅ Easy setup, low admin</a:t>
            </a:r>
            <a:br>
              <a:rPr lang="en-US" dirty="0"/>
            </a:br>
            <a:r>
              <a:rPr lang="en-US" dirty="0"/>
              <a:t>✅ You keep all profits</a:t>
            </a:r>
            <a:br>
              <a:rPr lang="en-US" dirty="0"/>
            </a:br>
            <a:r>
              <a:rPr lang="en-US" dirty="0"/>
              <a:t>⚠ You = the business (no legal separation)</a:t>
            </a:r>
            <a:br>
              <a:rPr lang="en-US" dirty="0"/>
            </a:br>
            <a:r>
              <a:rPr lang="en-US" dirty="0"/>
              <a:t>⚠ Personal assets at risk if things go wrong</a:t>
            </a:r>
            <a:br>
              <a:rPr lang="en-US" dirty="0"/>
            </a:br>
            <a:r>
              <a:rPr lang="en-US" dirty="0"/>
              <a:t>🧠 You’re in control — but also fully responsible.</a:t>
            </a:r>
          </a:p>
          <a:p>
            <a:endParaRPr lang="en-US" dirty="0"/>
          </a:p>
          <a:p>
            <a:r>
              <a:rPr lang="en-US" dirty="0"/>
              <a:t>🎙️ Presenter Script (readable or paraphrased):</a:t>
            </a:r>
          </a:p>
          <a:p>
            <a:r>
              <a:rPr lang="en-US" dirty="0"/>
              <a:t>“Let’s start by talking about something that affects nearly everyone in the room — your business structure.”</a:t>
            </a:r>
          </a:p>
          <a:p>
            <a:r>
              <a:rPr lang="en-US" dirty="0"/>
              <a:t>“Most of you here today are probably set up as sole traders — and that’s completely normal. In fact, it’s the most common business structure for people starting out on their own in the UK.”</a:t>
            </a:r>
          </a:p>
          <a:p>
            <a:r>
              <a:rPr lang="en-US" dirty="0"/>
              <a:t>“But while being a sole trader feels straightforward — and it often is — there are some important things to understand about what it means legally, and what that means for risk.”</a:t>
            </a:r>
          </a:p>
          <a:p>
            <a:endParaRPr lang="en-US" dirty="0"/>
          </a:p>
          <a:p>
            <a:r>
              <a:rPr lang="en-US" dirty="0"/>
              <a:t>👤 What Being a Sole Trader Means in Practice:</a:t>
            </a:r>
          </a:p>
          <a:p>
            <a:r>
              <a:rPr lang="en-US" dirty="0"/>
              <a:t>“When you’re a sole trader, you and your business are the same legal entity. That means there’s no legal separation between you and what you do in your business.”</a:t>
            </a:r>
          </a:p>
          <a:p>
            <a:r>
              <a:rPr lang="en-US" dirty="0"/>
              <a:t>“That can be a good thing — it’s simple, it’s easy to set up with HMRC, and there’s very little admin. You don’t need to file company accounts or deal with Companies House.”</a:t>
            </a:r>
          </a:p>
          <a:p>
            <a:r>
              <a:rPr lang="en-US" dirty="0"/>
              <a:t>“You also get to keep all the profits, and you have complete control over how your business runs.”</a:t>
            </a:r>
          </a:p>
          <a:p>
            <a:r>
              <a:rPr lang="en-US" dirty="0"/>
              <a:t>“But here’s the part many people don’t </a:t>
            </a:r>
            <a:r>
              <a:rPr lang="en-US" dirty="0" err="1"/>
              <a:t>realise</a:t>
            </a:r>
            <a:r>
              <a:rPr lang="en-US" dirty="0"/>
              <a:t>: because you are the business, you’re personally responsible for everything that happens in it.”</a:t>
            </a:r>
          </a:p>
          <a:p>
            <a:r>
              <a:rPr lang="en-US" dirty="0"/>
              <a:t>“So if something goes wrong — whether that’s a client taking legal action, a tax bill you can’t pay, a GDPR breach, or a contract dispute — it’s not the business that’s liable. It’s you.”</a:t>
            </a:r>
          </a:p>
          <a:p>
            <a:r>
              <a:rPr lang="en-US" dirty="0"/>
              <a:t>“That means that your personal money, possessions, savings — even your home — could be at risk, especially if you don’t have certain protections in place.”</a:t>
            </a:r>
          </a:p>
          <a:p>
            <a:endParaRPr lang="en-US" dirty="0"/>
          </a:p>
          <a:p>
            <a:r>
              <a:rPr lang="en-US" dirty="0"/>
              <a:t>🛡️ This Doesn’t Mean It’s a Bad Choice:</a:t>
            </a:r>
          </a:p>
          <a:p>
            <a:r>
              <a:rPr lang="en-US" dirty="0"/>
              <a:t>“Let’s be clear — this isn’t about saying sole trader is wrong. Far from it.”</a:t>
            </a:r>
          </a:p>
          <a:p>
            <a:r>
              <a:rPr lang="en-US" dirty="0"/>
              <a:t>“It’s a great choice for many people — especially when you’re starting out with small income, or offering low-risk services, or building something part time.”</a:t>
            </a:r>
          </a:p>
          <a:p>
            <a:r>
              <a:rPr lang="en-US" dirty="0"/>
              <a:t>“But what it does mean is that you need to think more proactively about how to protect yourself. And that’s something that’s totally within your power — even on a tight budget.”</a:t>
            </a:r>
          </a:p>
          <a:p>
            <a:r>
              <a:rPr lang="en-US" dirty="0"/>
              <a:t>“Over the next couple of hours, we’ll go through things like:”</a:t>
            </a:r>
          </a:p>
          <a:p>
            <a:r>
              <a:rPr lang="en-US" dirty="0"/>
              <a:t>Contracts</a:t>
            </a:r>
          </a:p>
          <a:p>
            <a:r>
              <a:rPr lang="en-US" dirty="0"/>
              <a:t>Insurance</a:t>
            </a:r>
          </a:p>
          <a:p>
            <a:r>
              <a:rPr lang="en-US" dirty="0"/>
              <a:t>Communication</a:t>
            </a:r>
          </a:p>
          <a:p>
            <a:r>
              <a:rPr lang="en-US" dirty="0"/>
              <a:t>Data protection</a:t>
            </a:r>
          </a:p>
          <a:p>
            <a:r>
              <a:rPr lang="en-US" dirty="0"/>
              <a:t>And other small steps you can take to reduce your risk — without needing to become a limited company or hire a solicitor.”</a:t>
            </a:r>
          </a:p>
          <a:p>
            <a:endParaRPr lang="en-US" dirty="0"/>
          </a:p>
          <a:p>
            <a:r>
              <a:rPr lang="en-US" dirty="0"/>
              <a:t>🧠 Flipchart or Discussion Prompt (Optional):</a:t>
            </a:r>
          </a:p>
          <a:p>
            <a:r>
              <a:rPr lang="en-US" dirty="0"/>
              <a:t>“Quick show of hands — who here is a sole trader right now?”</a:t>
            </a:r>
            <a:br>
              <a:rPr lang="en-US" dirty="0"/>
            </a:br>
            <a:r>
              <a:rPr lang="en-US" dirty="0"/>
              <a:t>(Wait for responses)</a:t>
            </a:r>
          </a:p>
          <a:p>
            <a:r>
              <a:rPr lang="en-US" dirty="0"/>
              <a:t>“And who has ever worried about what would happen if a client didn’t pay? Or if someone made a claim against your business?”</a:t>
            </a:r>
          </a:p>
          <a:p>
            <a:r>
              <a:rPr lang="en-US" dirty="0"/>
              <a:t>“Let’s jot down a few of those concerns on the flipchart. What’s one thing you’ve always assumed is probably fine — but now you </a:t>
            </a:r>
            <a:r>
              <a:rPr lang="en-US" dirty="0" err="1"/>
              <a:t>realise</a:t>
            </a:r>
            <a:r>
              <a:rPr lang="en-US" dirty="0"/>
              <a:t> could leave you a bit exposed?”</a:t>
            </a:r>
          </a:p>
          <a:p>
            <a:r>
              <a:rPr lang="en-US" dirty="0"/>
              <a:t>(Capture 2–3 brief examples if time allows)</a:t>
            </a:r>
          </a:p>
          <a:p>
            <a:endParaRPr lang="en-US" dirty="0"/>
          </a:p>
          <a:p>
            <a:r>
              <a:rPr lang="en-US" dirty="0"/>
              <a:t>✅ Key Takeaway Message:</a:t>
            </a:r>
          </a:p>
          <a:p>
            <a:r>
              <a:rPr lang="en-US" dirty="0"/>
              <a:t>“Being a sole trader gives you freedom and flexibility — but it also gives you legal responsibility.”</a:t>
            </a:r>
          </a:p>
          <a:p>
            <a:r>
              <a:rPr lang="en-US" dirty="0"/>
              <a:t>“That’s not a reason to panic — but it is a reason to think smart.</a:t>
            </a:r>
            <a:br>
              <a:rPr lang="en-US" dirty="0"/>
            </a:br>
            <a:r>
              <a:rPr lang="en-US" dirty="0"/>
              <a:t>You don’t need a legal degree or loads of money — you just need to be aware of the risks and put a few simple safeguards in place.”</a:t>
            </a:r>
          </a:p>
          <a:p>
            <a:endParaRPr lang="en-US" dirty="0"/>
          </a:p>
          <a:p>
            <a:r>
              <a:rPr lang="en-US" dirty="0"/>
              <a:t>🧩 Segues Nicely Into:</a:t>
            </a:r>
          </a:p>
          <a:p>
            <a:r>
              <a:rPr lang="en-US" dirty="0"/>
              <a:t>“So now that we understand what it means to be a sole trader, let’s look at what changes — legally and practically — when you become a limited company.</a:t>
            </a:r>
            <a:br>
              <a:rPr lang="en-US" dirty="0"/>
            </a:br>
            <a:r>
              <a:rPr lang="en-US" dirty="0"/>
              <a:t>It’s not the right choice for everyone, but in some cases, it can help reduce risk — so let’s break that down next.”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 Presenter Script: Limited Company – What Changes Legally?</a:t>
            </a:r>
          </a:p>
          <a:p>
            <a:r>
              <a:rPr lang="en-US" dirty="0"/>
              <a:t>🕒 Approx. delivery time: 8–10 minutes</a:t>
            </a:r>
          </a:p>
          <a:p>
            <a:r>
              <a:rPr lang="en-US" dirty="0"/>
              <a:t>🎯 Goal:</a:t>
            </a:r>
            <a:br>
              <a:rPr lang="en-US" dirty="0"/>
            </a:br>
            <a:r>
              <a:rPr lang="en-US" dirty="0"/>
              <a:t>To clearly explain what a Limited Company is, how it differs from being a sole trader, and what responsibilities come with it — helping participants decide whether it’s worth considering for their own situation.</a:t>
            </a:r>
          </a:p>
          <a:p>
            <a:endParaRPr lang="en-US" dirty="0"/>
          </a:p>
          <a:p>
            <a:r>
              <a:rPr lang="en-US" dirty="0"/>
              <a:t>🔤 Slide Title Recap:</a:t>
            </a:r>
          </a:p>
          <a:p>
            <a:endParaRPr lang="en-US" dirty="0"/>
          </a:p>
          <a:p>
            <a:r>
              <a:rPr lang="en-US" dirty="0"/>
              <a:t>Limited Company – What Changes Legally?</a:t>
            </a:r>
          </a:p>
          <a:p>
            <a:r>
              <a:rPr lang="en-US" dirty="0"/>
              <a:t>🖼️ Slide Text Recap:</a:t>
            </a:r>
          </a:p>
          <a:p>
            <a:r>
              <a:rPr lang="en-US" dirty="0"/>
              <a:t>✅ Separate legal identity</a:t>
            </a:r>
            <a:br>
              <a:rPr lang="en-US" dirty="0"/>
            </a:br>
            <a:r>
              <a:rPr lang="en-US" dirty="0"/>
              <a:t>✅ Can reduce personal liability</a:t>
            </a:r>
            <a:br>
              <a:rPr lang="en-US" dirty="0"/>
            </a:br>
            <a:r>
              <a:rPr lang="en-US" dirty="0"/>
              <a:t>⚠ More admin, legal duties</a:t>
            </a:r>
            <a:br>
              <a:rPr lang="en-US" dirty="0"/>
            </a:br>
            <a:r>
              <a:rPr lang="en-US" dirty="0"/>
              <a:t>⚠ Must file accounts with Companies House</a:t>
            </a:r>
            <a:br>
              <a:rPr lang="en-US" dirty="0"/>
            </a:br>
            <a:r>
              <a:rPr lang="en-US" dirty="0"/>
              <a:t>🏢 You = Director of the company, not the company itself.</a:t>
            </a:r>
          </a:p>
          <a:p>
            <a:endParaRPr lang="en-US" dirty="0"/>
          </a:p>
          <a:p>
            <a:r>
              <a:rPr lang="en-US" dirty="0"/>
              <a:t>🎙️ Presenter Script (readable or paraphrased):</a:t>
            </a:r>
          </a:p>
          <a:p>
            <a:r>
              <a:rPr lang="en-US" dirty="0"/>
              <a:t>“Now that we’ve talked about being a sole trader, let’s look at the other main option — a Limited Company, or ‘going Ltd.’”</a:t>
            </a:r>
          </a:p>
          <a:p>
            <a:r>
              <a:rPr lang="en-US" dirty="0"/>
              <a:t>“This is a decision a lot of self-employed people come across as they grow their business — but it’s not always clear what it actually means in practice.”</a:t>
            </a:r>
          </a:p>
          <a:p>
            <a:endParaRPr lang="en-US" dirty="0"/>
          </a:p>
          <a:p>
            <a:r>
              <a:rPr lang="en-US" dirty="0"/>
              <a:t>🏢 Separate Legal Identity:</a:t>
            </a:r>
          </a:p>
          <a:p>
            <a:r>
              <a:rPr lang="en-US" dirty="0"/>
              <a:t>“The main difference is that a Limited Company is a separate legal entity. This means the business and you are no longer legally the same.”</a:t>
            </a:r>
          </a:p>
          <a:p>
            <a:r>
              <a:rPr lang="en-US" dirty="0"/>
              <a:t>“The company can:</a:t>
            </a:r>
          </a:p>
          <a:p>
            <a:r>
              <a:rPr lang="en-US" dirty="0"/>
              <a:t>Own assets</a:t>
            </a:r>
          </a:p>
          <a:p>
            <a:r>
              <a:rPr lang="en-US" dirty="0"/>
              <a:t>Enter into contracts</a:t>
            </a:r>
          </a:p>
          <a:p>
            <a:r>
              <a:rPr lang="en-US" dirty="0"/>
              <a:t>Owe money or taxes</a:t>
            </a:r>
          </a:p>
          <a:p>
            <a:r>
              <a:rPr lang="en-US" dirty="0"/>
              <a:t>Be sued — or sue others — in its own name, not yours.”</a:t>
            </a:r>
          </a:p>
          <a:p>
            <a:r>
              <a:rPr lang="en-US" dirty="0"/>
              <a:t>“You become a Director of the company, responsible for running it — but legally, it’s the company itself that takes on the risk, not you personally.”</a:t>
            </a:r>
          </a:p>
          <a:p>
            <a:endParaRPr lang="en-US" dirty="0"/>
          </a:p>
          <a:p>
            <a:r>
              <a:rPr lang="en-US" dirty="0"/>
              <a:t>🛡️ Liability Protection:</a:t>
            </a:r>
          </a:p>
          <a:p>
            <a:r>
              <a:rPr lang="en-US" dirty="0"/>
              <a:t>“So if your company is taken to court, for example, or gets into debt — your personal bank account, savings, or home are usually not at risk, as long as you haven’t acted illegally or fraudulently.”</a:t>
            </a:r>
          </a:p>
          <a:p>
            <a:r>
              <a:rPr lang="en-US" dirty="0"/>
              <a:t>“That’s a key difference: Ltd offers a level of personal protection that sole traders don’t have.”</a:t>
            </a:r>
          </a:p>
          <a:p>
            <a:r>
              <a:rPr lang="en-US" dirty="0"/>
              <a:t>“It’s why some people say going Ltd gives you a ‘safety net’ — though that net comes with strings attached.”</a:t>
            </a:r>
          </a:p>
          <a:p>
            <a:endParaRPr lang="en-US" dirty="0"/>
          </a:p>
          <a:p>
            <a:r>
              <a:rPr lang="en-US" dirty="0"/>
              <a:t>⚠️ What’s the Catch? More Admin &amp; Legal Duties:</a:t>
            </a:r>
          </a:p>
          <a:p>
            <a:r>
              <a:rPr lang="en-US" dirty="0"/>
              <a:t>“The trade-off is that there’s more admin and more rules to follow.”</a:t>
            </a:r>
          </a:p>
          <a:p>
            <a:r>
              <a:rPr lang="en-US" dirty="0"/>
              <a:t>“You’ll need to:</a:t>
            </a:r>
          </a:p>
          <a:p>
            <a:r>
              <a:rPr lang="en-US" dirty="0"/>
              <a:t>Register with Companies House</a:t>
            </a:r>
          </a:p>
          <a:p>
            <a:r>
              <a:rPr lang="en-US" dirty="0"/>
              <a:t>Submit annual accounts and confirmation statements</a:t>
            </a:r>
          </a:p>
          <a:p>
            <a:r>
              <a:rPr lang="en-US" dirty="0"/>
              <a:t>Keep personal and business money completely separate</a:t>
            </a:r>
          </a:p>
          <a:p>
            <a:r>
              <a:rPr lang="en-US" dirty="0"/>
              <a:t>Follow Director responsibilities — like acting in the company’s best interest</a:t>
            </a:r>
          </a:p>
          <a:p>
            <a:r>
              <a:rPr lang="en-US" dirty="0"/>
              <a:t>Possibly hire an accountant to help manage the paperwork”</a:t>
            </a:r>
          </a:p>
          <a:p>
            <a:r>
              <a:rPr lang="en-US" dirty="0"/>
              <a:t>“If you don’t follow those rules, you can be fined — or in serious cases, even banned from being a director.”</a:t>
            </a:r>
          </a:p>
          <a:p>
            <a:endParaRPr lang="en-US" dirty="0"/>
          </a:p>
          <a:p>
            <a:r>
              <a:rPr lang="en-US" dirty="0"/>
              <a:t>📈 So Why Do It?</a:t>
            </a:r>
          </a:p>
          <a:p>
            <a:r>
              <a:rPr lang="en-US" dirty="0"/>
              <a:t>“Despite the admin, there are a few reasons people go Ltd:</a:t>
            </a:r>
          </a:p>
          <a:p>
            <a:r>
              <a:rPr lang="en-US" dirty="0"/>
              <a:t>To look more professional or credible to clients or funders</a:t>
            </a:r>
          </a:p>
          <a:p>
            <a:r>
              <a:rPr lang="en-US" dirty="0"/>
              <a:t>Because they’re taking on larger contracts</a:t>
            </a:r>
          </a:p>
          <a:p>
            <a:r>
              <a:rPr lang="en-US" dirty="0"/>
              <a:t>For tax efficiency if profits are high</a:t>
            </a:r>
          </a:p>
          <a:p>
            <a:r>
              <a:rPr lang="en-US" dirty="0"/>
              <a:t>Because a client or tender requires it”</a:t>
            </a:r>
          </a:p>
          <a:p>
            <a:r>
              <a:rPr lang="en-US" dirty="0"/>
              <a:t>“And some people just like the idea of keeping their business and personal finances completely separate — it feels cleaner and more professional.”</a:t>
            </a:r>
          </a:p>
          <a:p>
            <a:endParaRPr lang="en-US" dirty="0"/>
          </a:p>
          <a:p>
            <a:r>
              <a:rPr lang="en-US" dirty="0"/>
              <a:t>💭 When Might It Be Right for You?</a:t>
            </a:r>
          </a:p>
          <a:p>
            <a:r>
              <a:rPr lang="en-US" dirty="0"/>
              <a:t>“If you’re still starting out, keeping your income small, and doing low-risk work — there’s no pressure to go Ltd. Being a sole trader is perfectly valid.”</a:t>
            </a:r>
          </a:p>
          <a:p>
            <a:r>
              <a:rPr lang="en-US" dirty="0"/>
              <a:t>“But if you:</a:t>
            </a:r>
          </a:p>
          <a:p>
            <a:r>
              <a:rPr lang="en-US" dirty="0"/>
              <a:t>Are signing bigger contracts</a:t>
            </a:r>
          </a:p>
          <a:p>
            <a:r>
              <a:rPr lang="en-US" dirty="0"/>
              <a:t>Want to work with corporate or public sector clients</a:t>
            </a:r>
          </a:p>
          <a:p>
            <a:r>
              <a:rPr lang="en-US" dirty="0"/>
              <a:t>Are making a consistent income above £30–40k</a:t>
            </a:r>
            <a:br>
              <a:rPr lang="en-US" dirty="0"/>
            </a:br>
            <a:r>
              <a:rPr lang="en-US" dirty="0"/>
              <a:t>— then it’s worth looking into. You can even speak to a free accountant through places like the Federation of Small Businesses or local support hubs.”</a:t>
            </a:r>
          </a:p>
          <a:p>
            <a:r>
              <a:rPr lang="en-US" dirty="0"/>
              <a:t>“Just remember: it’s not a badge of success. It’s a legal setup — and what matters is making the right choice for you, your risk, and your stage of business.”</a:t>
            </a:r>
          </a:p>
          <a:p>
            <a:endParaRPr lang="en-US" dirty="0"/>
          </a:p>
          <a:p>
            <a:r>
              <a:rPr lang="en-US" dirty="0"/>
              <a:t>🧠 Flipchart/Whiteboard Prompt (Optional):</a:t>
            </a:r>
          </a:p>
          <a:p>
            <a:r>
              <a:rPr lang="en-US" dirty="0"/>
              <a:t>“Who’s ever thought about becoming Ltd? What made you consider it?”</a:t>
            </a:r>
          </a:p>
          <a:p>
            <a:r>
              <a:rPr lang="en-US" dirty="0"/>
              <a:t>“Let’s jot down:</a:t>
            </a:r>
          </a:p>
          <a:p>
            <a:r>
              <a:rPr lang="en-US" dirty="0"/>
              <a:t>Reasons for going Ltd</a:t>
            </a:r>
          </a:p>
          <a:p>
            <a:r>
              <a:rPr lang="en-US" dirty="0"/>
              <a:t>Reasons to stay sole trader”</a:t>
            </a:r>
          </a:p>
          <a:p>
            <a:r>
              <a:rPr lang="en-US" dirty="0"/>
              <a:t>“Are there any myths people have heard? For example, ‘you have to be Ltd to look professional’ — not true. Or ‘Ltd always saves tax’ — also not always true.”</a:t>
            </a:r>
          </a:p>
          <a:p>
            <a:endParaRPr lang="en-US" dirty="0"/>
          </a:p>
          <a:p>
            <a:r>
              <a:rPr lang="en-US" dirty="0"/>
              <a:t>✅ Key Takeaway Message:</a:t>
            </a:r>
          </a:p>
          <a:p>
            <a:r>
              <a:rPr lang="en-US" dirty="0"/>
              <a:t>“A Limited Company gives you a legal buffer — it separates you personally from the business.”</a:t>
            </a:r>
          </a:p>
          <a:p>
            <a:r>
              <a:rPr lang="en-US" dirty="0"/>
              <a:t>“But it also comes with admin, extra duties, and possibly extra costs.”</a:t>
            </a:r>
          </a:p>
          <a:p>
            <a:r>
              <a:rPr lang="en-US" dirty="0"/>
              <a:t>“It’s not about what’s ‘better’ — it’s about what fits your level of risk, your goals, and your client base.”</a:t>
            </a:r>
          </a:p>
          <a:p>
            <a:r>
              <a:rPr lang="en-US" dirty="0"/>
              <a:t>“And remember — if you stay sole trader, you can still protect yourself really well. That’s exactly what we’re going to look at next.”</a:t>
            </a:r>
          </a:p>
          <a:p>
            <a:endParaRPr lang="en-US" dirty="0"/>
          </a:p>
          <a:p>
            <a:r>
              <a:rPr lang="en-US" dirty="0"/>
              <a:t>🧩 Segues Nicely Into:</a:t>
            </a:r>
          </a:p>
          <a:p>
            <a:r>
              <a:rPr lang="en-US" dirty="0"/>
              <a:t>“Let’s now explore the real everyday risks sole traders face — and how to reduce or avoid them with smart, affordable protections like contracts, insurance, and communication.”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dirty="0"/>
          </a:p>
          <a:p>
            <a:r>
              <a:rPr lang="en-US" dirty="0"/>
              <a:t>Slide – Presenter Script: Summary – Sole Trader vs Ltd</a:t>
            </a:r>
          </a:p>
          <a:p>
            <a:r>
              <a:rPr lang="en-US" dirty="0"/>
              <a:t>🕒 Approx. delivery time: 5–7 minutes</a:t>
            </a:r>
          </a:p>
          <a:p>
            <a:r>
              <a:rPr lang="en-US" dirty="0"/>
              <a:t>🎯 Goal:</a:t>
            </a:r>
            <a:br>
              <a:rPr lang="en-US" dirty="0"/>
            </a:br>
            <a:r>
              <a:rPr lang="en-US" dirty="0"/>
              <a:t>To visually consolidate the key differences between being a Sole Trader and operating as a Limited Company, offering clarity, reassurance, and a confident next step forward — whatever route the participant is on.</a:t>
            </a:r>
          </a:p>
          <a:p>
            <a:endParaRPr lang="en-US" dirty="0"/>
          </a:p>
          <a:p>
            <a:r>
              <a:rPr lang="en-US" dirty="0"/>
              <a:t>🔤 Slide Title Recap:</a:t>
            </a:r>
          </a:p>
          <a:p>
            <a:r>
              <a:rPr lang="en-US" dirty="0"/>
              <a:t>Summary – Sole Trader vs Ltd</a:t>
            </a:r>
          </a:p>
          <a:p>
            <a:endParaRPr lang="en-US" dirty="0"/>
          </a:p>
          <a:p>
            <a:r>
              <a:rPr lang="en-US" dirty="0"/>
              <a:t>🖼️ Slide Text Recap:</a:t>
            </a:r>
          </a:p>
          <a:p>
            <a:r>
              <a:rPr lang="en-US" dirty="0"/>
              <a:t>👤 Sole Trader</a:t>
            </a:r>
            <a:br>
              <a:rPr lang="en-US" dirty="0"/>
            </a:br>
            <a:r>
              <a:rPr lang="en-US" dirty="0"/>
              <a:t>✅ Simple setup</a:t>
            </a:r>
            <a:br>
              <a:rPr lang="en-US" dirty="0"/>
            </a:br>
            <a:r>
              <a:rPr lang="en-US" dirty="0"/>
              <a:t>✅ Full control</a:t>
            </a:r>
            <a:br>
              <a:rPr lang="en-US" dirty="0"/>
            </a:br>
            <a:r>
              <a:rPr lang="en-US" dirty="0"/>
              <a:t>⚠ Personally liable for debts &amp; disputes</a:t>
            </a:r>
            <a:br>
              <a:rPr lang="en-US" dirty="0"/>
            </a:br>
            <a:r>
              <a:rPr lang="en-US" dirty="0"/>
              <a:t>⚠ Personal assets at risk</a:t>
            </a:r>
          </a:p>
          <a:p>
            <a:endParaRPr lang="en-US" dirty="0"/>
          </a:p>
          <a:p>
            <a:r>
              <a:rPr lang="en-US" dirty="0"/>
              <a:t>🏢 Limited Company</a:t>
            </a:r>
            <a:br>
              <a:rPr lang="en-US" dirty="0"/>
            </a:br>
            <a:r>
              <a:rPr lang="en-US" dirty="0"/>
              <a:t>✅ Separate legal identity</a:t>
            </a:r>
            <a:br>
              <a:rPr lang="en-US" dirty="0"/>
            </a:br>
            <a:r>
              <a:rPr lang="en-US" dirty="0"/>
              <a:t>✅ Personal liability reduced</a:t>
            </a:r>
            <a:br>
              <a:rPr lang="en-US" dirty="0"/>
            </a:br>
            <a:r>
              <a:rPr lang="en-US" dirty="0"/>
              <a:t>⚠ More admin and legal duties</a:t>
            </a:r>
            <a:br>
              <a:rPr lang="en-US" dirty="0"/>
            </a:br>
            <a:r>
              <a:rPr lang="en-US" dirty="0"/>
              <a:t>⚠ Must file accounts with Companies House</a:t>
            </a:r>
          </a:p>
          <a:p>
            <a:endParaRPr lang="en-US" dirty="0"/>
          </a:p>
          <a:p>
            <a:r>
              <a:rPr lang="en-US" dirty="0"/>
              <a:t>🎙️ Presenter Script (readable or paraphrased):</a:t>
            </a:r>
          </a:p>
          <a:p>
            <a:r>
              <a:rPr lang="en-US" dirty="0"/>
              <a:t>“Let’s take a moment to </a:t>
            </a:r>
            <a:r>
              <a:rPr lang="en-US" dirty="0" err="1"/>
              <a:t>summarise</a:t>
            </a:r>
            <a:r>
              <a:rPr lang="en-US" dirty="0"/>
              <a:t> what we’ve explored so far — and see these two business structures side by side.”</a:t>
            </a:r>
          </a:p>
          <a:p>
            <a:r>
              <a:rPr lang="en-US" dirty="0"/>
              <a:t>“This isn’t about persuading anyone to change their structure. It’s about understanding how your setup affects your level of risk, and what responsibilities come with it.”</a:t>
            </a:r>
          </a:p>
          <a:p>
            <a:endParaRPr lang="en-US" dirty="0"/>
          </a:p>
          <a:p>
            <a:r>
              <a:rPr lang="en-US" dirty="0"/>
              <a:t>👤 Sole Trader – The Essentials:</a:t>
            </a:r>
          </a:p>
          <a:p>
            <a:r>
              <a:rPr lang="en-US" dirty="0"/>
              <a:t>“As a sole trader, you’re the business. That means:</a:t>
            </a:r>
          </a:p>
          <a:p>
            <a:r>
              <a:rPr lang="en-US" dirty="0"/>
              <a:t>You make the decisions</a:t>
            </a:r>
          </a:p>
          <a:p>
            <a:r>
              <a:rPr lang="en-US" dirty="0"/>
              <a:t>You keep all the profits</a:t>
            </a:r>
          </a:p>
          <a:p>
            <a:r>
              <a:rPr lang="en-US" dirty="0"/>
              <a:t>But you also take on all the risk.”</a:t>
            </a:r>
          </a:p>
          <a:p>
            <a:r>
              <a:rPr lang="en-US" dirty="0"/>
              <a:t>“If you’re taken to court, have a client dispute, or owe money — there’s no legal barrier between your personal and business finances. Your home, savings, or assets could be at risk.”</a:t>
            </a:r>
          </a:p>
          <a:p>
            <a:r>
              <a:rPr lang="en-US" dirty="0"/>
              <a:t>“Now, this isn’t said to scare anyone — in fact, most of the UK’s smallest businesses are sole traders — but it does mean you need to be proactive in protecting yourself.”</a:t>
            </a:r>
          </a:p>
          <a:p>
            <a:r>
              <a:rPr lang="en-US" dirty="0"/>
              <a:t>“We’ll cover how to do that very shortly.”</a:t>
            </a:r>
          </a:p>
          <a:p>
            <a:endParaRPr lang="en-US" dirty="0"/>
          </a:p>
          <a:p>
            <a:r>
              <a:rPr lang="en-US" dirty="0"/>
              <a:t>🏢 Limited Company – What’s Different:</a:t>
            </a:r>
          </a:p>
          <a:p>
            <a:r>
              <a:rPr lang="en-US" dirty="0"/>
              <a:t>“In contrast, a Limited Company separates you from your business. Legally, the company is its own ‘person.’”</a:t>
            </a:r>
          </a:p>
          <a:p>
            <a:r>
              <a:rPr lang="en-US" dirty="0"/>
              <a:t>“So if something goes wrong, it’s the company that carries the risk — not you personally. That’s the liability protection that makes Ltd appealing to some.”</a:t>
            </a:r>
          </a:p>
          <a:p>
            <a:r>
              <a:rPr lang="en-US" dirty="0"/>
              <a:t>“But there are trade-offs:</a:t>
            </a:r>
          </a:p>
          <a:p>
            <a:r>
              <a:rPr lang="en-US" dirty="0"/>
              <a:t>More paperwork</a:t>
            </a:r>
          </a:p>
          <a:p>
            <a:r>
              <a:rPr lang="en-US" dirty="0"/>
              <a:t>More regulations</a:t>
            </a:r>
          </a:p>
          <a:p>
            <a:r>
              <a:rPr lang="en-US" dirty="0"/>
              <a:t>Legal duties as a director</a:t>
            </a:r>
          </a:p>
          <a:p>
            <a:r>
              <a:rPr lang="en-US" dirty="0"/>
              <a:t>And annual filings with Companies House”</a:t>
            </a:r>
          </a:p>
          <a:p>
            <a:r>
              <a:rPr lang="en-US" dirty="0"/>
              <a:t>“You may also need an accountant, and you’ll be responsible for keeping all your records crystal clear.”</a:t>
            </a:r>
          </a:p>
          <a:p>
            <a:endParaRPr lang="en-US" dirty="0"/>
          </a:p>
          <a:p>
            <a:r>
              <a:rPr lang="en-US" dirty="0"/>
              <a:t>💬 Which Is Right for Me?</a:t>
            </a:r>
          </a:p>
          <a:p>
            <a:r>
              <a:rPr lang="en-US" dirty="0"/>
              <a:t>“This isn’t about choosing the ‘best’ option — it’s about choosing the one that fits your business stage, your risk level, and your clients.”</a:t>
            </a:r>
          </a:p>
          <a:p>
            <a:r>
              <a:rPr lang="en-US" dirty="0"/>
              <a:t>“Sole trader works brilliantly for many — especially when income is low, risk is manageable, and admin needs to be minimal.”</a:t>
            </a:r>
          </a:p>
          <a:p>
            <a:r>
              <a:rPr lang="en-US" dirty="0"/>
              <a:t>“But if you’re working with corporates, public sector clients, or signing higher-value contracts, you might want to explore going Ltd down the line.”</a:t>
            </a:r>
          </a:p>
          <a:p>
            <a:r>
              <a:rPr lang="en-US" dirty="0"/>
              <a:t>“What matters most is that you know what you’re working with — and how to protect yourself within that setup.”</a:t>
            </a:r>
          </a:p>
          <a:p>
            <a:endParaRPr lang="en-US" dirty="0"/>
          </a:p>
          <a:p>
            <a:r>
              <a:rPr lang="en-US" dirty="0"/>
              <a:t>🧠 Optional Flipchart/Whiteboard Prompt:</a:t>
            </a:r>
          </a:p>
          <a:p>
            <a:r>
              <a:rPr lang="en-US" dirty="0"/>
              <a:t>“Quick question: Does this summary help clarify where you currently stand?”</a:t>
            </a:r>
          </a:p>
          <a:p>
            <a:r>
              <a:rPr lang="en-US" dirty="0"/>
              <a:t>“Let’s take 2 minutes — jot down on a </a:t>
            </a:r>
            <a:r>
              <a:rPr lang="en-US" dirty="0" err="1"/>
              <a:t>post-it</a:t>
            </a:r>
            <a:r>
              <a:rPr lang="en-US" dirty="0"/>
              <a:t> or in your notes:</a:t>
            </a:r>
          </a:p>
          <a:p>
            <a:r>
              <a:rPr lang="en-US" dirty="0"/>
              <a:t>What structure you currently use</a:t>
            </a:r>
          </a:p>
          <a:p>
            <a:r>
              <a:rPr lang="en-US" dirty="0"/>
              <a:t>Whether you feel it fits your level of risk</a:t>
            </a:r>
          </a:p>
          <a:p>
            <a:r>
              <a:rPr lang="en-US" dirty="0"/>
              <a:t>And if there’s anything you want to explore more after today”</a:t>
            </a:r>
          </a:p>
          <a:p>
            <a:endParaRPr lang="en-US" dirty="0"/>
          </a:p>
          <a:p>
            <a:r>
              <a:rPr lang="en-US" dirty="0"/>
              <a:t>✅ Key Takeaway Message:</a:t>
            </a:r>
          </a:p>
          <a:p>
            <a:r>
              <a:rPr lang="en-US" dirty="0"/>
              <a:t>“There’s no wrong answer. Whether you’re a sole trader or running a Ltd company, the most important thing is that you understand the legal structure you’ve chosen — and how to use tools like contracts, insurance, and good systems to protect yourself.”</a:t>
            </a:r>
          </a:p>
          <a:p>
            <a:r>
              <a:rPr lang="en-US" dirty="0"/>
              <a:t>“Sole traders can be just as professional and secure as Ltd companies — with the right planning and awareness.”</a:t>
            </a:r>
          </a:p>
          <a:p>
            <a:endParaRPr lang="en-US" dirty="0"/>
          </a:p>
          <a:p>
            <a:r>
              <a:rPr lang="en-US" dirty="0"/>
              <a:t>🧩 Segues Nicely Into:</a:t>
            </a:r>
          </a:p>
          <a:p>
            <a:r>
              <a:rPr lang="en-US" dirty="0"/>
              <a:t>“Let’s now explore the real, everyday risks that small business owners and sole traders face — and what low-cost, practical actions you can take to manage them.”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dirty="0"/>
          </a:p>
          <a:p>
            <a:r>
              <a:rPr lang="en-US" dirty="0"/>
              <a:t>Slide – Presenter Script: Everyday Risks Sole Traders Face (Intro Slide)</a:t>
            </a:r>
          </a:p>
          <a:p>
            <a:r>
              <a:rPr lang="en-US" dirty="0"/>
              <a:t>🕒 Approx. delivery time: 6–8 minutes</a:t>
            </a:r>
          </a:p>
          <a:p>
            <a:r>
              <a:rPr lang="en-US" dirty="0"/>
              <a:t>🎯 Goal:</a:t>
            </a:r>
            <a:br>
              <a:rPr lang="en-US" dirty="0"/>
            </a:br>
            <a:r>
              <a:rPr lang="en-US" dirty="0"/>
              <a:t>To create awareness around the real-world risks that sole traders face, reduce stigma or shame around them, and empower participants by reframing risk as something that can be managed — even on a tight budget.</a:t>
            </a:r>
          </a:p>
          <a:p>
            <a:endParaRPr lang="en-US" dirty="0"/>
          </a:p>
          <a:p>
            <a:r>
              <a:rPr lang="en-US" dirty="0"/>
              <a:t>🔤 Slide Title Recap:</a:t>
            </a:r>
          </a:p>
          <a:p>
            <a:endParaRPr lang="en-US" dirty="0"/>
          </a:p>
          <a:p>
            <a:r>
              <a:rPr lang="en-US" dirty="0"/>
              <a:t>Everyday Risks Sole Traders Face</a:t>
            </a:r>
          </a:p>
          <a:p>
            <a:r>
              <a:rPr lang="en-US" dirty="0"/>
              <a:t>🖼️ Slide Text Recap:</a:t>
            </a:r>
          </a:p>
          <a:p>
            <a:r>
              <a:rPr lang="en-US" dirty="0"/>
              <a:t>“You can’t remove all risks — but you can manage them.”</a:t>
            </a:r>
          </a:p>
          <a:p>
            <a:r>
              <a:rPr lang="en-US" dirty="0"/>
              <a:t>🧾 Not using written contracts</a:t>
            </a:r>
            <a:br>
              <a:rPr lang="en-US" dirty="0"/>
            </a:br>
            <a:r>
              <a:rPr lang="en-US" dirty="0"/>
              <a:t>🧯 No insurance (public or professional)</a:t>
            </a:r>
            <a:br>
              <a:rPr lang="en-US" dirty="0"/>
            </a:br>
            <a:r>
              <a:rPr lang="en-US" dirty="0"/>
              <a:t>🔐 Mishandling client data (GDPR)</a:t>
            </a:r>
            <a:br>
              <a:rPr lang="en-US" dirty="0"/>
            </a:br>
            <a:r>
              <a:rPr lang="en-US" dirty="0"/>
              <a:t>📉 One client = 100% income</a:t>
            </a:r>
            <a:br>
              <a:rPr lang="en-US" dirty="0"/>
            </a:br>
            <a:r>
              <a:rPr lang="en-US" dirty="0"/>
              <a:t>💬 Poor communication with clients</a:t>
            </a:r>
            <a:br>
              <a:rPr lang="en-US" dirty="0"/>
            </a:br>
            <a:r>
              <a:rPr lang="en-US" dirty="0"/>
              <a:t>🧠 Burnout or mental health struggles</a:t>
            </a:r>
            <a:br>
              <a:rPr lang="en-US" dirty="0"/>
            </a:br>
            <a:r>
              <a:rPr lang="en-US" dirty="0"/>
              <a:t>⚠️ Using unpaid images, AI content, or client work without permission</a:t>
            </a:r>
            <a:br>
              <a:rPr lang="en-US" dirty="0"/>
            </a:br>
            <a:r>
              <a:rPr lang="en-US" dirty="0"/>
              <a:t>🛠️ Missing legal or </a:t>
            </a:r>
            <a:r>
              <a:rPr lang="en-US" dirty="0" err="1"/>
              <a:t>licence</a:t>
            </a:r>
            <a:r>
              <a:rPr lang="en-US" dirty="0"/>
              <a:t> requirements</a:t>
            </a:r>
          </a:p>
          <a:p>
            <a:endParaRPr lang="en-US" dirty="0"/>
          </a:p>
          <a:p>
            <a:r>
              <a:rPr lang="en-US" dirty="0"/>
              <a:t>🎙️ Presenter Script (readable or paraphrased):</a:t>
            </a:r>
          </a:p>
          <a:p>
            <a:r>
              <a:rPr lang="en-US" dirty="0"/>
              <a:t>“We’ve now looked at the difference between a sole trader and a limited company, and how that structure affects who’s legally responsible if something goes wrong.”</a:t>
            </a:r>
          </a:p>
          <a:p>
            <a:r>
              <a:rPr lang="en-US" dirty="0"/>
              <a:t>“Now let’s get practical and talk about the real risks that self-employed people face in everyday life. These aren’t things from law books or worst-case scenarios — they’re things that happen all the time in real businesses, just like yours.”</a:t>
            </a:r>
          </a:p>
          <a:p>
            <a:r>
              <a:rPr lang="en-US" dirty="0"/>
              <a:t>“Some of these risks are:</a:t>
            </a:r>
          </a:p>
          <a:p>
            <a:endParaRPr lang="en-US" dirty="0"/>
          </a:p>
          <a:p>
            <a:r>
              <a:rPr lang="en-US" dirty="0"/>
              <a:t>Legal — like contracts or copyright</a:t>
            </a:r>
          </a:p>
          <a:p>
            <a:r>
              <a:rPr lang="en-US" dirty="0"/>
              <a:t>Financial — like relying on one client</a:t>
            </a:r>
          </a:p>
          <a:p>
            <a:r>
              <a:rPr lang="en-US" dirty="0"/>
              <a:t>Emotional or physical — like burnout</a:t>
            </a:r>
          </a:p>
          <a:p>
            <a:endParaRPr lang="en-US" dirty="0"/>
          </a:p>
          <a:p>
            <a:r>
              <a:rPr lang="en-US" dirty="0"/>
              <a:t>Or reputational — like poor communication or cutting corners with images or content.”</a:t>
            </a:r>
          </a:p>
          <a:p>
            <a:r>
              <a:rPr lang="en-US" dirty="0"/>
              <a:t>“You might look at this list and already feel a bit of recognition — maybe even a bit of worry. That’s normal. The goal here is not to scare anyone — it’s to shine a light on where things can go wrong, so we can get ahead of it and take actionable steps.”</a:t>
            </a:r>
          </a:p>
          <a:p>
            <a:endParaRPr lang="en-US" dirty="0"/>
          </a:p>
          <a:p>
            <a:r>
              <a:rPr lang="en-US" dirty="0"/>
              <a:t>👥 Optional Activity: Quick Peer Reflection (2–3 minutes)</a:t>
            </a:r>
          </a:p>
          <a:p>
            <a:r>
              <a:rPr lang="en-US" dirty="0"/>
              <a:t>“Take a look at the list on the slide. Pick one risk that stands out to you right now. Maybe it’s something you know you’re not doing yet. Or something that’s made you feel uneasy before.”</a:t>
            </a:r>
          </a:p>
          <a:p>
            <a:r>
              <a:rPr lang="en-US" dirty="0"/>
              <a:t>“Just turn to someone near you — chat for a couple of minutes about:</a:t>
            </a:r>
          </a:p>
          <a:p>
            <a:r>
              <a:rPr lang="en-US" dirty="0"/>
              <a:t>Which one you picked</a:t>
            </a:r>
          </a:p>
          <a:p>
            <a:r>
              <a:rPr lang="en-US" dirty="0"/>
              <a:t>Why you chose it</a:t>
            </a:r>
          </a:p>
          <a:p>
            <a:r>
              <a:rPr lang="en-US" dirty="0"/>
              <a:t>And how it’s affected you — or someone you know.”</a:t>
            </a:r>
          </a:p>
          <a:p>
            <a:r>
              <a:rPr lang="en-US" dirty="0"/>
              <a:t>“You don’t need to have a solution right now. This is just about naming it. Getting comfortable talking about risk is step one.”</a:t>
            </a:r>
          </a:p>
          <a:p>
            <a:endParaRPr lang="en-US" dirty="0"/>
          </a:p>
          <a:p>
            <a:r>
              <a:rPr lang="en-US" dirty="0"/>
              <a:t>🧠 Commentary for Facilitator:</a:t>
            </a:r>
          </a:p>
          <a:p>
            <a:r>
              <a:rPr lang="en-US" dirty="0"/>
              <a:t>This is a good moment to normalize vulnerability. If participants are open to it, ask for a few volunteers to share what they talked about. Expect common ones like:</a:t>
            </a:r>
          </a:p>
          <a:p>
            <a:r>
              <a:rPr lang="en-US" dirty="0"/>
              <a:t>“I don’t have a contract, I just go by trust,”</a:t>
            </a:r>
            <a:br>
              <a:rPr lang="en-US" dirty="0"/>
            </a:br>
            <a:r>
              <a:rPr lang="en-US" dirty="0"/>
              <a:t>or</a:t>
            </a:r>
            <a:br>
              <a:rPr lang="en-US" dirty="0"/>
            </a:br>
            <a:r>
              <a:rPr lang="en-US" dirty="0"/>
              <a:t>“I’ve always worried about what would happen if a client disappeared.”</a:t>
            </a:r>
          </a:p>
          <a:p>
            <a:r>
              <a:rPr lang="en-US" dirty="0"/>
              <a:t>You can write these up on a flipchart or just let them be spoken aloud.</a:t>
            </a:r>
          </a:p>
          <a:p>
            <a:endParaRPr lang="en-US" dirty="0"/>
          </a:p>
          <a:p>
            <a:r>
              <a:rPr lang="en-US" dirty="0"/>
              <a:t>✅ Key Takeaway Message:</a:t>
            </a:r>
          </a:p>
          <a:p>
            <a:r>
              <a:rPr lang="en-US" dirty="0"/>
              <a:t>“Every business — no matter how big or small — has risks. The key is not to ignore them. The key is to face them clearly, and manage them in a way that’s realistic for you.”</a:t>
            </a:r>
          </a:p>
          <a:p>
            <a:r>
              <a:rPr lang="en-US" dirty="0"/>
              <a:t>“You don’t need loads of money, or a legal team, or a 30-page risk plan. But you do need to be aware — and you do need to take a few smart actions that could make a big difference.”</a:t>
            </a:r>
          </a:p>
          <a:p>
            <a:r>
              <a:rPr lang="en-US" dirty="0"/>
              <a:t>“That’s exactly what we’re going to do now. We’re going to look at each of these areas in more detail — with examples, low-cost tools, and simple steps you can take — starting with contracts.”</a:t>
            </a:r>
          </a:p>
          <a:p>
            <a:endParaRPr lang="en-US" dirty="0"/>
          </a:p>
          <a:p>
            <a:r>
              <a:rPr lang="en-US" dirty="0"/>
              <a:t>🧩 Segues Nicely Into:</a:t>
            </a:r>
          </a:p>
          <a:p>
            <a:r>
              <a:rPr lang="en-US" dirty="0"/>
              <a:t>“Let’s start with the very first one on the list: Not using written contracts — and why relying on verbal agreements or informal messages can put your business at risk.”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dirty="0"/>
          </a:p>
          <a:p>
            <a:endParaRPr dirty="0"/>
          </a:p>
          <a:p>
            <a:r>
              <a:rPr lang="en-US" dirty="0"/>
              <a:t>Slide – Presenter Script: Risk #1 – Not Using Written Contracts</a:t>
            </a:r>
          </a:p>
          <a:p>
            <a:r>
              <a:rPr lang="en-US" dirty="0"/>
              <a:t>🕒 Approx. delivery time: 6–8 minutes</a:t>
            </a:r>
          </a:p>
          <a:p>
            <a:r>
              <a:rPr lang="en-US" dirty="0"/>
              <a:t>🎯 Goal:</a:t>
            </a:r>
            <a:br>
              <a:rPr lang="en-US" dirty="0"/>
            </a:br>
            <a:r>
              <a:rPr lang="en-US" dirty="0"/>
              <a:t>To help participants understand why written contracts are vital for clarity, protection, and professionalism — and to demystify the idea that contracts must be complex or legalistic.</a:t>
            </a:r>
          </a:p>
          <a:p>
            <a:endParaRPr lang="en-US" dirty="0"/>
          </a:p>
          <a:p>
            <a:r>
              <a:rPr lang="en-US" dirty="0"/>
              <a:t>🔤 Slide Title Recap:</a:t>
            </a:r>
          </a:p>
          <a:p>
            <a:r>
              <a:rPr lang="en-US" dirty="0"/>
              <a:t>Risk #1 – Not Using Written Contracts</a:t>
            </a:r>
          </a:p>
          <a:p>
            <a:r>
              <a:rPr lang="en-US" dirty="0"/>
              <a:t>🖼️ Slide Text Recap:</a:t>
            </a:r>
          </a:p>
          <a:p>
            <a:r>
              <a:rPr lang="en-US" dirty="0"/>
              <a:t>🧾 Many sole traders rely on verbal or informal agreements</a:t>
            </a:r>
            <a:br>
              <a:rPr lang="en-US" dirty="0"/>
            </a:br>
            <a:r>
              <a:rPr lang="en-US" dirty="0"/>
              <a:t>⚠ No clear terms = no protection if things go wrong</a:t>
            </a:r>
            <a:br>
              <a:rPr lang="en-US" dirty="0"/>
            </a:br>
            <a:r>
              <a:rPr lang="en-US" dirty="0"/>
              <a:t>✅ Even a simple written contract builds clarity and trust</a:t>
            </a:r>
            <a:br>
              <a:rPr lang="en-US" dirty="0"/>
            </a:br>
            <a:r>
              <a:rPr lang="en-US" dirty="0"/>
              <a:t>💡 Doesn’t have to be legalese — plain English works!</a:t>
            </a:r>
          </a:p>
          <a:p>
            <a:endParaRPr lang="en-US" dirty="0"/>
          </a:p>
          <a:p>
            <a:r>
              <a:rPr lang="en-US" dirty="0"/>
              <a:t>🎙️ Presenter Script (readable or paraphrased):</a:t>
            </a:r>
          </a:p>
          <a:p>
            <a:r>
              <a:rPr lang="en-US" dirty="0"/>
              <a:t>“Let’s start with one of the most common and easily avoided risks — not having a written contract.”</a:t>
            </a:r>
          </a:p>
          <a:p>
            <a:r>
              <a:rPr lang="en-US" dirty="0"/>
              <a:t>“I can’t tell you how many self-employed people I’ve worked with who rely on a WhatsApp message or email thread as their only ‘agreement’ with a client.”</a:t>
            </a:r>
          </a:p>
          <a:p>
            <a:r>
              <a:rPr lang="en-US" dirty="0"/>
              <a:t>“It might feel fine at the time, especially when things are going well. But if something goes wrong — a client disappears, refuses to pay, asks for more than agreed — you’ve got nothing to fall back on.”</a:t>
            </a:r>
          </a:p>
          <a:p>
            <a:endParaRPr lang="en-US" dirty="0"/>
          </a:p>
          <a:p>
            <a:r>
              <a:rPr lang="en-US" dirty="0"/>
              <a:t>⚠ Why This Is a Risk:</a:t>
            </a:r>
          </a:p>
          <a:p>
            <a:r>
              <a:rPr lang="en-US" dirty="0"/>
              <a:t>“No written terms means there’s no record of:</a:t>
            </a:r>
          </a:p>
          <a:p>
            <a:r>
              <a:rPr lang="en-US" dirty="0"/>
              <a:t>What was agreed</a:t>
            </a:r>
          </a:p>
          <a:p>
            <a:r>
              <a:rPr lang="en-US" dirty="0"/>
              <a:t>How much was to be paid</a:t>
            </a:r>
          </a:p>
          <a:p>
            <a:r>
              <a:rPr lang="en-US" dirty="0"/>
              <a:t>When payment was due</a:t>
            </a:r>
          </a:p>
          <a:p>
            <a:r>
              <a:rPr lang="en-US" dirty="0"/>
              <a:t>What was included or excluded</a:t>
            </a:r>
          </a:p>
          <a:p>
            <a:r>
              <a:rPr lang="en-US" dirty="0"/>
              <a:t>What happens if either side wants to cancel”</a:t>
            </a:r>
          </a:p>
          <a:p>
            <a:r>
              <a:rPr lang="en-US" dirty="0"/>
              <a:t>“And in a dispute, it’s just your word against theirs. That’s a vulnerable position — especially if they’re the ones with more money, resources, or confidence.”</a:t>
            </a:r>
          </a:p>
          <a:p>
            <a:r>
              <a:rPr lang="en-US" dirty="0"/>
              <a:t>“Without a contract, you lose control. You may feel forced to do more work than agreed, accept delays, or give discounts — just to ‘keep the peace.’”</a:t>
            </a:r>
          </a:p>
          <a:p>
            <a:endParaRPr lang="en-US" dirty="0"/>
          </a:p>
          <a:p>
            <a:r>
              <a:rPr lang="en-US" dirty="0"/>
              <a:t>✅ Why a Simple Contract Helps:</a:t>
            </a:r>
          </a:p>
          <a:p>
            <a:r>
              <a:rPr lang="en-US" dirty="0"/>
              <a:t>“A basic, plain-English contract:</a:t>
            </a:r>
          </a:p>
          <a:p>
            <a:r>
              <a:rPr lang="en-US" dirty="0"/>
              <a:t>Sets expectations</a:t>
            </a:r>
          </a:p>
          <a:p>
            <a:r>
              <a:rPr lang="en-US" dirty="0"/>
              <a:t>Shows you’re professional</a:t>
            </a:r>
          </a:p>
          <a:p>
            <a:r>
              <a:rPr lang="en-US" dirty="0"/>
              <a:t>Builds trust</a:t>
            </a:r>
          </a:p>
          <a:p>
            <a:r>
              <a:rPr lang="en-US" dirty="0"/>
              <a:t>And gives you something to refer back to if problems arise.”</a:t>
            </a:r>
          </a:p>
          <a:p>
            <a:r>
              <a:rPr lang="en-US" dirty="0"/>
              <a:t>“It doesn’t need to be full of legal jargon. It just needs to:</a:t>
            </a:r>
          </a:p>
          <a:p>
            <a:r>
              <a:rPr lang="en-US" dirty="0"/>
              <a:t>Describe the service or product</a:t>
            </a:r>
          </a:p>
          <a:p>
            <a:r>
              <a:rPr lang="en-US" dirty="0"/>
              <a:t>Outline costs, dates, timescales</a:t>
            </a:r>
          </a:p>
          <a:p>
            <a:r>
              <a:rPr lang="en-US" dirty="0"/>
              <a:t>Say how and when you’ll be paid</a:t>
            </a:r>
          </a:p>
          <a:p>
            <a:r>
              <a:rPr lang="en-US" dirty="0"/>
              <a:t>Include what happens if the project changes or ends early”</a:t>
            </a:r>
          </a:p>
          <a:p>
            <a:r>
              <a:rPr lang="en-US" dirty="0"/>
              <a:t>“There are lots of free templates available online — including on sites like gov.uk, </a:t>
            </a:r>
            <a:r>
              <a:rPr lang="en-US" dirty="0" err="1"/>
              <a:t>SimplyDocs</a:t>
            </a:r>
            <a:r>
              <a:rPr lang="en-US" dirty="0"/>
              <a:t>, or the Federation of Small Businesses.”</a:t>
            </a:r>
          </a:p>
          <a:p>
            <a:endParaRPr lang="en-US" dirty="0"/>
          </a:p>
          <a:p>
            <a:r>
              <a:rPr lang="en-US" dirty="0"/>
              <a:t>💡 Practical Tip: Use a ‘Confirmation of Service’ Email</a:t>
            </a:r>
          </a:p>
          <a:p>
            <a:r>
              <a:rPr lang="en-US" dirty="0"/>
              <a:t>“If you’re not ready to draft full contracts yet, start with a standard service confirmation email. It can say:</a:t>
            </a:r>
          </a:p>
          <a:p>
            <a:r>
              <a:rPr lang="en-US" dirty="0"/>
              <a:t>Thanks for the booking</a:t>
            </a:r>
          </a:p>
          <a:p>
            <a:r>
              <a:rPr lang="en-US" dirty="0"/>
              <a:t>Summary of what’s included</a:t>
            </a:r>
          </a:p>
          <a:p>
            <a:r>
              <a:rPr lang="en-US" dirty="0"/>
              <a:t>What it costs</a:t>
            </a:r>
          </a:p>
          <a:p>
            <a:r>
              <a:rPr lang="en-US" dirty="0"/>
              <a:t>When it’s happening</a:t>
            </a:r>
          </a:p>
          <a:p>
            <a:r>
              <a:rPr lang="en-US" dirty="0"/>
              <a:t>What your terms are (e.g. cancellation policy)”</a:t>
            </a:r>
          </a:p>
          <a:p>
            <a:r>
              <a:rPr lang="en-US" dirty="0"/>
              <a:t>“That alone is a huge step up from vague agreements — and it can be referred to later if needed.”</a:t>
            </a:r>
          </a:p>
          <a:p>
            <a:endParaRPr lang="en-US" dirty="0"/>
          </a:p>
          <a:p>
            <a:r>
              <a:rPr lang="en-US" dirty="0"/>
              <a:t>🧠 Group Prompt (Optional Flipchart/Whiteboard):</a:t>
            </a:r>
          </a:p>
          <a:p>
            <a:r>
              <a:rPr lang="en-US" dirty="0"/>
              <a:t>“Have you ever had a job or a client where things went wrong — and it might’ve been avoided if everything was in writing?”</a:t>
            </a:r>
          </a:p>
          <a:p>
            <a:r>
              <a:rPr lang="en-US" dirty="0"/>
              <a:t>“Let’s jot down a few examples — no names needed — just situations where things got messy.”</a:t>
            </a:r>
          </a:p>
          <a:p>
            <a:r>
              <a:rPr lang="en-US" dirty="0"/>
              <a:t>(Capture 2–3 quick anecdotes and reflect back the learning: “Would a simple agreement have helped here?”)</a:t>
            </a:r>
          </a:p>
          <a:p>
            <a:endParaRPr lang="en-US" dirty="0"/>
          </a:p>
          <a:p>
            <a:r>
              <a:rPr lang="en-US" dirty="0"/>
              <a:t>✅ Key Takeaway Message:</a:t>
            </a:r>
          </a:p>
          <a:p>
            <a:r>
              <a:rPr lang="en-US" dirty="0"/>
              <a:t>“Having things in writing doesn’t make you ‘difficult’ or ‘distrustful’ — it makes you professional.”</a:t>
            </a:r>
          </a:p>
          <a:p>
            <a:r>
              <a:rPr lang="en-US" dirty="0"/>
              <a:t>“You deserve to be clear on what’s expected, and to protect your time, your money, and your wellbeing.”</a:t>
            </a:r>
          </a:p>
          <a:p>
            <a:r>
              <a:rPr lang="en-US" dirty="0"/>
              <a:t>“And your clients will often respect you more for setting clear terms — not less.”</a:t>
            </a:r>
          </a:p>
          <a:p>
            <a:endParaRPr lang="en-US" dirty="0"/>
          </a:p>
          <a:p>
            <a:r>
              <a:rPr lang="en-US" dirty="0"/>
              <a:t>🧩 Segues Nicely Into:</a:t>
            </a:r>
          </a:p>
          <a:p>
            <a:r>
              <a:rPr lang="en-US" dirty="0"/>
              <a:t>“Let’s move onto another big one — insurance — and how it works to protect you if something unexpected happens.”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dirty="0"/>
          </a:p>
          <a:p>
            <a:endParaRPr dirty="0"/>
          </a:p>
          <a:p>
            <a:r>
              <a:rPr lang="en-US" dirty="0"/>
              <a:t>🎤 Slide – Presenter Script: Risk #2 – No Insurance (Public or Professional)</a:t>
            </a:r>
          </a:p>
          <a:p>
            <a:r>
              <a:rPr lang="en-US" dirty="0"/>
              <a:t>🕒 Approx. delivery time: 7–9 minutes</a:t>
            </a:r>
          </a:p>
          <a:p>
            <a:r>
              <a:rPr lang="en-US" dirty="0"/>
              <a:t>🎯 Goal:</a:t>
            </a:r>
            <a:br>
              <a:rPr lang="en-US" dirty="0"/>
            </a:br>
            <a:r>
              <a:rPr lang="en-US" dirty="0"/>
              <a:t>To demystify insurance for sole traders, explain the two key types of business insurance they may need, and encourage affordable, risk-conscious decision-making.</a:t>
            </a:r>
          </a:p>
          <a:p>
            <a:endParaRPr lang="en-US" dirty="0"/>
          </a:p>
          <a:p>
            <a:r>
              <a:rPr lang="en-US" dirty="0"/>
              <a:t>🔤 Slide Title Recap:</a:t>
            </a:r>
          </a:p>
          <a:p>
            <a:endParaRPr lang="en-US" dirty="0"/>
          </a:p>
          <a:p>
            <a:r>
              <a:rPr lang="en-US" dirty="0"/>
              <a:t>Risk #2 – No Insurance (Public or Professional)</a:t>
            </a:r>
          </a:p>
          <a:p>
            <a:r>
              <a:rPr lang="en-US" dirty="0"/>
              <a:t>🖼️ Slide Text Recap:</a:t>
            </a:r>
          </a:p>
          <a:p>
            <a:r>
              <a:rPr lang="en-US" dirty="0"/>
              <a:t>🧯 Many sole traders skip insurance to save money</a:t>
            </a:r>
            <a:br>
              <a:rPr lang="en-US" dirty="0"/>
            </a:br>
            <a:r>
              <a:rPr lang="en-US" dirty="0"/>
              <a:t>⚠ This leaves you personally liable for accidents, mistakes, or claims</a:t>
            </a:r>
            <a:br>
              <a:rPr lang="en-US" dirty="0"/>
            </a:br>
            <a:r>
              <a:rPr lang="en-US" dirty="0"/>
              <a:t>✅ Public Liability and Professional Indemnity are key</a:t>
            </a:r>
            <a:br>
              <a:rPr lang="en-US" dirty="0"/>
            </a:br>
            <a:r>
              <a:rPr lang="en-US" dirty="0"/>
              <a:t>💡 Policies start from as little as £5–£10/month</a:t>
            </a:r>
          </a:p>
          <a:p>
            <a:endParaRPr lang="en-US" dirty="0"/>
          </a:p>
          <a:p>
            <a:r>
              <a:rPr lang="en-US" dirty="0"/>
              <a:t>🎙️ Presenter Script (readable or paraphrased):</a:t>
            </a:r>
          </a:p>
          <a:p>
            <a:r>
              <a:rPr lang="en-US" dirty="0"/>
              <a:t>“Let’s look at the next big risk — running your business with no insurance. And let’s be honest — if you’re just starting out, on a tight budget, and doing what you love, insurance can feel like a ‘nice-to-have’ rather than a priority.”</a:t>
            </a:r>
          </a:p>
          <a:p>
            <a:r>
              <a:rPr lang="en-US" dirty="0"/>
              <a:t>“But here’s the issue — if anything goes wrong, and you’re not covered, you could be facing thousands of pounds in legal fees, damages, or even loss of income.”</a:t>
            </a:r>
          </a:p>
          <a:p>
            <a:endParaRPr lang="en-US" dirty="0"/>
          </a:p>
          <a:p>
            <a:r>
              <a:rPr lang="en-US" dirty="0"/>
              <a:t>⚠ Why This Is a Risk:</a:t>
            </a:r>
          </a:p>
          <a:p>
            <a:r>
              <a:rPr lang="en-US" dirty="0"/>
              <a:t>“If a client slips and injures themselves while visiting you — or you damage something at their home or venue — you could be sued.”</a:t>
            </a:r>
          </a:p>
          <a:p>
            <a:r>
              <a:rPr lang="en-US" dirty="0"/>
              <a:t>“If you give advice or do work that someone claims cost them money or harm, they could take legal action.”</a:t>
            </a:r>
          </a:p>
          <a:p>
            <a:r>
              <a:rPr lang="en-US" dirty="0"/>
              <a:t>“Even if you didn’t do anything wrong, you may still need to defend yourself — and that comes at a cost.”</a:t>
            </a:r>
          </a:p>
          <a:p>
            <a:r>
              <a:rPr lang="en-US" dirty="0"/>
              <a:t>“Insurance exists to protect you in these moments — when you least expect it and when you most need it.”</a:t>
            </a:r>
          </a:p>
          <a:p>
            <a:endParaRPr lang="en-US" dirty="0"/>
          </a:p>
          <a:p>
            <a:r>
              <a:rPr lang="en-US" dirty="0"/>
              <a:t>✅ Public Liability Insurance (PLI):</a:t>
            </a:r>
          </a:p>
          <a:p>
            <a:r>
              <a:rPr lang="en-US" dirty="0"/>
              <a:t>“This covers claims from members of the public — if someone is injured or something is damaged as a result of your work.”</a:t>
            </a:r>
          </a:p>
          <a:p>
            <a:r>
              <a:rPr lang="en-US" dirty="0"/>
              <a:t>“Examples:</a:t>
            </a:r>
          </a:p>
          <a:p>
            <a:r>
              <a:rPr lang="en-US" dirty="0"/>
              <a:t>You’re a mobile hairdresser and spill dye on someone’s carpet</a:t>
            </a:r>
          </a:p>
          <a:p>
            <a:r>
              <a:rPr lang="en-US" dirty="0"/>
              <a:t>You’re a dog walker and a dog slips its lead and causes an accident</a:t>
            </a:r>
          </a:p>
          <a:p>
            <a:r>
              <a:rPr lang="en-US" dirty="0"/>
              <a:t>You’re at a market and someone trips over your stall setup”</a:t>
            </a:r>
          </a:p>
          <a:p>
            <a:r>
              <a:rPr lang="en-US" dirty="0"/>
              <a:t>“If you do anything face-to-face with clients or work in public spaces — this is a must.”</a:t>
            </a:r>
          </a:p>
          <a:p>
            <a:r>
              <a:rPr lang="en-US" dirty="0"/>
              <a:t>“It’s also commonly required to trade at events, co-working spaces, or by other businesses.”</a:t>
            </a:r>
          </a:p>
          <a:p>
            <a:endParaRPr lang="en-US" dirty="0"/>
          </a:p>
          <a:p>
            <a:r>
              <a:rPr lang="en-US" dirty="0"/>
              <a:t>✅ Professional Indemnity Insurance (PII):</a:t>
            </a:r>
          </a:p>
          <a:p>
            <a:r>
              <a:rPr lang="en-US" dirty="0"/>
              <a:t>“This covers you if your advice, service, or work causes financial loss to a client.”</a:t>
            </a:r>
          </a:p>
          <a:p>
            <a:r>
              <a:rPr lang="en-US" dirty="0"/>
              <a:t>“Examples:</a:t>
            </a:r>
          </a:p>
          <a:p>
            <a:r>
              <a:rPr lang="en-US" dirty="0"/>
              <a:t>A marketing consultant gives the wrong advice and a campaign fails</a:t>
            </a:r>
          </a:p>
          <a:p>
            <a:r>
              <a:rPr lang="en-US" dirty="0"/>
              <a:t>A website developer makes an error and the client’s site crashes</a:t>
            </a:r>
          </a:p>
          <a:p>
            <a:r>
              <a:rPr lang="en-US" dirty="0"/>
              <a:t>A coach is accused of poor advice that led to harm”</a:t>
            </a:r>
          </a:p>
          <a:p>
            <a:r>
              <a:rPr lang="en-US" dirty="0"/>
              <a:t>“If your business involves consulting, advice, design, coaching, or creative work, this type of insurance is often essential.”</a:t>
            </a:r>
          </a:p>
          <a:p>
            <a:endParaRPr lang="en-US" dirty="0"/>
          </a:p>
          <a:p>
            <a:r>
              <a:rPr lang="en-US" dirty="0"/>
              <a:t>💡 Business Insurance Basics – What You Need to Know:</a:t>
            </a:r>
          </a:p>
          <a:p>
            <a:r>
              <a:rPr lang="en-US" dirty="0"/>
              <a:t>“There are three common types of cover for sole traders:</a:t>
            </a:r>
          </a:p>
          <a:p>
            <a:r>
              <a:rPr lang="en-US" dirty="0"/>
              <a:t>Public Liability Insurance – protects you if others are hurt or suffer property damage</a:t>
            </a:r>
          </a:p>
          <a:p>
            <a:r>
              <a:rPr lang="en-US" dirty="0"/>
              <a:t>Professional Indemnity Insurance – protects you if your service causes a loss</a:t>
            </a:r>
          </a:p>
          <a:p>
            <a:r>
              <a:rPr lang="en-US" dirty="0"/>
              <a:t>Business Insurance – umbrella cover that can include equipment, theft, loss of income, etc.”</a:t>
            </a:r>
          </a:p>
          <a:p>
            <a:r>
              <a:rPr lang="en-US" dirty="0"/>
              <a:t>“You can take out one or more of these depending on your work — and you can often tailor a policy to match your budget and actual risk.”</a:t>
            </a:r>
          </a:p>
          <a:p>
            <a:endParaRPr lang="en-US" dirty="0"/>
          </a:p>
          <a:p>
            <a:r>
              <a:rPr lang="en-US" dirty="0"/>
              <a:t>💸 How Much Cover Do I Need?</a:t>
            </a:r>
          </a:p>
          <a:p>
            <a:r>
              <a:rPr lang="en-US" dirty="0"/>
              <a:t>“Public Liability comes in different cover levels — usually £1 million, £2 million, or £5 million. The higher your risk (e.g. events, public spaces, kids or animals involved), the more cover you might need.”</a:t>
            </a:r>
          </a:p>
          <a:p>
            <a:r>
              <a:rPr lang="en-US" dirty="0"/>
              <a:t>“Startups often begin with £1m or £2m cover — just enough to get going. Costs can be as low as £5–10 per month, depending on what you do.”</a:t>
            </a:r>
          </a:p>
          <a:p>
            <a:r>
              <a:rPr lang="en-US" dirty="0"/>
              <a:t>“Professional Indemnity is based on how big the impact of a mistake could be. If you’re signing contracts worth £10k+, consider a PII policy to match.”</a:t>
            </a:r>
          </a:p>
          <a:p>
            <a:endParaRPr lang="en-US" dirty="0"/>
          </a:p>
          <a:p>
            <a:r>
              <a:rPr lang="en-US" dirty="0"/>
              <a:t>📌 Practical Tip:</a:t>
            </a:r>
          </a:p>
          <a:p>
            <a:r>
              <a:rPr lang="en-US" dirty="0"/>
              <a:t>“Use comparison websites like:</a:t>
            </a:r>
          </a:p>
          <a:p>
            <a:r>
              <a:rPr lang="en-US" dirty="0"/>
              <a:t>Simply Business</a:t>
            </a:r>
          </a:p>
          <a:p>
            <a:r>
              <a:rPr lang="en-US" dirty="0" err="1"/>
              <a:t>PolicyBee</a:t>
            </a:r>
            <a:endParaRPr lang="en-US" dirty="0"/>
          </a:p>
          <a:p>
            <a:r>
              <a:rPr lang="en-US" dirty="0"/>
              <a:t>Markel Direct</a:t>
            </a:r>
          </a:p>
          <a:p>
            <a:r>
              <a:rPr lang="en-US" dirty="0"/>
              <a:t>Or call specialist insurers for your trade”</a:t>
            </a:r>
          </a:p>
          <a:p>
            <a:r>
              <a:rPr lang="en-US" dirty="0"/>
              <a:t>“You can get a quote in minutes — and many offer flexible payment options.”</a:t>
            </a:r>
          </a:p>
          <a:p>
            <a:endParaRPr lang="en-US" dirty="0"/>
          </a:p>
          <a:p>
            <a:r>
              <a:rPr lang="en-US" dirty="0"/>
              <a:t>🧠 Optional Flipchart Prompt:</a:t>
            </a:r>
          </a:p>
          <a:p>
            <a:r>
              <a:rPr lang="en-US" dirty="0"/>
              <a:t>“Let’s quickly ask:</a:t>
            </a:r>
          </a:p>
          <a:p>
            <a:r>
              <a:rPr lang="en-US" dirty="0"/>
              <a:t>How many people currently have any kind of business insurance?</a:t>
            </a:r>
          </a:p>
          <a:p>
            <a:r>
              <a:rPr lang="en-US" dirty="0"/>
              <a:t>What’s put you off so far — is it cost, confusion, or not knowing what you need?”</a:t>
            </a:r>
          </a:p>
          <a:p>
            <a:r>
              <a:rPr lang="en-US" dirty="0"/>
              <a:t>“Let’s write down those barriers — and we’ll see how many we can clear up today.”</a:t>
            </a:r>
          </a:p>
          <a:p>
            <a:endParaRPr lang="en-US" dirty="0"/>
          </a:p>
          <a:p>
            <a:r>
              <a:rPr lang="en-US" dirty="0"/>
              <a:t>✅ Key Takeaway Message:</a:t>
            </a:r>
          </a:p>
          <a:p>
            <a:r>
              <a:rPr lang="en-US" dirty="0"/>
              <a:t>“Skipping insurance might save money in the short-term — but it leaves you exposed to serious financial risk.”</a:t>
            </a:r>
          </a:p>
          <a:p>
            <a:r>
              <a:rPr lang="en-US" dirty="0"/>
              <a:t>“Even a small policy could protect your whole livelihood — and give you peace of mind when working with clients.”</a:t>
            </a:r>
          </a:p>
          <a:p>
            <a:endParaRPr lang="en-US" dirty="0"/>
          </a:p>
          <a:p>
            <a:r>
              <a:rPr lang="en-US" dirty="0"/>
              <a:t>🧩 Segues Nicely Into:</a:t>
            </a:r>
          </a:p>
          <a:p>
            <a:r>
              <a:rPr lang="en-US" dirty="0"/>
              <a:t>“Let’s now look at another critical area of risk — data protection — and what GDPR means for sole traders like you.”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8.gif"/></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2.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png"/><Relationship Id="rId4" Type="http://schemas.openxmlformats.org/officeDocument/2006/relationships/image" Target="../media/image40.sv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svg"/><Relationship Id="rId12" Type="http://schemas.openxmlformats.org/officeDocument/2006/relationships/image" Target="../media/image22.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sv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22.svg"/><Relationship Id="rId4" Type="http://schemas.openxmlformats.org/officeDocument/2006/relationships/image" Target="../media/image14.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svg"/><Relationship Id="rId12" Type="http://schemas.openxmlformats.org/officeDocument/2006/relationships/image" Target="../media/image22.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sv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897880" y="5143500"/>
            <a:ext cx="6492240" cy="0"/>
          </a:xfrm>
          <a:prstGeom prst="line">
            <a:avLst/>
          </a:prstGeom>
          <a:ln w="38100" cap="flat">
            <a:solidFill>
              <a:srgbClr val="FFFFFF"/>
            </a:solidFill>
            <a:prstDash val="solid"/>
            <a:headEnd type="none" w="sm" len="sm"/>
            <a:tailEnd type="none" w="sm" len="sm"/>
          </a:ln>
        </p:spPr>
        <p:txBody>
          <a:bodyPr/>
          <a:lstStyle/>
          <a:p>
            <a:endParaRPr lang="en-GB" noProof="0" dirty="0"/>
          </a:p>
        </p:txBody>
      </p:sp>
      <p:sp>
        <p:nvSpPr>
          <p:cNvPr id="3" name="Freeform 3"/>
          <p:cNvSpPr/>
          <p:nvPr/>
        </p:nvSpPr>
        <p:spPr>
          <a:xfrm>
            <a:off x="0" y="-948690"/>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2"/>
            <a:stretch>
              <a:fillRect/>
            </a:stretch>
          </a:blipFill>
        </p:spPr>
        <p:txBody>
          <a:bodyPr/>
          <a:lstStyle/>
          <a:p>
            <a:endParaRPr lang="en-GB" noProof="0" dirty="0"/>
          </a:p>
        </p:txBody>
      </p:sp>
      <p:sp>
        <p:nvSpPr>
          <p:cNvPr id="4" name="Freeform 4"/>
          <p:cNvSpPr/>
          <p:nvPr/>
        </p:nvSpPr>
        <p:spPr>
          <a:xfrm>
            <a:off x="12658753" y="267331"/>
            <a:ext cx="5215672" cy="1143788"/>
          </a:xfrm>
          <a:custGeom>
            <a:avLst/>
            <a:gdLst/>
            <a:ahLst/>
            <a:cxnLst/>
            <a:rect l="l" t="t" r="r" b="b"/>
            <a:pathLst>
              <a:path w="5215672" h="1143788">
                <a:moveTo>
                  <a:pt x="0" y="0"/>
                </a:moveTo>
                <a:lnTo>
                  <a:pt x="5215672" y="0"/>
                </a:lnTo>
                <a:lnTo>
                  <a:pt x="5215672" y="1143787"/>
                </a:lnTo>
                <a:lnTo>
                  <a:pt x="0" y="1143787"/>
                </a:lnTo>
                <a:lnTo>
                  <a:pt x="0" y="0"/>
                </a:lnTo>
                <a:close/>
              </a:path>
            </a:pathLst>
          </a:custGeom>
          <a:blipFill>
            <a:blip r:embed="rId3"/>
            <a:stretch>
              <a:fillRect/>
            </a:stretch>
          </a:blipFill>
        </p:spPr>
        <p:txBody>
          <a:bodyPr/>
          <a:lstStyle/>
          <a:p>
            <a:endParaRPr lang="en-GB" noProof="0" dirty="0"/>
          </a:p>
        </p:txBody>
      </p:sp>
      <p:sp>
        <p:nvSpPr>
          <p:cNvPr id="5" name="TextBox 5"/>
          <p:cNvSpPr txBox="1"/>
          <p:nvPr/>
        </p:nvSpPr>
        <p:spPr>
          <a:xfrm>
            <a:off x="271341" y="8997164"/>
            <a:ext cx="17745318" cy="1062315"/>
          </a:xfrm>
          <a:prstGeom prst="rect">
            <a:avLst/>
          </a:prstGeom>
        </p:spPr>
        <p:txBody>
          <a:bodyPr lIns="0" tIns="0" rIns="0" bIns="0" rtlCol="0" anchor="t">
            <a:spAutoFit/>
          </a:bodyPr>
          <a:lstStyle/>
          <a:p>
            <a:pPr algn="ctr">
              <a:lnSpc>
                <a:spcPts val="8647"/>
              </a:lnSpc>
              <a:spcBef>
                <a:spcPct val="0"/>
              </a:spcBef>
            </a:pPr>
            <a:r>
              <a:rPr lang="en-GB" sz="6176" b="1" noProof="0" dirty="0">
                <a:solidFill>
                  <a:srgbClr val="FFFFFF"/>
                </a:solidFill>
                <a:latin typeface="Century Gothic Paneuropean Bold"/>
                <a:ea typeface="Century Gothic Paneuropean Bold"/>
                <a:cs typeface="Century Gothic Paneuropean Bold"/>
                <a:sym typeface="Century Gothic Paneuropean Bold"/>
              </a:rPr>
              <a:t>Risk Mitigation and Legals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028700" y="1420361"/>
            <a:ext cx="4562782" cy="4114800"/>
          </a:xfrm>
          <a:custGeom>
            <a:avLst/>
            <a:gdLst/>
            <a:ahLst/>
            <a:cxnLst/>
            <a:rect l="l" t="t" r="r" b="b"/>
            <a:pathLst>
              <a:path w="4562782" h="4114800">
                <a:moveTo>
                  <a:pt x="0" y="0"/>
                </a:moveTo>
                <a:lnTo>
                  <a:pt x="4562782" y="0"/>
                </a:lnTo>
                <a:lnTo>
                  <a:pt x="456278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noProof="0" dirty="0"/>
          </a:p>
        </p:txBody>
      </p:sp>
      <p:sp>
        <p:nvSpPr>
          <p:cNvPr id="7" name="TextBox 7"/>
          <p:cNvSpPr txBox="1"/>
          <p:nvPr/>
        </p:nvSpPr>
        <p:spPr>
          <a:xfrm>
            <a:off x="8953260" y="3411086"/>
            <a:ext cx="8933550" cy="1251585"/>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Risk Number 1- Not Using Written Contracts</a:t>
            </a:r>
          </a:p>
        </p:txBody>
      </p:sp>
      <p:sp>
        <p:nvSpPr>
          <p:cNvPr id="8" name="TextBox 8"/>
          <p:cNvSpPr txBox="1"/>
          <p:nvPr/>
        </p:nvSpPr>
        <p:spPr>
          <a:xfrm>
            <a:off x="8953260" y="5017143"/>
            <a:ext cx="9219659" cy="5836277"/>
          </a:xfrm>
          <a:prstGeom prst="rect">
            <a:avLst/>
          </a:prstGeom>
        </p:spPr>
        <p:txBody>
          <a:bodyPr lIns="0" tIns="0" rIns="0" bIns="0" rtlCol="0" anchor="t">
            <a:spAutoFit/>
          </a:bodyPr>
          <a:lstStyle/>
          <a:p>
            <a:pPr algn="l">
              <a:lnSpc>
                <a:spcPts val="4809"/>
              </a:lnSpc>
            </a:pPr>
            <a:r>
              <a:rPr lang="en-GB" sz="3435" noProof="0" dirty="0">
                <a:solidFill>
                  <a:srgbClr val="FFFFFF"/>
                </a:solidFill>
                <a:latin typeface="Century Gothic Paneuropean"/>
                <a:ea typeface="Century Gothic Paneuropean"/>
                <a:cs typeface="Century Gothic Paneuropean"/>
                <a:sym typeface="Century Gothic Paneuropean"/>
              </a:rPr>
              <a:t>🧾 Many sole traders rely on verbal or informal agreements</a:t>
            </a:r>
          </a:p>
          <a:p>
            <a:pPr algn="l">
              <a:lnSpc>
                <a:spcPts val="4809"/>
              </a:lnSpc>
            </a:pPr>
            <a:r>
              <a:rPr lang="en-GB" sz="3435" noProof="0" dirty="0">
                <a:solidFill>
                  <a:srgbClr val="FFFFFF"/>
                </a:solidFill>
                <a:latin typeface="Century Gothic Paneuropean"/>
                <a:ea typeface="Century Gothic Paneuropean"/>
                <a:cs typeface="Century Gothic Paneuropean"/>
                <a:sym typeface="Century Gothic Paneuropean"/>
              </a:rPr>
              <a:t>⚠ No clear terms = no protection if things go wrong</a:t>
            </a:r>
          </a:p>
          <a:p>
            <a:pPr algn="l">
              <a:lnSpc>
                <a:spcPts val="4809"/>
              </a:lnSpc>
            </a:pPr>
            <a:r>
              <a:rPr lang="en-GB" sz="3435" noProof="0" dirty="0">
                <a:solidFill>
                  <a:srgbClr val="FFFFFF"/>
                </a:solidFill>
                <a:latin typeface="Century Gothic Paneuropean"/>
                <a:ea typeface="Century Gothic Paneuropean"/>
                <a:cs typeface="Century Gothic Paneuropean"/>
                <a:sym typeface="Century Gothic Paneuropean"/>
              </a:rPr>
              <a:t>✅ Even a simple written contract builds clarity and trust</a:t>
            </a:r>
          </a:p>
          <a:p>
            <a:pPr algn="l">
              <a:lnSpc>
                <a:spcPts val="4809"/>
              </a:lnSpc>
            </a:pPr>
            <a:r>
              <a:rPr lang="en-GB" sz="3435" noProof="0" dirty="0">
                <a:solidFill>
                  <a:srgbClr val="FFFFFF"/>
                </a:solidFill>
                <a:latin typeface="Century Gothic Paneuropean"/>
                <a:ea typeface="Century Gothic Paneuropean"/>
                <a:cs typeface="Century Gothic Paneuropean"/>
                <a:sym typeface="Century Gothic Paneuropean"/>
              </a:rPr>
              <a:t>💡 Doesn’t have to be legalese — plain English works!</a:t>
            </a:r>
          </a:p>
          <a:p>
            <a:pPr algn="l">
              <a:lnSpc>
                <a:spcPts val="3678"/>
              </a:lnSpc>
              <a:spcBef>
                <a:spcPct val="0"/>
              </a:spcBef>
            </a:pPr>
            <a:endParaRPr lang="en-GB" sz="3435" noProof="0" dirty="0">
              <a:solidFill>
                <a:srgbClr val="FFFFFF"/>
              </a:solidFill>
              <a:latin typeface="Century Gothic Paneuropean"/>
              <a:ea typeface="Century Gothic Paneuropean"/>
              <a:cs typeface="Century Gothic Paneuropean"/>
              <a:sym typeface="Century Gothic Paneuropean"/>
            </a:endParaRPr>
          </a:p>
          <a:p>
            <a:pPr algn="l">
              <a:lnSpc>
                <a:spcPts val="4243"/>
              </a:lnSpc>
              <a:spcBef>
                <a:spcPct val="0"/>
              </a:spcBef>
            </a:pPr>
            <a:endParaRPr lang="en-GB" sz="3435"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028700" y="1420361"/>
            <a:ext cx="4562782" cy="4114800"/>
          </a:xfrm>
          <a:custGeom>
            <a:avLst/>
            <a:gdLst/>
            <a:ahLst/>
            <a:cxnLst/>
            <a:rect l="l" t="t" r="r" b="b"/>
            <a:pathLst>
              <a:path w="4562782" h="4114800">
                <a:moveTo>
                  <a:pt x="0" y="0"/>
                </a:moveTo>
                <a:lnTo>
                  <a:pt x="4562782" y="0"/>
                </a:lnTo>
                <a:lnTo>
                  <a:pt x="456278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noProof="0" dirty="0"/>
          </a:p>
        </p:txBody>
      </p:sp>
      <p:sp>
        <p:nvSpPr>
          <p:cNvPr id="7" name="TextBox 7"/>
          <p:cNvSpPr txBox="1"/>
          <p:nvPr/>
        </p:nvSpPr>
        <p:spPr>
          <a:xfrm>
            <a:off x="8953260" y="3411086"/>
            <a:ext cx="8933550" cy="1251585"/>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Risk Number 2- No Insurance (Public or Professional)</a:t>
            </a:r>
          </a:p>
        </p:txBody>
      </p:sp>
      <p:sp>
        <p:nvSpPr>
          <p:cNvPr id="8" name="TextBox 8"/>
          <p:cNvSpPr txBox="1"/>
          <p:nvPr/>
        </p:nvSpPr>
        <p:spPr>
          <a:xfrm>
            <a:off x="8953260" y="5026668"/>
            <a:ext cx="9219659" cy="5700922"/>
          </a:xfrm>
          <a:prstGeom prst="rect">
            <a:avLst/>
          </a:prstGeom>
        </p:spPr>
        <p:txBody>
          <a:bodyPr lIns="0" tIns="0" rIns="0" bIns="0" rtlCol="0" anchor="t">
            <a:spAutoFit/>
          </a:bodyPr>
          <a:lstStyle/>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Many sole traders skip insurance to save money</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This leaves you personally liable for accidents, mistakes, or claims</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Public Liability and Professional Indemnity are key</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Policies start from as little as £5–£10/month</a:t>
            </a:r>
          </a:p>
          <a:p>
            <a:pPr algn="l">
              <a:lnSpc>
                <a:spcPts val="3678"/>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a:p>
            <a:pPr algn="l">
              <a:lnSpc>
                <a:spcPts val="4243"/>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028700" y="1420361"/>
            <a:ext cx="4562782" cy="4114800"/>
          </a:xfrm>
          <a:custGeom>
            <a:avLst/>
            <a:gdLst/>
            <a:ahLst/>
            <a:cxnLst/>
            <a:rect l="l" t="t" r="r" b="b"/>
            <a:pathLst>
              <a:path w="4562782" h="4114800">
                <a:moveTo>
                  <a:pt x="0" y="0"/>
                </a:moveTo>
                <a:lnTo>
                  <a:pt x="4562782" y="0"/>
                </a:lnTo>
                <a:lnTo>
                  <a:pt x="456278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noProof="0" dirty="0"/>
          </a:p>
        </p:txBody>
      </p:sp>
      <p:sp>
        <p:nvSpPr>
          <p:cNvPr id="7" name="TextBox 7"/>
          <p:cNvSpPr txBox="1"/>
          <p:nvPr/>
        </p:nvSpPr>
        <p:spPr>
          <a:xfrm>
            <a:off x="8953260" y="3411086"/>
            <a:ext cx="8933550" cy="1251585"/>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Risk Number 3- Mishandling Client Data (GDPR)</a:t>
            </a:r>
          </a:p>
        </p:txBody>
      </p:sp>
      <p:sp>
        <p:nvSpPr>
          <p:cNvPr id="8" name="TextBox 8"/>
          <p:cNvSpPr txBox="1"/>
          <p:nvPr/>
        </p:nvSpPr>
        <p:spPr>
          <a:xfrm>
            <a:off x="8953260" y="5026668"/>
            <a:ext cx="9219659" cy="5700922"/>
          </a:xfrm>
          <a:prstGeom prst="rect">
            <a:avLst/>
          </a:prstGeom>
        </p:spPr>
        <p:txBody>
          <a:bodyPr lIns="0" tIns="0" rIns="0" bIns="0" rtlCol="0" anchor="t">
            <a:spAutoFit/>
          </a:bodyPr>
          <a:lstStyle/>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Sole traders must follow data protection rules</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Storing client names, emails or health info = legal duty</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You need a privacy policy, secure storage &amp; limited access</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Registering with ICO costs just £40/year</a:t>
            </a:r>
          </a:p>
          <a:p>
            <a:pPr algn="l">
              <a:lnSpc>
                <a:spcPts val="4658"/>
              </a:lnSpc>
            </a:pPr>
            <a:endParaRPr lang="en-GB" sz="3327" noProof="0" dirty="0">
              <a:solidFill>
                <a:srgbClr val="FFFFFF"/>
              </a:solidFill>
              <a:latin typeface="Century Gothic Paneuropean"/>
              <a:ea typeface="Century Gothic Paneuropean"/>
              <a:cs typeface="Century Gothic Paneuropean"/>
              <a:sym typeface="Century Gothic Paneuropean"/>
            </a:endParaRPr>
          </a:p>
          <a:p>
            <a:pPr algn="l">
              <a:lnSpc>
                <a:spcPts val="3678"/>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a:p>
            <a:pPr algn="l">
              <a:lnSpc>
                <a:spcPts val="4243"/>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028700" y="1420361"/>
            <a:ext cx="4562782" cy="4114800"/>
          </a:xfrm>
          <a:custGeom>
            <a:avLst/>
            <a:gdLst/>
            <a:ahLst/>
            <a:cxnLst/>
            <a:rect l="l" t="t" r="r" b="b"/>
            <a:pathLst>
              <a:path w="4562782" h="4114800">
                <a:moveTo>
                  <a:pt x="0" y="0"/>
                </a:moveTo>
                <a:lnTo>
                  <a:pt x="4562782" y="0"/>
                </a:lnTo>
                <a:lnTo>
                  <a:pt x="456278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noProof="0" dirty="0"/>
          </a:p>
        </p:txBody>
      </p:sp>
      <p:sp>
        <p:nvSpPr>
          <p:cNvPr id="7" name="TextBox 7"/>
          <p:cNvSpPr txBox="1"/>
          <p:nvPr/>
        </p:nvSpPr>
        <p:spPr>
          <a:xfrm>
            <a:off x="8953260" y="3411086"/>
            <a:ext cx="8933550" cy="1251585"/>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Risk Number 4- One Client= 100% Income</a:t>
            </a:r>
          </a:p>
        </p:txBody>
      </p:sp>
      <p:sp>
        <p:nvSpPr>
          <p:cNvPr id="8" name="TextBox 8"/>
          <p:cNvSpPr txBox="1"/>
          <p:nvPr/>
        </p:nvSpPr>
        <p:spPr>
          <a:xfrm>
            <a:off x="8953260" y="5026668"/>
            <a:ext cx="9219659" cy="6291472"/>
          </a:xfrm>
          <a:prstGeom prst="rect">
            <a:avLst/>
          </a:prstGeom>
        </p:spPr>
        <p:txBody>
          <a:bodyPr lIns="0" tIns="0" rIns="0" bIns="0" rtlCol="0" anchor="t">
            <a:spAutoFit/>
          </a:bodyPr>
          <a:lstStyle/>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Relying on a single client or income stream is risky</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If they cancel or stop paying, your business stops too</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Aim to build multiple smaller clients or income sources</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Diversifying income = more resilience &amp; freedom</a:t>
            </a:r>
          </a:p>
          <a:p>
            <a:pPr algn="l">
              <a:lnSpc>
                <a:spcPts val="4658"/>
              </a:lnSpc>
            </a:pPr>
            <a:endParaRPr lang="en-GB" sz="3327" noProof="0" dirty="0">
              <a:solidFill>
                <a:srgbClr val="FFFFFF"/>
              </a:solidFill>
              <a:latin typeface="Century Gothic Paneuropean"/>
              <a:ea typeface="Century Gothic Paneuropean"/>
              <a:cs typeface="Century Gothic Paneuropean"/>
              <a:sym typeface="Century Gothic Paneuropean"/>
            </a:endParaRPr>
          </a:p>
          <a:p>
            <a:pPr algn="l">
              <a:lnSpc>
                <a:spcPts val="3678"/>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a:p>
            <a:pPr algn="l">
              <a:lnSpc>
                <a:spcPts val="4243"/>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028700" y="1420361"/>
            <a:ext cx="4562782" cy="4114800"/>
          </a:xfrm>
          <a:custGeom>
            <a:avLst/>
            <a:gdLst/>
            <a:ahLst/>
            <a:cxnLst/>
            <a:rect l="l" t="t" r="r" b="b"/>
            <a:pathLst>
              <a:path w="4562782" h="4114800">
                <a:moveTo>
                  <a:pt x="0" y="0"/>
                </a:moveTo>
                <a:lnTo>
                  <a:pt x="4562782" y="0"/>
                </a:lnTo>
                <a:lnTo>
                  <a:pt x="456278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noProof="0" dirty="0"/>
          </a:p>
        </p:txBody>
      </p:sp>
      <p:sp>
        <p:nvSpPr>
          <p:cNvPr id="7" name="TextBox 7"/>
          <p:cNvSpPr txBox="1"/>
          <p:nvPr/>
        </p:nvSpPr>
        <p:spPr>
          <a:xfrm>
            <a:off x="8953260" y="3411086"/>
            <a:ext cx="8933550" cy="1251585"/>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Risk Number 5- Poor Communication with Clients</a:t>
            </a:r>
          </a:p>
        </p:txBody>
      </p:sp>
      <p:sp>
        <p:nvSpPr>
          <p:cNvPr id="8" name="TextBox 8"/>
          <p:cNvSpPr txBox="1"/>
          <p:nvPr/>
        </p:nvSpPr>
        <p:spPr>
          <a:xfrm>
            <a:off x="8953260" y="5026668"/>
            <a:ext cx="9219659" cy="6882022"/>
          </a:xfrm>
          <a:prstGeom prst="rect">
            <a:avLst/>
          </a:prstGeom>
        </p:spPr>
        <p:txBody>
          <a:bodyPr lIns="0" tIns="0" rIns="0" bIns="0" rtlCol="0" anchor="t">
            <a:spAutoFit/>
          </a:bodyPr>
          <a:lstStyle/>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Misunderstandings = conflict, complaints or lost income</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Verbal agreements or unclear emails cause confusion</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Set expectations early with clear terms and follow-up</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Use templates for proposals, confirmations and feedback</a:t>
            </a:r>
          </a:p>
          <a:p>
            <a:pPr algn="l">
              <a:lnSpc>
                <a:spcPts val="4658"/>
              </a:lnSpc>
            </a:pPr>
            <a:endParaRPr lang="en-GB" sz="3327" noProof="0" dirty="0">
              <a:solidFill>
                <a:srgbClr val="FFFFFF"/>
              </a:solidFill>
              <a:latin typeface="Century Gothic Paneuropean"/>
              <a:ea typeface="Century Gothic Paneuropean"/>
              <a:cs typeface="Century Gothic Paneuropean"/>
              <a:sym typeface="Century Gothic Paneuropean"/>
            </a:endParaRPr>
          </a:p>
          <a:p>
            <a:pPr algn="l">
              <a:lnSpc>
                <a:spcPts val="4658"/>
              </a:lnSpc>
            </a:pPr>
            <a:endParaRPr lang="en-GB" sz="3327" noProof="0" dirty="0">
              <a:solidFill>
                <a:srgbClr val="FFFFFF"/>
              </a:solidFill>
              <a:latin typeface="Century Gothic Paneuropean"/>
              <a:ea typeface="Century Gothic Paneuropean"/>
              <a:cs typeface="Century Gothic Paneuropean"/>
              <a:sym typeface="Century Gothic Paneuropean"/>
            </a:endParaRPr>
          </a:p>
          <a:p>
            <a:pPr algn="l">
              <a:lnSpc>
                <a:spcPts val="3678"/>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a:p>
            <a:pPr algn="l">
              <a:lnSpc>
                <a:spcPts val="4243"/>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028700" y="1420361"/>
            <a:ext cx="4562782" cy="4114800"/>
          </a:xfrm>
          <a:custGeom>
            <a:avLst/>
            <a:gdLst/>
            <a:ahLst/>
            <a:cxnLst/>
            <a:rect l="l" t="t" r="r" b="b"/>
            <a:pathLst>
              <a:path w="4562782" h="4114800">
                <a:moveTo>
                  <a:pt x="0" y="0"/>
                </a:moveTo>
                <a:lnTo>
                  <a:pt x="4562782" y="0"/>
                </a:lnTo>
                <a:lnTo>
                  <a:pt x="456278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noProof="0" dirty="0"/>
          </a:p>
        </p:txBody>
      </p:sp>
      <p:sp>
        <p:nvSpPr>
          <p:cNvPr id="7" name="TextBox 7"/>
          <p:cNvSpPr txBox="1"/>
          <p:nvPr/>
        </p:nvSpPr>
        <p:spPr>
          <a:xfrm>
            <a:off x="8953260" y="3411086"/>
            <a:ext cx="8933550" cy="1251585"/>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Risk Number 6- Burnout or Mental Health Struggles</a:t>
            </a:r>
          </a:p>
        </p:txBody>
      </p:sp>
      <p:sp>
        <p:nvSpPr>
          <p:cNvPr id="8" name="TextBox 8"/>
          <p:cNvSpPr txBox="1"/>
          <p:nvPr/>
        </p:nvSpPr>
        <p:spPr>
          <a:xfrm>
            <a:off x="8953260" y="5026668"/>
            <a:ext cx="9219659" cy="6882022"/>
          </a:xfrm>
          <a:prstGeom prst="rect">
            <a:avLst/>
          </a:prstGeom>
        </p:spPr>
        <p:txBody>
          <a:bodyPr lIns="0" tIns="0" rIns="0" bIns="0" rtlCol="0" anchor="t">
            <a:spAutoFit/>
          </a:bodyPr>
          <a:lstStyle/>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Sole traders often work alone with no real break</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Stress, isolation or overworking can lead to burnout</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Plan realistic work hours, boundaries, and support</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Wellbeing = a business asset, not a luxury</a:t>
            </a:r>
          </a:p>
          <a:p>
            <a:pPr algn="l">
              <a:lnSpc>
                <a:spcPts val="4658"/>
              </a:lnSpc>
            </a:pPr>
            <a:endParaRPr lang="en-GB" sz="3327" noProof="0" dirty="0">
              <a:solidFill>
                <a:srgbClr val="FFFFFF"/>
              </a:solidFill>
              <a:latin typeface="Century Gothic Paneuropean"/>
              <a:ea typeface="Century Gothic Paneuropean"/>
              <a:cs typeface="Century Gothic Paneuropean"/>
              <a:sym typeface="Century Gothic Paneuropean"/>
            </a:endParaRPr>
          </a:p>
          <a:p>
            <a:pPr algn="l">
              <a:lnSpc>
                <a:spcPts val="4658"/>
              </a:lnSpc>
            </a:pPr>
            <a:endParaRPr lang="en-GB" sz="3327" noProof="0" dirty="0">
              <a:solidFill>
                <a:srgbClr val="FFFFFF"/>
              </a:solidFill>
              <a:latin typeface="Century Gothic Paneuropean"/>
              <a:ea typeface="Century Gothic Paneuropean"/>
              <a:cs typeface="Century Gothic Paneuropean"/>
              <a:sym typeface="Century Gothic Paneuropean"/>
            </a:endParaRPr>
          </a:p>
          <a:p>
            <a:pPr algn="l">
              <a:lnSpc>
                <a:spcPts val="4658"/>
              </a:lnSpc>
            </a:pPr>
            <a:endParaRPr lang="en-GB" sz="3327" noProof="0" dirty="0">
              <a:solidFill>
                <a:srgbClr val="FFFFFF"/>
              </a:solidFill>
              <a:latin typeface="Century Gothic Paneuropean"/>
              <a:ea typeface="Century Gothic Paneuropean"/>
              <a:cs typeface="Century Gothic Paneuropean"/>
              <a:sym typeface="Century Gothic Paneuropean"/>
            </a:endParaRPr>
          </a:p>
          <a:p>
            <a:pPr algn="l">
              <a:lnSpc>
                <a:spcPts val="3678"/>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a:p>
            <a:pPr algn="l">
              <a:lnSpc>
                <a:spcPts val="4243"/>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028700" y="1420361"/>
            <a:ext cx="4562782" cy="4114800"/>
          </a:xfrm>
          <a:custGeom>
            <a:avLst/>
            <a:gdLst/>
            <a:ahLst/>
            <a:cxnLst/>
            <a:rect l="l" t="t" r="r" b="b"/>
            <a:pathLst>
              <a:path w="4562782" h="4114800">
                <a:moveTo>
                  <a:pt x="0" y="0"/>
                </a:moveTo>
                <a:lnTo>
                  <a:pt x="4562782" y="0"/>
                </a:lnTo>
                <a:lnTo>
                  <a:pt x="456278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noProof="0" dirty="0"/>
          </a:p>
        </p:txBody>
      </p:sp>
      <p:sp>
        <p:nvSpPr>
          <p:cNvPr id="7" name="TextBox 7"/>
          <p:cNvSpPr txBox="1"/>
          <p:nvPr/>
        </p:nvSpPr>
        <p:spPr>
          <a:xfrm>
            <a:off x="8953260" y="3411086"/>
            <a:ext cx="8933550" cy="1251585"/>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Risk Number 7- Unpaid Images, AI Content or Client Work</a:t>
            </a:r>
          </a:p>
        </p:txBody>
      </p:sp>
      <p:sp>
        <p:nvSpPr>
          <p:cNvPr id="8" name="TextBox 8"/>
          <p:cNvSpPr txBox="1"/>
          <p:nvPr/>
        </p:nvSpPr>
        <p:spPr>
          <a:xfrm>
            <a:off x="8953260" y="5026668"/>
            <a:ext cx="9219659" cy="8063122"/>
          </a:xfrm>
          <a:prstGeom prst="rect">
            <a:avLst/>
          </a:prstGeom>
        </p:spPr>
        <p:txBody>
          <a:bodyPr lIns="0" tIns="0" rIns="0" bIns="0" rtlCol="0" anchor="t">
            <a:spAutoFit/>
          </a:bodyPr>
          <a:lstStyle/>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Using content you didn’t create or license = legal risk</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This includes stock photos, logos, AI images, &amp; client files</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Always check usage rights and give credit where needed</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Create or pay for content — don’t copy &amp; paste</a:t>
            </a:r>
          </a:p>
          <a:p>
            <a:pPr algn="l">
              <a:lnSpc>
                <a:spcPts val="4658"/>
              </a:lnSpc>
            </a:pPr>
            <a:endParaRPr lang="en-GB" sz="3327" noProof="0" dirty="0">
              <a:solidFill>
                <a:srgbClr val="FFFFFF"/>
              </a:solidFill>
              <a:latin typeface="Century Gothic Paneuropean"/>
              <a:ea typeface="Century Gothic Paneuropean"/>
              <a:cs typeface="Century Gothic Paneuropean"/>
              <a:sym typeface="Century Gothic Paneuropean"/>
            </a:endParaRPr>
          </a:p>
          <a:p>
            <a:pPr algn="l">
              <a:lnSpc>
                <a:spcPts val="4658"/>
              </a:lnSpc>
            </a:pPr>
            <a:endParaRPr lang="en-GB" sz="3327" noProof="0" dirty="0">
              <a:solidFill>
                <a:srgbClr val="FFFFFF"/>
              </a:solidFill>
              <a:latin typeface="Century Gothic Paneuropean"/>
              <a:ea typeface="Century Gothic Paneuropean"/>
              <a:cs typeface="Century Gothic Paneuropean"/>
              <a:sym typeface="Century Gothic Paneuropean"/>
            </a:endParaRPr>
          </a:p>
          <a:p>
            <a:pPr algn="l">
              <a:lnSpc>
                <a:spcPts val="4658"/>
              </a:lnSpc>
            </a:pPr>
            <a:endParaRPr lang="en-GB" sz="3327" noProof="0" dirty="0">
              <a:solidFill>
                <a:srgbClr val="FFFFFF"/>
              </a:solidFill>
              <a:latin typeface="Century Gothic Paneuropean"/>
              <a:ea typeface="Century Gothic Paneuropean"/>
              <a:cs typeface="Century Gothic Paneuropean"/>
              <a:sym typeface="Century Gothic Paneuropean"/>
            </a:endParaRPr>
          </a:p>
          <a:p>
            <a:pPr algn="l">
              <a:lnSpc>
                <a:spcPts val="4658"/>
              </a:lnSpc>
            </a:pPr>
            <a:endParaRPr lang="en-GB" sz="3327" noProof="0" dirty="0">
              <a:solidFill>
                <a:srgbClr val="FFFFFF"/>
              </a:solidFill>
              <a:latin typeface="Century Gothic Paneuropean"/>
              <a:ea typeface="Century Gothic Paneuropean"/>
              <a:cs typeface="Century Gothic Paneuropean"/>
              <a:sym typeface="Century Gothic Paneuropean"/>
            </a:endParaRPr>
          </a:p>
          <a:p>
            <a:pPr algn="l">
              <a:lnSpc>
                <a:spcPts val="3678"/>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a:p>
            <a:pPr algn="l">
              <a:lnSpc>
                <a:spcPts val="4243"/>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028700" y="1420361"/>
            <a:ext cx="4562782" cy="4114800"/>
          </a:xfrm>
          <a:custGeom>
            <a:avLst/>
            <a:gdLst/>
            <a:ahLst/>
            <a:cxnLst/>
            <a:rect l="l" t="t" r="r" b="b"/>
            <a:pathLst>
              <a:path w="4562782" h="4114800">
                <a:moveTo>
                  <a:pt x="0" y="0"/>
                </a:moveTo>
                <a:lnTo>
                  <a:pt x="4562782" y="0"/>
                </a:lnTo>
                <a:lnTo>
                  <a:pt x="456278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noProof="0" dirty="0"/>
          </a:p>
        </p:txBody>
      </p:sp>
      <p:sp>
        <p:nvSpPr>
          <p:cNvPr id="7" name="TextBox 7"/>
          <p:cNvSpPr txBox="1"/>
          <p:nvPr/>
        </p:nvSpPr>
        <p:spPr>
          <a:xfrm>
            <a:off x="8953260" y="3411086"/>
            <a:ext cx="8933550" cy="1251585"/>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Risk Number 8- Missing Legal or Licence Requirements</a:t>
            </a:r>
          </a:p>
        </p:txBody>
      </p:sp>
      <p:sp>
        <p:nvSpPr>
          <p:cNvPr id="8" name="TextBox 8"/>
          <p:cNvSpPr txBox="1"/>
          <p:nvPr/>
        </p:nvSpPr>
        <p:spPr>
          <a:xfrm>
            <a:off x="8953260" y="5026668"/>
            <a:ext cx="9219659" cy="8653672"/>
          </a:xfrm>
          <a:prstGeom prst="rect">
            <a:avLst/>
          </a:prstGeom>
        </p:spPr>
        <p:txBody>
          <a:bodyPr lIns="0" tIns="0" rIns="0" bIns="0" rtlCol="0" anchor="t">
            <a:spAutoFit/>
          </a:bodyPr>
          <a:lstStyle/>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Not all businesses need licences — but some definitely do</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Missed requirements can lead to fines, closure, or disputes</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Know what applies to YOUR business (e.g. food, health, music)</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Free tools like GOV.UK licence finder can help you check</a:t>
            </a:r>
          </a:p>
          <a:p>
            <a:pPr algn="l">
              <a:lnSpc>
                <a:spcPts val="4658"/>
              </a:lnSpc>
            </a:pPr>
            <a:endParaRPr lang="en-GB" sz="3327" noProof="0" dirty="0">
              <a:solidFill>
                <a:srgbClr val="FFFFFF"/>
              </a:solidFill>
              <a:latin typeface="Century Gothic Paneuropean"/>
              <a:ea typeface="Century Gothic Paneuropean"/>
              <a:cs typeface="Century Gothic Paneuropean"/>
              <a:sym typeface="Century Gothic Paneuropean"/>
            </a:endParaRPr>
          </a:p>
          <a:p>
            <a:pPr algn="l">
              <a:lnSpc>
                <a:spcPts val="4658"/>
              </a:lnSpc>
            </a:pPr>
            <a:endParaRPr lang="en-GB" sz="3327" noProof="0" dirty="0">
              <a:solidFill>
                <a:srgbClr val="FFFFFF"/>
              </a:solidFill>
              <a:latin typeface="Century Gothic Paneuropean"/>
              <a:ea typeface="Century Gothic Paneuropean"/>
              <a:cs typeface="Century Gothic Paneuropean"/>
              <a:sym typeface="Century Gothic Paneuropean"/>
            </a:endParaRPr>
          </a:p>
          <a:p>
            <a:pPr algn="l">
              <a:lnSpc>
                <a:spcPts val="4658"/>
              </a:lnSpc>
            </a:pPr>
            <a:endParaRPr lang="en-GB" sz="3327" noProof="0" dirty="0">
              <a:solidFill>
                <a:srgbClr val="FFFFFF"/>
              </a:solidFill>
              <a:latin typeface="Century Gothic Paneuropean"/>
              <a:ea typeface="Century Gothic Paneuropean"/>
              <a:cs typeface="Century Gothic Paneuropean"/>
              <a:sym typeface="Century Gothic Paneuropean"/>
            </a:endParaRPr>
          </a:p>
          <a:p>
            <a:pPr algn="l">
              <a:lnSpc>
                <a:spcPts val="4658"/>
              </a:lnSpc>
            </a:pPr>
            <a:endParaRPr lang="en-GB" sz="3327" noProof="0" dirty="0">
              <a:solidFill>
                <a:srgbClr val="FFFFFF"/>
              </a:solidFill>
              <a:latin typeface="Century Gothic Paneuropean"/>
              <a:ea typeface="Century Gothic Paneuropean"/>
              <a:cs typeface="Century Gothic Paneuropean"/>
              <a:sym typeface="Century Gothic Paneuropean"/>
            </a:endParaRPr>
          </a:p>
          <a:p>
            <a:pPr algn="l">
              <a:lnSpc>
                <a:spcPts val="4658"/>
              </a:lnSpc>
            </a:pPr>
            <a:endParaRPr lang="en-GB" sz="3327" noProof="0" dirty="0">
              <a:solidFill>
                <a:srgbClr val="FFFFFF"/>
              </a:solidFill>
              <a:latin typeface="Century Gothic Paneuropean"/>
              <a:ea typeface="Century Gothic Paneuropean"/>
              <a:cs typeface="Century Gothic Paneuropean"/>
              <a:sym typeface="Century Gothic Paneuropean"/>
            </a:endParaRPr>
          </a:p>
          <a:p>
            <a:pPr algn="l">
              <a:lnSpc>
                <a:spcPts val="3678"/>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a:p>
            <a:pPr algn="l">
              <a:lnSpc>
                <a:spcPts val="4243"/>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3" name="TextBox 3"/>
          <p:cNvSpPr txBox="1"/>
          <p:nvPr/>
        </p:nvSpPr>
        <p:spPr>
          <a:xfrm>
            <a:off x="835303" y="699623"/>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Summary: Everyday risks for sole traders</a:t>
            </a:r>
          </a:p>
        </p:txBody>
      </p:sp>
      <p:sp>
        <p:nvSpPr>
          <p:cNvPr id="4" name="TextBox 4"/>
          <p:cNvSpPr txBox="1"/>
          <p:nvPr/>
        </p:nvSpPr>
        <p:spPr>
          <a:xfrm>
            <a:off x="4027512" y="2569845"/>
            <a:ext cx="9966871" cy="5080635"/>
          </a:xfrm>
          <a:prstGeom prst="rect">
            <a:avLst/>
          </a:prstGeom>
        </p:spPr>
        <p:txBody>
          <a:bodyPr lIns="0" tIns="0" rIns="0" bIns="0" rtlCol="0" anchor="t">
            <a:spAutoFit/>
          </a:bodyPr>
          <a:lstStyle/>
          <a:p>
            <a:pPr algn="l">
              <a:lnSpc>
                <a:spcPts val="5039"/>
              </a:lnSpc>
              <a:spcBef>
                <a:spcPct val="0"/>
              </a:spcBef>
            </a:pPr>
            <a:r>
              <a:rPr lang="en-GB" sz="3599" noProof="0" dirty="0">
                <a:solidFill>
                  <a:srgbClr val="FFFFFF"/>
                </a:solidFill>
                <a:latin typeface="Century Gothic Paneuropean"/>
                <a:ea typeface="Century Gothic Paneuropean"/>
                <a:cs typeface="Century Gothic Paneuropean"/>
                <a:sym typeface="Century Gothic Paneuropean"/>
              </a:rPr>
              <a:t>🧾 No written contracts</a:t>
            </a:r>
          </a:p>
          <a:p>
            <a:pPr algn="l">
              <a:lnSpc>
                <a:spcPts val="5039"/>
              </a:lnSpc>
              <a:spcBef>
                <a:spcPct val="0"/>
              </a:spcBef>
            </a:pPr>
            <a:r>
              <a:rPr lang="en-GB" sz="3599" noProof="0" dirty="0">
                <a:solidFill>
                  <a:srgbClr val="FFFFFF"/>
                </a:solidFill>
                <a:latin typeface="Century Gothic Paneuropean"/>
                <a:ea typeface="Century Gothic Paneuropean"/>
                <a:cs typeface="Century Gothic Paneuropean"/>
                <a:sym typeface="Century Gothic Paneuropean"/>
              </a:rPr>
              <a:t>🧯 No insurance cover</a:t>
            </a:r>
          </a:p>
          <a:p>
            <a:pPr algn="l">
              <a:lnSpc>
                <a:spcPts val="5039"/>
              </a:lnSpc>
              <a:spcBef>
                <a:spcPct val="0"/>
              </a:spcBef>
            </a:pPr>
            <a:r>
              <a:rPr lang="en-GB" sz="3599" noProof="0" dirty="0">
                <a:solidFill>
                  <a:srgbClr val="FFFFFF"/>
                </a:solidFill>
                <a:latin typeface="Century Gothic Paneuropean"/>
                <a:ea typeface="Century Gothic Paneuropean"/>
                <a:cs typeface="Century Gothic Paneuropean"/>
                <a:sym typeface="Century Gothic Paneuropean"/>
              </a:rPr>
              <a:t>🔐 Mishandling personal data (GDPR)</a:t>
            </a:r>
          </a:p>
          <a:p>
            <a:pPr algn="l">
              <a:lnSpc>
                <a:spcPts val="5039"/>
              </a:lnSpc>
              <a:spcBef>
                <a:spcPct val="0"/>
              </a:spcBef>
            </a:pPr>
            <a:r>
              <a:rPr lang="en-GB" sz="3599" noProof="0" dirty="0">
                <a:solidFill>
                  <a:srgbClr val="FFFFFF"/>
                </a:solidFill>
                <a:latin typeface="Century Gothic Paneuropean"/>
                <a:ea typeface="Century Gothic Paneuropean"/>
                <a:cs typeface="Century Gothic Paneuropean"/>
                <a:sym typeface="Century Gothic Paneuropean"/>
              </a:rPr>
              <a:t>📉 One client = 100% of income</a:t>
            </a:r>
          </a:p>
          <a:p>
            <a:pPr algn="l">
              <a:lnSpc>
                <a:spcPts val="5039"/>
              </a:lnSpc>
              <a:spcBef>
                <a:spcPct val="0"/>
              </a:spcBef>
            </a:pPr>
            <a:r>
              <a:rPr lang="en-GB" sz="3599" noProof="0" dirty="0">
                <a:solidFill>
                  <a:srgbClr val="FFFFFF"/>
                </a:solidFill>
                <a:latin typeface="Century Gothic Paneuropean"/>
                <a:ea typeface="Century Gothic Paneuropean"/>
                <a:cs typeface="Century Gothic Paneuropean"/>
                <a:sym typeface="Century Gothic Paneuropean"/>
              </a:rPr>
              <a:t>💬 Unclear communication</a:t>
            </a:r>
          </a:p>
          <a:p>
            <a:pPr algn="l">
              <a:lnSpc>
                <a:spcPts val="5039"/>
              </a:lnSpc>
              <a:spcBef>
                <a:spcPct val="0"/>
              </a:spcBef>
            </a:pPr>
            <a:r>
              <a:rPr lang="en-GB" sz="3599" noProof="0" dirty="0">
                <a:solidFill>
                  <a:srgbClr val="FFFFFF"/>
                </a:solidFill>
                <a:latin typeface="Century Gothic Paneuropean"/>
                <a:ea typeface="Century Gothic Paneuropean"/>
                <a:cs typeface="Century Gothic Paneuropean"/>
                <a:sym typeface="Century Gothic Paneuropean"/>
              </a:rPr>
              <a:t>🧠 Burnout and mental health neglect</a:t>
            </a:r>
          </a:p>
          <a:p>
            <a:pPr algn="l">
              <a:lnSpc>
                <a:spcPts val="5039"/>
              </a:lnSpc>
              <a:spcBef>
                <a:spcPct val="0"/>
              </a:spcBef>
            </a:pPr>
            <a:r>
              <a:rPr lang="en-GB" sz="3599" noProof="0" dirty="0">
                <a:solidFill>
                  <a:srgbClr val="FFFFFF"/>
                </a:solidFill>
                <a:latin typeface="Century Gothic Paneuropean"/>
                <a:ea typeface="Century Gothic Paneuropean"/>
                <a:cs typeface="Century Gothic Paneuropean"/>
                <a:sym typeface="Century Gothic Paneuropean"/>
              </a:rPr>
              <a:t>⚠️ Using unlicensed or AI-generated content</a:t>
            </a:r>
          </a:p>
          <a:p>
            <a:pPr algn="l">
              <a:lnSpc>
                <a:spcPts val="5039"/>
              </a:lnSpc>
              <a:spcBef>
                <a:spcPct val="0"/>
              </a:spcBef>
            </a:pPr>
            <a:r>
              <a:rPr lang="en-GB" sz="3599" noProof="0" dirty="0">
                <a:solidFill>
                  <a:srgbClr val="FFFFFF"/>
                </a:solidFill>
                <a:latin typeface="Century Gothic Paneuropean"/>
                <a:ea typeface="Century Gothic Paneuropean"/>
                <a:cs typeface="Century Gothic Paneuropean"/>
                <a:sym typeface="Century Gothic Paneuropean"/>
              </a:rPr>
              <a:t>🛠️ Missing key legal or licence requirements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897880" y="5143500"/>
            <a:ext cx="6492240" cy="0"/>
          </a:xfrm>
          <a:prstGeom prst="line">
            <a:avLst/>
          </a:prstGeom>
          <a:ln w="38100" cap="flat">
            <a:solidFill>
              <a:srgbClr val="FFFFFF"/>
            </a:solidFill>
            <a:prstDash val="solid"/>
            <a:headEnd type="none" w="sm" len="sm"/>
            <a:tailEnd type="none" w="sm" len="sm"/>
          </a:ln>
        </p:spPr>
        <p:txBody>
          <a:bodyPr/>
          <a:lstStyle/>
          <a:p>
            <a:endParaRPr lang="en-GB" noProof="0" dirty="0"/>
          </a:p>
        </p:txBody>
      </p:sp>
      <p:sp>
        <p:nvSpPr>
          <p:cNvPr id="3" name="Freeform 3"/>
          <p:cNvSpPr/>
          <p:nvPr/>
        </p:nvSpPr>
        <p:spPr>
          <a:xfrm>
            <a:off x="-218511" y="-884479"/>
            <a:ext cx="18410133" cy="12265751"/>
          </a:xfrm>
          <a:custGeom>
            <a:avLst/>
            <a:gdLst/>
            <a:ahLst/>
            <a:cxnLst/>
            <a:rect l="l" t="t" r="r" b="b"/>
            <a:pathLst>
              <a:path w="18410133" h="12265751">
                <a:moveTo>
                  <a:pt x="0" y="0"/>
                </a:moveTo>
                <a:lnTo>
                  <a:pt x="18410134" y="0"/>
                </a:lnTo>
                <a:lnTo>
                  <a:pt x="18410134" y="12265752"/>
                </a:lnTo>
                <a:lnTo>
                  <a:pt x="0" y="12265752"/>
                </a:lnTo>
                <a:lnTo>
                  <a:pt x="0" y="0"/>
                </a:lnTo>
                <a:close/>
              </a:path>
            </a:pathLst>
          </a:custGeom>
          <a:blipFill>
            <a:blip r:embed="rId2"/>
            <a:stretch>
              <a:fillRect/>
            </a:stretch>
          </a:blipFill>
        </p:spPr>
        <p:txBody>
          <a:bodyPr/>
          <a:lstStyle/>
          <a:p>
            <a:endParaRPr lang="en-GB" noProof="0" dirty="0"/>
          </a:p>
        </p:txBody>
      </p:sp>
      <p:sp>
        <p:nvSpPr>
          <p:cNvPr id="4" name="Freeform 4"/>
          <p:cNvSpPr/>
          <p:nvPr/>
        </p:nvSpPr>
        <p:spPr>
          <a:xfrm>
            <a:off x="12390120" y="678180"/>
            <a:ext cx="5215672" cy="1143788"/>
          </a:xfrm>
          <a:custGeom>
            <a:avLst/>
            <a:gdLst/>
            <a:ahLst/>
            <a:cxnLst/>
            <a:rect l="l" t="t" r="r" b="b"/>
            <a:pathLst>
              <a:path w="5215672" h="1143788">
                <a:moveTo>
                  <a:pt x="0" y="0"/>
                </a:moveTo>
                <a:lnTo>
                  <a:pt x="5215672" y="0"/>
                </a:lnTo>
                <a:lnTo>
                  <a:pt x="5215672" y="1143788"/>
                </a:lnTo>
                <a:lnTo>
                  <a:pt x="0" y="1143788"/>
                </a:lnTo>
                <a:lnTo>
                  <a:pt x="0" y="0"/>
                </a:lnTo>
                <a:close/>
              </a:path>
            </a:pathLst>
          </a:custGeom>
          <a:blipFill>
            <a:blip r:embed="rId3"/>
            <a:stretch>
              <a:fillRect/>
            </a:stretch>
          </a:blipFill>
        </p:spPr>
        <p:txBody>
          <a:bodyPr/>
          <a:lstStyle/>
          <a:p>
            <a:endParaRPr lang="en-GB" noProof="0" dirty="0"/>
          </a:p>
        </p:txBody>
      </p:sp>
      <p:sp>
        <p:nvSpPr>
          <p:cNvPr id="5" name="TextBox 5"/>
          <p:cNvSpPr txBox="1"/>
          <p:nvPr/>
        </p:nvSpPr>
        <p:spPr>
          <a:xfrm>
            <a:off x="446304" y="8343900"/>
            <a:ext cx="17745318" cy="1062315"/>
          </a:xfrm>
          <a:prstGeom prst="rect">
            <a:avLst/>
          </a:prstGeom>
        </p:spPr>
        <p:txBody>
          <a:bodyPr lIns="0" tIns="0" rIns="0" bIns="0" rtlCol="0" anchor="t">
            <a:spAutoFit/>
          </a:bodyPr>
          <a:lstStyle/>
          <a:p>
            <a:pPr algn="ctr">
              <a:lnSpc>
                <a:spcPts val="8647"/>
              </a:lnSpc>
              <a:spcBef>
                <a:spcPct val="0"/>
              </a:spcBef>
            </a:pPr>
            <a:r>
              <a:rPr lang="en-GB" sz="6176" b="1" noProof="0" dirty="0">
                <a:solidFill>
                  <a:srgbClr val="FFFFFF"/>
                </a:solidFill>
                <a:latin typeface="Century Gothic Paneuropean Bold"/>
                <a:ea typeface="Century Gothic Paneuropean Bold"/>
                <a:cs typeface="Century Gothic Paneuropean Bold"/>
                <a:sym typeface="Century Gothic Paneuropean Bold"/>
              </a:rPr>
              <a:t>Reducing Risk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noProof="0" dirty="0"/>
          </a:p>
        </p:txBody>
      </p:sp>
      <p:grpSp>
        <p:nvGrpSpPr>
          <p:cNvPr id="3" name="Group 3"/>
          <p:cNvGrpSpPr/>
          <p:nvPr/>
        </p:nvGrpSpPr>
        <p:grpSpPr>
          <a:xfrm>
            <a:off x="32598" y="0"/>
            <a:ext cx="15856012" cy="10493663"/>
            <a:chOff x="0" y="0"/>
            <a:chExt cx="21141350" cy="13991551"/>
          </a:xfrm>
        </p:grpSpPr>
        <p:pic>
          <p:nvPicPr>
            <p:cNvPr id="4" name="Picture 4"/>
            <p:cNvPicPr>
              <a:picLocks noChangeAspect="1"/>
            </p:cNvPicPr>
            <p:nvPr/>
          </p:nvPicPr>
          <p:blipFill>
            <a:blip r:embed="rId3"/>
            <a:srcRect l="20557" r="20557"/>
            <a:stretch>
              <a:fillRect/>
            </a:stretch>
          </p:blipFill>
          <p:spPr>
            <a:xfrm>
              <a:off x="0" y="0"/>
              <a:ext cx="21141350" cy="13991551"/>
            </a:xfrm>
            <a:prstGeom prst="rect">
              <a:avLst/>
            </a:prstGeom>
          </p:spPr>
        </p:pic>
      </p:grpSp>
      <p:grpSp>
        <p:nvGrpSpPr>
          <p:cNvPr id="5" name="Group 5"/>
          <p:cNvGrpSpPr/>
          <p:nvPr/>
        </p:nvGrpSpPr>
        <p:grpSpPr>
          <a:xfrm>
            <a:off x="2626577" y="0"/>
            <a:ext cx="6298623" cy="10287000"/>
            <a:chOff x="0" y="0"/>
            <a:chExt cx="1658897" cy="2709333"/>
          </a:xfrm>
        </p:grpSpPr>
        <p:sp>
          <p:nvSpPr>
            <p:cNvPr id="6" name="Freeform 6"/>
            <p:cNvSpPr/>
            <p:nvPr/>
          </p:nvSpPr>
          <p:spPr>
            <a:xfrm>
              <a:off x="0" y="0"/>
              <a:ext cx="1658897" cy="2709333"/>
            </a:xfrm>
            <a:custGeom>
              <a:avLst/>
              <a:gdLst/>
              <a:ahLst/>
              <a:cxnLst/>
              <a:rect l="l" t="t" r="r" b="b"/>
              <a:pathLst>
                <a:path w="1658897" h="2709333">
                  <a:moveTo>
                    <a:pt x="0" y="0"/>
                  </a:moveTo>
                  <a:lnTo>
                    <a:pt x="1658897" y="0"/>
                  </a:lnTo>
                  <a:lnTo>
                    <a:pt x="1658897" y="2709333"/>
                  </a:lnTo>
                  <a:lnTo>
                    <a:pt x="0" y="2709333"/>
                  </a:lnTo>
                  <a:close/>
                </a:path>
              </a:pathLst>
            </a:custGeom>
            <a:solidFill>
              <a:srgbClr val="3294D0"/>
            </a:solidFill>
          </p:spPr>
          <p:txBody>
            <a:bodyPr/>
            <a:lstStyle/>
            <a:p>
              <a:endParaRPr lang="en-GB" noProof="0" dirty="0"/>
            </a:p>
          </p:txBody>
        </p:sp>
        <p:sp>
          <p:nvSpPr>
            <p:cNvPr id="7" name="TextBox 7"/>
            <p:cNvSpPr txBox="1"/>
            <p:nvPr/>
          </p:nvSpPr>
          <p:spPr>
            <a:xfrm>
              <a:off x="0" y="-38100"/>
              <a:ext cx="1658897" cy="2747433"/>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8" name="Freeform 8"/>
          <p:cNvSpPr/>
          <p:nvPr/>
        </p:nvSpPr>
        <p:spPr>
          <a:xfrm>
            <a:off x="207090" y="9258300"/>
            <a:ext cx="2266356" cy="548630"/>
          </a:xfrm>
          <a:custGeom>
            <a:avLst/>
            <a:gdLst/>
            <a:ahLst/>
            <a:cxnLst/>
            <a:rect l="l" t="t" r="r" b="b"/>
            <a:pathLst>
              <a:path w="2266356" h="548630">
                <a:moveTo>
                  <a:pt x="0" y="0"/>
                </a:moveTo>
                <a:lnTo>
                  <a:pt x="2266356" y="0"/>
                </a:lnTo>
                <a:lnTo>
                  <a:pt x="2266356" y="548630"/>
                </a:lnTo>
                <a:lnTo>
                  <a:pt x="0" y="548630"/>
                </a:lnTo>
                <a:lnTo>
                  <a:pt x="0" y="0"/>
                </a:lnTo>
                <a:close/>
              </a:path>
            </a:pathLst>
          </a:custGeom>
          <a:blipFill>
            <a:blip r:embed="rId4"/>
            <a:stretch>
              <a:fillRect l="-5193" r="-5193"/>
            </a:stretch>
          </a:blipFill>
        </p:spPr>
        <p:txBody>
          <a:bodyPr/>
          <a:lstStyle/>
          <a:p>
            <a:endParaRPr lang="en-GB" noProof="0" dirty="0"/>
          </a:p>
        </p:txBody>
      </p:sp>
      <p:sp>
        <p:nvSpPr>
          <p:cNvPr id="9" name="Freeform 9"/>
          <p:cNvSpPr/>
          <p:nvPr/>
        </p:nvSpPr>
        <p:spPr>
          <a:xfrm>
            <a:off x="32598" y="18336"/>
            <a:ext cx="18255402" cy="10268664"/>
          </a:xfrm>
          <a:custGeom>
            <a:avLst/>
            <a:gdLst/>
            <a:ahLst/>
            <a:cxnLst/>
            <a:rect l="l" t="t" r="r" b="b"/>
            <a:pathLst>
              <a:path w="18255402" h="10268664">
                <a:moveTo>
                  <a:pt x="0" y="0"/>
                </a:moveTo>
                <a:lnTo>
                  <a:pt x="18255402" y="0"/>
                </a:lnTo>
                <a:lnTo>
                  <a:pt x="18255402" y="10268664"/>
                </a:lnTo>
                <a:lnTo>
                  <a:pt x="0" y="10268664"/>
                </a:lnTo>
                <a:lnTo>
                  <a:pt x="0" y="0"/>
                </a:lnTo>
                <a:close/>
              </a:path>
            </a:pathLst>
          </a:custGeom>
          <a:blipFill>
            <a:blip r:embed="rId5"/>
            <a:stretch>
              <a:fillRect/>
            </a:stretch>
          </a:blipFill>
        </p:spPr>
        <p:txBody>
          <a:bodyPr/>
          <a:lstStyle/>
          <a:p>
            <a:endParaRPr lang="en-GB" noProof="0" dirty="0"/>
          </a:p>
        </p:txBody>
      </p:sp>
      <p:sp>
        <p:nvSpPr>
          <p:cNvPr id="10" name="Freeform 10"/>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4"/>
            <a:stretch>
              <a:fillRect/>
            </a:stretch>
          </a:blipFill>
        </p:spPr>
        <p:txBody>
          <a:bodyPr/>
          <a:lstStyle/>
          <a:p>
            <a:endParaRPr lang="en-GB" noProof="0" dirty="0"/>
          </a:p>
        </p:txBody>
      </p:sp>
      <p:sp>
        <p:nvSpPr>
          <p:cNvPr id="11" name="Freeform 11"/>
          <p:cNvSpPr/>
          <p:nvPr/>
        </p:nvSpPr>
        <p:spPr>
          <a:xfrm>
            <a:off x="11967342" y="4232384"/>
            <a:ext cx="6124149" cy="5574546"/>
          </a:xfrm>
          <a:custGeom>
            <a:avLst/>
            <a:gdLst/>
            <a:ahLst/>
            <a:cxnLst/>
            <a:rect l="l" t="t" r="r" b="b"/>
            <a:pathLst>
              <a:path w="6124149" h="5574546">
                <a:moveTo>
                  <a:pt x="0" y="0"/>
                </a:moveTo>
                <a:lnTo>
                  <a:pt x="6124149" y="0"/>
                </a:lnTo>
                <a:lnTo>
                  <a:pt x="6124149" y="5574546"/>
                </a:lnTo>
                <a:lnTo>
                  <a:pt x="0" y="5574546"/>
                </a:lnTo>
                <a:lnTo>
                  <a:pt x="0" y="0"/>
                </a:lnTo>
                <a:close/>
              </a:path>
            </a:pathLst>
          </a:custGeom>
          <a:blipFill>
            <a:blip r:embed="rId6"/>
            <a:stretch>
              <a:fillRect/>
            </a:stretch>
          </a:blipFill>
        </p:spPr>
        <p:txBody>
          <a:bodyPr/>
          <a:lstStyle/>
          <a:p>
            <a:endParaRPr lang="en-GB" noProof="0" dirty="0"/>
          </a:p>
        </p:txBody>
      </p:sp>
      <p:sp>
        <p:nvSpPr>
          <p:cNvPr id="12" name="TextBox 12"/>
          <p:cNvSpPr txBox="1"/>
          <p:nvPr/>
        </p:nvSpPr>
        <p:spPr>
          <a:xfrm>
            <a:off x="1028700" y="456398"/>
            <a:ext cx="9853258" cy="1078972"/>
          </a:xfrm>
          <a:prstGeom prst="rect">
            <a:avLst/>
          </a:prstGeom>
        </p:spPr>
        <p:txBody>
          <a:bodyPr lIns="0" tIns="0" rIns="0" bIns="0" rtlCol="0" anchor="t">
            <a:spAutoFit/>
          </a:bodyPr>
          <a:lstStyle/>
          <a:p>
            <a:pPr algn="l">
              <a:lnSpc>
                <a:spcPts val="8864"/>
              </a:lnSpc>
            </a:pPr>
            <a:r>
              <a:rPr lang="en-GB" sz="6331" noProof="0" dirty="0">
                <a:solidFill>
                  <a:srgbClr val="FFFFFF"/>
                </a:solidFill>
                <a:latin typeface="Century Gothic Paneuropean Light"/>
                <a:ea typeface="Century Gothic Paneuropean Light"/>
                <a:cs typeface="Century Gothic Paneuropean Light"/>
                <a:sym typeface="Century Gothic Paneuropean Light"/>
              </a:rPr>
              <a:t>Ways of Working</a:t>
            </a:r>
          </a:p>
        </p:txBody>
      </p:sp>
      <p:sp>
        <p:nvSpPr>
          <p:cNvPr id="13" name="TextBox 13"/>
          <p:cNvSpPr txBox="1"/>
          <p:nvPr/>
        </p:nvSpPr>
        <p:spPr>
          <a:xfrm>
            <a:off x="1028700" y="1516049"/>
            <a:ext cx="10938642" cy="8877300"/>
          </a:xfrm>
          <a:prstGeom prst="rect">
            <a:avLst/>
          </a:prstGeom>
        </p:spPr>
        <p:txBody>
          <a:bodyPr lIns="0" tIns="0" rIns="0" bIns="0" rtlCol="0" anchor="t">
            <a:spAutoFit/>
          </a:bodyPr>
          <a:lstStyle/>
          <a:p>
            <a:pPr algn="l">
              <a:lnSpc>
                <a:spcPts val="4199"/>
              </a:lnSpc>
            </a:pPr>
            <a:r>
              <a:rPr lang="en-GB" sz="2999" i="1" noProof="0" dirty="0">
                <a:solidFill>
                  <a:srgbClr val="FFFFFF"/>
                </a:solidFill>
                <a:latin typeface="Century Gothic Paneuropean Italics"/>
                <a:ea typeface="Century Gothic Paneuropean Italics"/>
                <a:cs typeface="Century Gothic Paneuropean Italics"/>
                <a:sym typeface="Century Gothic Paneuropean Italics"/>
              </a:rPr>
              <a:t> </a:t>
            </a:r>
          </a:p>
          <a:p>
            <a:pPr algn="l">
              <a:lnSpc>
                <a:spcPts val="4199"/>
              </a:lnSpc>
            </a:pPr>
            <a:r>
              <a:rPr lang="en-GB" sz="2999" noProof="0" dirty="0">
                <a:solidFill>
                  <a:srgbClr val="FFFFFF"/>
                </a:solidFill>
                <a:latin typeface="Century Gothic Paneuropean"/>
                <a:ea typeface="Century Gothic Paneuropean"/>
                <a:cs typeface="Century Gothic Paneuropean"/>
                <a:sym typeface="Century Gothic Paneuropean"/>
              </a:rPr>
              <a:t>100% confidentiality</a:t>
            </a:r>
          </a:p>
          <a:p>
            <a:pPr algn="l">
              <a:lnSpc>
                <a:spcPts val="4199"/>
              </a:lnSpc>
            </a:pPr>
            <a:r>
              <a:rPr lang="en-GB" sz="2999" noProof="0" dirty="0">
                <a:solidFill>
                  <a:srgbClr val="FFFFFF"/>
                </a:solidFill>
                <a:latin typeface="Century Gothic Paneuropean"/>
                <a:ea typeface="Century Gothic Paneuropean"/>
                <a:cs typeface="Century Gothic Paneuropean"/>
                <a:sym typeface="Century Gothic Paneuropean"/>
              </a:rPr>
              <a:t>No multi-tasking – be fully present</a:t>
            </a:r>
          </a:p>
          <a:p>
            <a:pPr algn="l">
              <a:lnSpc>
                <a:spcPts val="4199"/>
              </a:lnSpc>
            </a:pPr>
            <a:r>
              <a:rPr lang="en-GB" sz="2999" noProof="0" dirty="0">
                <a:solidFill>
                  <a:srgbClr val="FFFFFF"/>
                </a:solidFill>
                <a:latin typeface="Century Gothic Paneuropean"/>
                <a:ea typeface="Century Gothic Paneuropean"/>
                <a:cs typeface="Century Gothic Paneuropean"/>
                <a:sym typeface="Century Gothic Paneuropean"/>
              </a:rPr>
              <a:t>Arrive on time and stay for the whole meeting</a:t>
            </a:r>
          </a:p>
          <a:p>
            <a:pPr algn="l">
              <a:lnSpc>
                <a:spcPts val="4199"/>
              </a:lnSpc>
            </a:pPr>
            <a:r>
              <a:rPr lang="en-GB" sz="2999" noProof="0" dirty="0">
                <a:solidFill>
                  <a:srgbClr val="FFFFFF"/>
                </a:solidFill>
                <a:latin typeface="Century Gothic Paneuropean"/>
                <a:ea typeface="Century Gothic Paneuropean"/>
                <a:cs typeface="Century Gothic Paneuropean"/>
                <a:sym typeface="Century Gothic Paneuropean"/>
              </a:rPr>
              <a:t>Commit to asking questions, listening &amp; being non-judgmental</a:t>
            </a:r>
          </a:p>
          <a:p>
            <a:pPr algn="l">
              <a:lnSpc>
                <a:spcPts val="4199"/>
              </a:lnSpc>
            </a:pPr>
            <a:r>
              <a:rPr lang="en-GB" sz="2999" noProof="0" dirty="0">
                <a:solidFill>
                  <a:srgbClr val="FFFFFF"/>
                </a:solidFill>
                <a:latin typeface="Century Gothic Paneuropean"/>
                <a:ea typeface="Century Gothic Paneuropean"/>
                <a:cs typeface="Century Gothic Paneuropean"/>
                <a:sym typeface="Century Gothic Paneuropean"/>
              </a:rPr>
              <a:t>Sharing the air space</a:t>
            </a:r>
          </a:p>
          <a:p>
            <a:pPr algn="l">
              <a:lnSpc>
                <a:spcPts val="4199"/>
              </a:lnSpc>
            </a:pPr>
            <a:r>
              <a:rPr lang="en-GB" sz="2999" noProof="0" dirty="0">
                <a:solidFill>
                  <a:srgbClr val="FFFFFF"/>
                </a:solidFill>
                <a:latin typeface="Century Gothic Paneuropean"/>
                <a:ea typeface="Century Gothic Paneuropean"/>
                <a:cs typeface="Century Gothic Paneuropean"/>
                <a:sym typeface="Century Gothic Paneuropean"/>
              </a:rPr>
              <a:t>Implement agreed actions (Do what you say you will do)</a:t>
            </a:r>
          </a:p>
          <a:p>
            <a:pPr algn="l">
              <a:lnSpc>
                <a:spcPts val="4199"/>
              </a:lnSpc>
            </a:pPr>
            <a:r>
              <a:rPr lang="en-GB" sz="2999" noProof="0" dirty="0">
                <a:solidFill>
                  <a:srgbClr val="FFFFFF"/>
                </a:solidFill>
                <a:latin typeface="Century Gothic Paneuropean"/>
                <a:ea typeface="Century Gothic Paneuropean"/>
                <a:cs typeface="Century Gothic Paneuropean"/>
                <a:sym typeface="Century Gothic Paneuropean"/>
              </a:rPr>
              <a:t>Feedback at the following session</a:t>
            </a:r>
          </a:p>
          <a:p>
            <a:pPr algn="l">
              <a:lnSpc>
                <a:spcPts val="4199"/>
              </a:lnSpc>
            </a:pPr>
            <a:r>
              <a:rPr lang="en-GB" sz="2999" noProof="0" dirty="0">
                <a:solidFill>
                  <a:srgbClr val="FFFFFF"/>
                </a:solidFill>
                <a:latin typeface="Century Gothic Paneuropean"/>
                <a:ea typeface="Century Gothic Paneuropean"/>
                <a:cs typeface="Century Gothic Paneuropean"/>
                <a:sym typeface="Century Gothic Paneuropean"/>
              </a:rPr>
              <a:t>Complete all participant surveys at the end of each session</a:t>
            </a:r>
          </a:p>
          <a:p>
            <a:pPr algn="l">
              <a:lnSpc>
                <a:spcPts val="4199"/>
              </a:lnSpc>
            </a:pPr>
            <a:r>
              <a:rPr lang="en-GB" sz="2999" noProof="0" dirty="0">
                <a:solidFill>
                  <a:srgbClr val="FFFFFF"/>
                </a:solidFill>
                <a:latin typeface="Century Gothic Paneuropean"/>
                <a:ea typeface="Century Gothic Paneuropean"/>
                <a:cs typeface="Century Gothic Paneuropean"/>
                <a:sym typeface="Century Gothic Paneuropean"/>
              </a:rPr>
              <a:t>Philosophy – </a:t>
            </a:r>
          </a:p>
          <a:p>
            <a:pPr algn="l">
              <a:lnSpc>
                <a:spcPts val="4199"/>
              </a:lnSpc>
            </a:pPr>
            <a:r>
              <a:rPr lang="en-GB" sz="2999" noProof="0" dirty="0">
                <a:solidFill>
                  <a:srgbClr val="FFFFFF"/>
                </a:solidFill>
                <a:latin typeface="Century Gothic Paneuropean"/>
                <a:ea typeface="Century Gothic Paneuropean"/>
                <a:cs typeface="Century Gothic Paneuropean"/>
                <a:sym typeface="Century Gothic Paneuropean"/>
              </a:rPr>
              <a:t>“The knowledge is in the room, let’s learn from others and share” </a:t>
            </a:r>
          </a:p>
          <a:p>
            <a:pPr algn="l">
              <a:lnSpc>
                <a:spcPts val="4199"/>
              </a:lnSpc>
            </a:pPr>
            <a:endParaRPr lang="en-GB" sz="2999" noProof="0" dirty="0">
              <a:solidFill>
                <a:srgbClr val="FFFFFF"/>
              </a:solidFill>
              <a:latin typeface="Century Gothic Paneuropean"/>
              <a:ea typeface="Century Gothic Paneuropean"/>
              <a:cs typeface="Century Gothic Paneuropean"/>
              <a:sym typeface="Century Gothic Paneuropean"/>
            </a:endParaRPr>
          </a:p>
          <a:p>
            <a:pPr algn="l">
              <a:lnSpc>
                <a:spcPts val="4199"/>
              </a:lnSpc>
            </a:pPr>
            <a:endParaRPr lang="en-GB" sz="2999" noProof="0" dirty="0">
              <a:solidFill>
                <a:srgbClr val="FFFFFF"/>
              </a:solidFill>
              <a:latin typeface="Century Gothic Paneuropean"/>
              <a:ea typeface="Century Gothic Paneuropean"/>
              <a:cs typeface="Century Gothic Paneuropean"/>
              <a:sym typeface="Century Gothic Paneuropean"/>
            </a:endParaRPr>
          </a:p>
          <a:p>
            <a:pPr algn="l">
              <a:lnSpc>
                <a:spcPts val="4199"/>
              </a:lnSpc>
            </a:pPr>
            <a:endParaRPr lang="en-GB" sz="2999"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028700" y="1005027"/>
            <a:ext cx="4222276" cy="411480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noProof="0" dirty="0"/>
          </a:p>
        </p:txBody>
      </p:sp>
      <p:sp>
        <p:nvSpPr>
          <p:cNvPr id="7" name="TextBox 7"/>
          <p:cNvSpPr txBox="1"/>
          <p:nvPr/>
        </p:nvSpPr>
        <p:spPr>
          <a:xfrm>
            <a:off x="8953260" y="3411086"/>
            <a:ext cx="8933550" cy="1251585"/>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What Is Business Insurance And Why Does It Matter?</a:t>
            </a:r>
          </a:p>
        </p:txBody>
      </p:sp>
      <p:sp>
        <p:nvSpPr>
          <p:cNvPr id="8" name="TextBox 8"/>
          <p:cNvSpPr txBox="1"/>
          <p:nvPr/>
        </p:nvSpPr>
        <p:spPr>
          <a:xfrm>
            <a:off x="8953260" y="5026668"/>
            <a:ext cx="9219659" cy="4643647"/>
          </a:xfrm>
          <a:prstGeom prst="rect">
            <a:avLst/>
          </a:prstGeom>
        </p:spPr>
        <p:txBody>
          <a:bodyPr lIns="0" tIns="0" rIns="0" bIns="0" rtlCol="0" anchor="t">
            <a:spAutoFit/>
          </a:bodyPr>
          <a:lstStyle/>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Protects you financially if something goes wrong</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Accidents, injury claims, negligence, data breaches, stolen tools</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Covers legal costs, damages, or compensation</a:t>
            </a:r>
          </a:p>
          <a:p>
            <a:pPr algn="l">
              <a:lnSpc>
                <a:spcPts val="4658"/>
              </a:lnSpc>
              <a:spcBef>
                <a:spcPct val="0"/>
              </a:spcBef>
            </a:pPr>
            <a:r>
              <a:rPr lang="en-GB" sz="3327" noProof="0" dirty="0">
                <a:solidFill>
                  <a:srgbClr val="FFFFFF"/>
                </a:solidFill>
                <a:latin typeface="Century Gothic Paneuropean"/>
                <a:ea typeface="Century Gothic Paneuropean"/>
                <a:cs typeface="Century Gothic Paneuropean"/>
                <a:sym typeface="Century Gothic Paneuropean"/>
              </a:rPr>
              <a:t>💡 Without it, YOU pay out of pocket</a:t>
            </a:r>
          </a:p>
          <a:p>
            <a:pPr algn="l">
              <a:lnSpc>
                <a:spcPts val="4243"/>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028700" y="1005027"/>
            <a:ext cx="4222276" cy="411480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noProof="0" dirty="0"/>
          </a:p>
        </p:txBody>
      </p:sp>
      <p:sp>
        <p:nvSpPr>
          <p:cNvPr id="7" name="TextBox 7"/>
          <p:cNvSpPr txBox="1"/>
          <p:nvPr/>
        </p:nvSpPr>
        <p:spPr>
          <a:xfrm>
            <a:off x="8953260" y="3411086"/>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Types of Business Insurance </a:t>
            </a:r>
          </a:p>
        </p:txBody>
      </p:sp>
      <p:sp>
        <p:nvSpPr>
          <p:cNvPr id="8" name="TextBox 8"/>
          <p:cNvSpPr txBox="1"/>
          <p:nvPr/>
        </p:nvSpPr>
        <p:spPr>
          <a:xfrm>
            <a:off x="8953260" y="5026668"/>
            <a:ext cx="9219659" cy="5234197"/>
          </a:xfrm>
          <a:prstGeom prst="rect">
            <a:avLst/>
          </a:prstGeom>
        </p:spPr>
        <p:txBody>
          <a:bodyPr lIns="0" tIns="0" rIns="0" bIns="0" rtlCol="0" anchor="t">
            <a:spAutoFit/>
          </a:bodyPr>
          <a:lstStyle/>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Public Liability – Covers injury/damage to others</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Professional Indemnity – Covers advice/services gone wrong</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Business Insurance – Covers tools, equipment, stock, premises</a:t>
            </a:r>
          </a:p>
          <a:p>
            <a:pPr algn="l">
              <a:lnSpc>
                <a:spcPts val="4658"/>
              </a:lnSpc>
              <a:spcBef>
                <a:spcPct val="0"/>
              </a:spcBef>
            </a:pPr>
            <a:r>
              <a:rPr lang="en-GB" sz="3327" noProof="0" dirty="0">
                <a:solidFill>
                  <a:srgbClr val="FFFFFF"/>
                </a:solidFill>
                <a:latin typeface="Century Gothic Paneuropean"/>
                <a:ea typeface="Century Gothic Paneuropean"/>
                <a:cs typeface="Century Gothic Paneuropean"/>
                <a:sym typeface="Century Gothic Paneuropean"/>
              </a:rPr>
              <a:t>💡 You might need one, two, or all three depending on your work</a:t>
            </a:r>
          </a:p>
          <a:p>
            <a:pPr algn="l">
              <a:lnSpc>
                <a:spcPts val="4243"/>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028700" y="1005027"/>
            <a:ext cx="4222276" cy="411480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noProof="0" dirty="0"/>
          </a:p>
        </p:txBody>
      </p:sp>
      <p:sp>
        <p:nvSpPr>
          <p:cNvPr id="7" name="TextBox 7"/>
          <p:cNvSpPr txBox="1"/>
          <p:nvPr/>
        </p:nvSpPr>
        <p:spPr>
          <a:xfrm>
            <a:off x="8953260" y="3411086"/>
            <a:ext cx="8933550" cy="1251585"/>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How Much Insurance Cover Do I Actually Need?</a:t>
            </a:r>
          </a:p>
        </p:txBody>
      </p:sp>
      <p:sp>
        <p:nvSpPr>
          <p:cNvPr id="8" name="TextBox 8"/>
          <p:cNvSpPr txBox="1"/>
          <p:nvPr/>
        </p:nvSpPr>
        <p:spPr>
          <a:xfrm>
            <a:off x="8953260" y="5026668"/>
            <a:ext cx="9219659" cy="5234197"/>
          </a:xfrm>
          <a:prstGeom prst="rect">
            <a:avLst/>
          </a:prstGeom>
        </p:spPr>
        <p:txBody>
          <a:bodyPr lIns="0" tIns="0" rIns="0" bIns="0" rtlCol="0" anchor="t">
            <a:spAutoFit/>
          </a:bodyPr>
          <a:lstStyle/>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Think about:</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What could realistically go wrong?</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How much could it cost to fix?</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Choose cover based on risk level and client expectations</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Some sectors (e.g. NHS, local councils) may demand specific levels</a:t>
            </a:r>
          </a:p>
          <a:p>
            <a:pPr algn="l">
              <a:lnSpc>
                <a:spcPts val="4658"/>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a:p>
            <a:pPr algn="l">
              <a:lnSpc>
                <a:spcPts val="4243"/>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028700" y="1005027"/>
            <a:ext cx="4222276" cy="411480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noProof="0" dirty="0"/>
          </a:p>
        </p:txBody>
      </p:sp>
      <p:sp>
        <p:nvSpPr>
          <p:cNvPr id="7" name="TextBox 7"/>
          <p:cNvSpPr txBox="1"/>
          <p:nvPr/>
        </p:nvSpPr>
        <p:spPr>
          <a:xfrm>
            <a:off x="8953260" y="3411086"/>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Which Insurance Do I Need?</a:t>
            </a:r>
          </a:p>
        </p:txBody>
      </p:sp>
      <p:sp>
        <p:nvSpPr>
          <p:cNvPr id="8" name="TextBox 8"/>
          <p:cNvSpPr txBox="1"/>
          <p:nvPr/>
        </p:nvSpPr>
        <p:spPr>
          <a:xfrm>
            <a:off x="8953260" y="5026668"/>
            <a:ext cx="9219659" cy="5234197"/>
          </a:xfrm>
          <a:prstGeom prst="rect">
            <a:avLst/>
          </a:prstGeom>
        </p:spPr>
        <p:txBody>
          <a:bodyPr lIns="0" tIns="0" rIns="0" bIns="0" rtlCol="0" anchor="t">
            <a:spAutoFit/>
          </a:bodyPr>
          <a:lstStyle/>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Depends on:</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What you do</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Who you work with</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Where you operate</a:t>
            </a:r>
          </a:p>
          <a:p>
            <a:pPr algn="l">
              <a:lnSpc>
                <a:spcPts val="4658"/>
              </a:lnSpc>
            </a:pPr>
            <a:endParaRPr lang="en-GB" sz="3327" noProof="0" dirty="0">
              <a:solidFill>
                <a:srgbClr val="FFFFFF"/>
              </a:solidFill>
              <a:latin typeface="Century Gothic Paneuropean"/>
              <a:ea typeface="Century Gothic Paneuropean"/>
              <a:cs typeface="Century Gothic Paneuropean"/>
              <a:sym typeface="Century Gothic Paneuropean"/>
            </a:endParaRP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Tip: Start with what’s most likely to go wrong</a:t>
            </a:r>
          </a:p>
          <a:p>
            <a:pPr algn="l">
              <a:lnSpc>
                <a:spcPts val="4658"/>
              </a:lnSpc>
              <a:spcBef>
                <a:spcPct val="0"/>
              </a:spcBef>
            </a:pPr>
            <a:r>
              <a:rPr lang="en-GB" sz="3327" noProof="0" dirty="0">
                <a:solidFill>
                  <a:srgbClr val="FFFFFF"/>
                </a:solidFill>
                <a:latin typeface="Century Gothic Paneuropean"/>
                <a:ea typeface="Century Gothic Paneuropean"/>
                <a:cs typeface="Century Gothic Paneuropean"/>
                <a:sym typeface="Century Gothic Paneuropean"/>
              </a:rPr>
              <a:t>📝 You can build cover over time</a:t>
            </a:r>
          </a:p>
          <a:p>
            <a:pPr algn="l">
              <a:lnSpc>
                <a:spcPts val="4243"/>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028700" y="1005027"/>
            <a:ext cx="4222276" cy="411480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noProof="0" dirty="0"/>
          </a:p>
        </p:txBody>
      </p:sp>
      <p:sp>
        <p:nvSpPr>
          <p:cNvPr id="7" name="TextBox 7"/>
          <p:cNvSpPr txBox="1"/>
          <p:nvPr/>
        </p:nvSpPr>
        <p:spPr>
          <a:xfrm>
            <a:off x="8953260" y="3411086"/>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Where To Buy Insurance On A Budget</a:t>
            </a:r>
          </a:p>
        </p:txBody>
      </p:sp>
      <p:sp>
        <p:nvSpPr>
          <p:cNvPr id="8" name="TextBox 8"/>
          <p:cNvSpPr txBox="1"/>
          <p:nvPr/>
        </p:nvSpPr>
        <p:spPr>
          <a:xfrm>
            <a:off x="8953260" y="5026668"/>
            <a:ext cx="9219659" cy="2871997"/>
          </a:xfrm>
          <a:prstGeom prst="rect">
            <a:avLst/>
          </a:prstGeom>
        </p:spPr>
        <p:txBody>
          <a:bodyPr lIns="0" tIns="0" rIns="0" bIns="0" rtlCol="0" anchor="t">
            <a:spAutoFit/>
          </a:bodyPr>
          <a:lstStyle/>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Start with comparison tools</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Use industry-specific brokers</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Ask trade bodies or unions</a:t>
            </a:r>
          </a:p>
          <a:p>
            <a:pPr algn="l">
              <a:lnSpc>
                <a:spcPts val="4658"/>
              </a:lnSpc>
              <a:spcBef>
                <a:spcPct val="0"/>
              </a:spcBef>
            </a:pPr>
            <a:r>
              <a:rPr lang="en-GB" sz="3327" noProof="0" dirty="0">
                <a:solidFill>
                  <a:srgbClr val="FFFFFF"/>
                </a:solidFill>
                <a:latin typeface="Century Gothic Paneuropean"/>
                <a:ea typeface="Century Gothic Paneuropean"/>
                <a:cs typeface="Century Gothic Paneuropean"/>
                <a:sym typeface="Century Gothic Paneuropean"/>
              </a:rPr>
              <a:t>📋 Make sure it covers what you need</a:t>
            </a:r>
          </a:p>
          <a:p>
            <a:pPr algn="l">
              <a:lnSpc>
                <a:spcPts val="4243"/>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12122462" y="431801"/>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pic>
        <p:nvPicPr>
          <p:cNvPr id="3" name="Picture 3"/>
          <p:cNvPicPr>
            <a:picLocks noChangeAspect="1"/>
          </p:cNvPicPr>
          <p:nvPr/>
        </p:nvPicPr>
        <p:blipFill>
          <a:blip r:embed="rId4"/>
          <a:srcRect/>
          <a:stretch>
            <a:fillRect/>
          </a:stretch>
        </p:blipFill>
        <p:spPr>
          <a:xfrm>
            <a:off x="4789714" y="1028700"/>
            <a:ext cx="8708571" cy="82296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324496" y="1967097"/>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noProof="0" dirty="0"/>
          </a:p>
        </p:txBody>
      </p:sp>
      <p:sp>
        <p:nvSpPr>
          <p:cNvPr id="7" name="TextBox 7"/>
          <p:cNvSpPr txBox="1"/>
          <p:nvPr/>
        </p:nvSpPr>
        <p:spPr>
          <a:xfrm>
            <a:off x="8953260" y="3411086"/>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Contracts: Are They Worth It?</a:t>
            </a:r>
          </a:p>
        </p:txBody>
      </p:sp>
      <p:sp>
        <p:nvSpPr>
          <p:cNvPr id="8" name="TextBox 8"/>
          <p:cNvSpPr txBox="1"/>
          <p:nvPr/>
        </p:nvSpPr>
        <p:spPr>
          <a:xfrm>
            <a:off x="8953260" y="5026668"/>
            <a:ext cx="9219659" cy="4053097"/>
          </a:xfrm>
          <a:prstGeom prst="rect">
            <a:avLst/>
          </a:prstGeom>
        </p:spPr>
        <p:txBody>
          <a:bodyPr lIns="0" tIns="0" rIns="0" bIns="0" rtlCol="0" anchor="t">
            <a:spAutoFit/>
          </a:bodyPr>
          <a:lstStyle/>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Protects both you and the client</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Doesn’t need to be complex or expensive</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Sets clear expectations</a:t>
            </a:r>
          </a:p>
          <a:p>
            <a:pPr algn="l">
              <a:lnSpc>
                <a:spcPts val="4658"/>
              </a:lnSpc>
              <a:spcBef>
                <a:spcPct val="0"/>
              </a:spcBef>
            </a:pPr>
            <a:r>
              <a:rPr lang="en-GB" sz="3327" noProof="0" dirty="0">
                <a:solidFill>
                  <a:srgbClr val="FFFFFF"/>
                </a:solidFill>
                <a:latin typeface="Century Gothic Paneuropean"/>
                <a:ea typeface="Century Gothic Paneuropean"/>
                <a:cs typeface="Century Gothic Paneuropean"/>
                <a:sym typeface="Century Gothic Paneuropean"/>
              </a:rPr>
              <a:t>⚖️ Can be legally binding even without a solicitor</a:t>
            </a:r>
          </a:p>
          <a:p>
            <a:pPr algn="l">
              <a:lnSpc>
                <a:spcPts val="4243"/>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324496" y="1967097"/>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noProof="0" dirty="0"/>
          </a:p>
        </p:txBody>
      </p:sp>
      <p:sp>
        <p:nvSpPr>
          <p:cNvPr id="7" name="TextBox 7"/>
          <p:cNvSpPr txBox="1"/>
          <p:nvPr/>
        </p:nvSpPr>
        <p:spPr>
          <a:xfrm>
            <a:off x="8953260" y="3411086"/>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Are My Contracts Legally Binding?</a:t>
            </a:r>
          </a:p>
        </p:txBody>
      </p:sp>
      <p:sp>
        <p:nvSpPr>
          <p:cNvPr id="8" name="TextBox 8"/>
          <p:cNvSpPr txBox="1"/>
          <p:nvPr/>
        </p:nvSpPr>
        <p:spPr>
          <a:xfrm>
            <a:off x="8953260" y="5086350"/>
            <a:ext cx="9219659" cy="5234197"/>
          </a:xfrm>
          <a:prstGeom prst="rect">
            <a:avLst/>
          </a:prstGeom>
        </p:spPr>
        <p:txBody>
          <a:bodyPr lIns="0" tIns="0" rIns="0" bIns="0" rtlCol="0" anchor="t">
            <a:spAutoFit/>
          </a:bodyPr>
          <a:lstStyle/>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Yes – if they’re clear, agreed and fair</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Doesn’t need to be written by a lawyer</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Emails, PDFs or even message trails can count</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Clear terms = fewer disputes</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at client deals</a:t>
            </a:r>
          </a:p>
          <a:p>
            <a:pPr algn="l">
              <a:lnSpc>
                <a:spcPts val="4658"/>
              </a:lnSpc>
            </a:pPr>
            <a:endParaRPr lang="en-GB" sz="3327" noProof="0" dirty="0">
              <a:solidFill>
                <a:srgbClr val="FFFFFF"/>
              </a:solidFill>
              <a:latin typeface="Century Gothic Paneuropean"/>
              <a:ea typeface="Century Gothic Paneuropean"/>
              <a:cs typeface="Century Gothic Paneuropean"/>
              <a:sym typeface="Century Gothic Paneuropean"/>
            </a:endParaRPr>
          </a:p>
          <a:p>
            <a:pPr algn="l">
              <a:lnSpc>
                <a:spcPts val="4658"/>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a:p>
            <a:pPr algn="l">
              <a:lnSpc>
                <a:spcPts val="4243"/>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324496" y="1967097"/>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noProof="0" dirty="0"/>
          </a:p>
        </p:txBody>
      </p:sp>
      <p:sp>
        <p:nvSpPr>
          <p:cNvPr id="7" name="TextBox 7"/>
          <p:cNvSpPr txBox="1"/>
          <p:nvPr/>
        </p:nvSpPr>
        <p:spPr>
          <a:xfrm>
            <a:off x="8953260" y="3411086"/>
            <a:ext cx="8933550" cy="1251585"/>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When Should You Get A Contract Legally Reviewed?</a:t>
            </a:r>
          </a:p>
        </p:txBody>
      </p:sp>
      <p:sp>
        <p:nvSpPr>
          <p:cNvPr id="8" name="TextBox 8"/>
          <p:cNvSpPr txBox="1"/>
          <p:nvPr/>
        </p:nvSpPr>
        <p:spPr>
          <a:xfrm>
            <a:off x="8953260" y="5086350"/>
            <a:ext cx="9219659" cy="3462547"/>
          </a:xfrm>
          <a:prstGeom prst="rect">
            <a:avLst/>
          </a:prstGeom>
        </p:spPr>
        <p:txBody>
          <a:bodyPr lIns="0" tIns="0" rIns="0" bIns="0" rtlCol="0" anchor="t">
            <a:spAutoFit/>
          </a:bodyPr>
          <a:lstStyle/>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High-value work (£5k+ or long-term)</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Complex services or deliverables</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Retainers or repeat client deals</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If unsure about what’s being agreed</a:t>
            </a:r>
          </a:p>
          <a:p>
            <a:pPr algn="l">
              <a:lnSpc>
                <a:spcPts val="4658"/>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a:p>
            <a:pPr algn="l">
              <a:lnSpc>
                <a:spcPts val="4243"/>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028700" y="852573"/>
            <a:ext cx="5537448" cy="3952353"/>
          </a:xfrm>
          <a:custGeom>
            <a:avLst/>
            <a:gdLst/>
            <a:ahLst/>
            <a:cxnLst/>
            <a:rect l="l" t="t" r="r" b="b"/>
            <a:pathLst>
              <a:path w="5537448" h="3952353">
                <a:moveTo>
                  <a:pt x="0" y="0"/>
                </a:moveTo>
                <a:lnTo>
                  <a:pt x="5537448" y="0"/>
                </a:lnTo>
                <a:lnTo>
                  <a:pt x="5537448" y="3952354"/>
                </a:lnTo>
                <a:lnTo>
                  <a:pt x="0" y="3952354"/>
                </a:lnTo>
                <a:lnTo>
                  <a:pt x="0" y="0"/>
                </a:lnTo>
                <a:close/>
              </a:path>
            </a:pathLst>
          </a:custGeom>
          <a:blipFill>
            <a:blip r:embed="rId4"/>
            <a:stretch>
              <a:fillRect/>
            </a:stretch>
          </a:blipFill>
        </p:spPr>
        <p:txBody>
          <a:bodyPr/>
          <a:lstStyle/>
          <a:p>
            <a:endParaRPr lang="en-GB" noProof="0" dirty="0"/>
          </a:p>
        </p:txBody>
      </p:sp>
      <p:sp>
        <p:nvSpPr>
          <p:cNvPr id="7" name="TextBox 7"/>
          <p:cNvSpPr txBox="1"/>
          <p:nvPr/>
        </p:nvSpPr>
        <p:spPr>
          <a:xfrm>
            <a:off x="8953260" y="3411086"/>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What is Intellectual Property (IP?)</a:t>
            </a:r>
          </a:p>
        </p:txBody>
      </p:sp>
      <p:sp>
        <p:nvSpPr>
          <p:cNvPr id="8" name="TextBox 8"/>
          <p:cNvSpPr txBox="1"/>
          <p:nvPr/>
        </p:nvSpPr>
        <p:spPr>
          <a:xfrm>
            <a:off x="8953260" y="5086350"/>
            <a:ext cx="9219659" cy="4643647"/>
          </a:xfrm>
          <a:prstGeom prst="rect">
            <a:avLst/>
          </a:prstGeom>
        </p:spPr>
        <p:txBody>
          <a:bodyPr lIns="0" tIns="0" rIns="0" bIns="0" rtlCol="0" anchor="t">
            <a:spAutoFit/>
          </a:bodyPr>
          <a:lstStyle/>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Ideas and creations that you own</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Includes names, logos, content, designs, inventions</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IP gives you control over how others use your work</a:t>
            </a:r>
          </a:p>
          <a:p>
            <a:pPr algn="l">
              <a:lnSpc>
                <a:spcPts val="4658"/>
              </a:lnSpc>
              <a:spcBef>
                <a:spcPct val="0"/>
              </a:spcBef>
            </a:pPr>
            <a:r>
              <a:rPr lang="en-GB" sz="3327" noProof="0" dirty="0">
                <a:solidFill>
                  <a:srgbClr val="FFFFFF"/>
                </a:solidFill>
                <a:latin typeface="Century Gothic Paneuropean"/>
                <a:ea typeface="Century Gothic Paneuropean"/>
                <a:cs typeface="Century Gothic Paneuropean"/>
                <a:sym typeface="Century Gothic Paneuropean"/>
              </a:rPr>
              <a:t>🏛️ UK IPO = official Intellectual Property Office</a:t>
            </a:r>
          </a:p>
          <a:p>
            <a:pPr algn="l">
              <a:lnSpc>
                <a:spcPts val="4243"/>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GB" noProof="0" dirty="0"/>
          </a:p>
        </p:txBody>
      </p:sp>
      <p:grpSp>
        <p:nvGrpSpPr>
          <p:cNvPr id="3" name="Group 3"/>
          <p:cNvGrpSpPr/>
          <p:nvPr/>
        </p:nvGrpSpPr>
        <p:grpSpPr>
          <a:xfrm>
            <a:off x="32598" y="0"/>
            <a:ext cx="15856012" cy="10493663"/>
            <a:chOff x="0" y="0"/>
            <a:chExt cx="21141350" cy="13991551"/>
          </a:xfrm>
        </p:grpSpPr>
        <p:pic>
          <p:nvPicPr>
            <p:cNvPr id="4" name="Picture 4"/>
            <p:cNvPicPr>
              <a:picLocks noChangeAspect="1"/>
            </p:cNvPicPr>
            <p:nvPr/>
          </p:nvPicPr>
          <p:blipFill>
            <a:blip r:embed="rId4"/>
            <a:srcRect l="20557" r="20557"/>
            <a:stretch>
              <a:fillRect/>
            </a:stretch>
          </p:blipFill>
          <p:spPr>
            <a:xfrm>
              <a:off x="0" y="0"/>
              <a:ext cx="21141350" cy="13991551"/>
            </a:xfrm>
            <a:prstGeom prst="rect">
              <a:avLst/>
            </a:prstGeom>
          </p:spPr>
        </p:pic>
      </p:grpSp>
      <p:grpSp>
        <p:nvGrpSpPr>
          <p:cNvPr id="5" name="Group 5"/>
          <p:cNvGrpSpPr/>
          <p:nvPr/>
        </p:nvGrpSpPr>
        <p:grpSpPr>
          <a:xfrm>
            <a:off x="2626577" y="0"/>
            <a:ext cx="6298623" cy="10287000"/>
            <a:chOff x="0" y="0"/>
            <a:chExt cx="1658897" cy="2709333"/>
          </a:xfrm>
        </p:grpSpPr>
        <p:sp>
          <p:nvSpPr>
            <p:cNvPr id="6" name="Freeform 6"/>
            <p:cNvSpPr/>
            <p:nvPr/>
          </p:nvSpPr>
          <p:spPr>
            <a:xfrm>
              <a:off x="0" y="0"/>
              <a:ext cx="1658897" cy="2709333"/>
            </a:xfrm>
            <a:custGeom>
              <a:avLst/>
              <a:gdLst/>
              <a:ahLst/>
              <a:cxnLst/>
              <a:rect l="l" t="t" r="r" b="b"/>
              <a:pathLst>
                <a:path w="1658897" h="2709333">
                  <a:moveTo>
                    <a:pt x="0" y="0"/>
                  </a:moveTo>
                  <a:lnTo>
                    <a:pt x="1658897" y="0"/>
                  </a:lnTo>
                  <a:lnTo>
                    <a:pt x="1658897" y="2709333"/>
                  </a:lnTo>
                  <a:lnTo>
                    <a:pt x="0" y="2709333"/>
                  </a:lnTo>
                  <a:close/>
                </a:path>
              </a:pathLst>
            </a:custGeom>
            <a:solidFill>
              <a:srgbClr val="3294D0"/>
            </a:solidFill>
          </p:spPr>
          <p:txBody>
            <a:bodyPr/>
            <a:lstStyle/>
            <a:p>
              <a:endParaRPr lang="en-GB" noProof="0" dirty="0"/>
            </a:p>
          </p:txBody>
        </p:sp>
        <p:sp>
          <p:nvSpPr>
            <p:cNvPr id="7" name="TextBox 7"/>
            <p:cNvSpPr txBox="1"/>
            <p:nvPr/>
          </p:nvSpPr>
          <p:spPr>
            <a:xfrm>
              <a:off x="0" y="-38100"/>
              <a:ext cx="1658897" cy="2747433"/>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8" name="Freeform 8"/>
          <p:cNvSpPr/>
          <p:nvPr/>
        </p:nvSpPr>
        <p:spPr>
          <a:xfrm>
            <a:off x="207090" y="9258300"/>
            <a:ext cx="2266356" cy="548630"/>
          </a:xfrm>
          <a:custGeom>
            <a:avLst/>
            <a:gdLst/>
            <a:ahLst/>
            <a:cxnLst/>
            <a:rect l="l" t="t" r="r" b="b"/>
            <a:pathLst>
              <a:path w="2266356" h="548630">
                <a:moveTo>
                  <a:pt x="0" y="0"/>
                </a:moveTo>
                <a:lnTo>
                  <a:pt x="2266356" y="0"/>
                </a:lnTo>
                <a:lnTo>
                  <a:pt x="2266356" y="548630"/>
                </a:lnTo>
                <a:lnTo>
                  <a:pt x="0" y="548630"/>
                </a:lnTo>
                <a:lnTo>
                  <a:pt x="0" y="0"/>
                </a:lnTo>
                <a:close/>
              </a:path>
            </a:pathLst>
          </a:custGeom>
          <a:blipFill>
            <a:blip r:embed="rId5"/>
            <a:stretch>
              <a:fillRect l="-5193" r="-5193"/>
            </a:stretch>
          </a:blipFill>
        </p:spPr>
        <p:txBody>
          <a:bodyPr/>
          <a:lstStyle/>
          <a:p>
            <a:endParaRPr lang="en-GB" noProof="0" dirty="0"/>
          </a:p>
        </p:txBody>
      </p:sp>
      <p:sp>
        <p:nvSpPr>
          <p:cNvPr id="9" name="Freeform 9"/>
          <p:cNvSpPr/>
          <p:nvPr/>
        </p:nvSpPr>
        <p:spPr>
          <a:xfrm>
            <a:off x="32598" y="18336"/>
            <a:ext cx="18255402" cy="10268664"/>
          </a:xfrm>
          <a:custGeom>
            <a:avLst/>
            <a:gdLst/>
            <a:ahLst/>
            <a:cxnLst/>
            <a:rect l="l" t="t" r="r" b="b"/>
            <a:pathLst>
              <a:path w="18255402" h="10268664">
                <a:moveTo>
                  <a:pt x="0" y="0"/>
                </a:moveTo>
                <a:lnTo>
                  <a:pt x="18255402" y="0"/>
                </a:lnTo>
                <a:lnTo>
                  <a:pt x="18255402" y="10268664"/>
                </a:lnTo>
                <a:lnTo>
                  <a:pt x="0" y="10268664"/>
                </a:lnTo>
                <a:lnTo>
                  <a:pt x="0" y="0"/>
                </a:lnTo>
                <a:close/>
              </a:path>
            </a:pathLst>
          </a:custGeom>
          <a:blipFill>
            <a:blip r:embed="rId6"/>
            <a:stretch>
              <a:fillRect/>
            </a:stretch>
          </a:blipFill>
        </p:spPr>
        <p:txBody>
          <a:bodyPr/>
          <a:lstStyle/>
          <a:p>
            <a:endParaRPr lang="en-GB" noProof="0" dirty="0"/>
          </a:p>
        </p:txBody>
      </p:sp>
      <p:sp>
        <p:nvSpPr>
          <p:cNvPr id="10" name="Freeform 10"/>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5"/>
            <a:stretch>
              <a:fillRect/>
            </a:stretch>
          </a:blipFill>
        </p:spPr>
        <p:txBody>
          <a:bodyPr/>
          <a:lstStyle/>
          <a:p>
            <a:endParaRPr lang="en-GB" noProof="0" dirty="0"/>
          </a:p>
        </p:txBody>
      </p:sp>
      <p:sp>
        <p:nvSpPr>
          <p:cNvPr id="11" name="TextBox 11"/>
          <p:cNvSpPr txBox="1"/>
          <p:nvPr/>
        </p:nvSpPr>
        <p:spPr>
          <a:xfrm>
            <a:off x="1028700" y="456398"/>
            <a:ext cx="9853258" cy="1078972"/>
          </a:xfrm>
          <a:prstGeom prst="rect">
            <a:avLst/>
          </a:prstGeom>
        </p:spPr>
        <p:txBody>
          <a:bodyPr lIns="0" tIns="0" rIns="0" bIns="0" rtlCol="0" anchor="t">
            <a:spAutoFit/>
          </a:bodyPr>
          <a:lstStyle/>
          <a:p>
            <a:pPr algn="l">
              <a:lnSpc>
                <a:spcPts val="8864"/>
              </a:lnSpc>
            </a:pPr>
            <a:r>
              <a:rPr lang="en-GB" sz="6331" noProof="0" dirty="0">
                <a:solidFill>
                  <a:srgbClr val="FFFFFF"/>
                </a:solidFill>
                <a:latin typeface="Century Gothic Paneuropean Light"/>
                <a:ea typeface="Century Gothic Paneuropean Light"/>
                <a:cs typeface="Century Gothic Paneuropean Light"/>
                <a:sym typeface="Century Gothic Paneuropean Light"/>
              </a:rPr>
              <a:t>What we will cover?</a:t>
            </a:r>
          </a:p>
        </p:txBody>
      </p:sp>
      <p:sp>
        <p:nvSpPr>
          <p:cNvPr id="12" name="TextBox 12"/>
          <p:cNvSpPr txBox="1"/>
          <p:nvPr/>
        </p:nvSpPr>
        <p:spPr>
          <a:xfrm>
            <a:off x="1340268" y="1626802"/>
            <a:ext cx="15919032" cy="10904413"/>
          </a:xfrm>
          <a:prstGeom prst="rect">
            <a:avLst/>
          </a:prstGeom>
        </p:spPr>
        <p:txBody>
          <a:bodyPr lIns="0" tIns="0" rIns="0" bIns="0" rtlCol="0" anchor="t">
            <a:spAutoFit/>
          </a:bodyPr>
          <a:lstStyle/>
          <a:p>
            <a:pPr algn="l">
              <a:lnSpc>
                <a:spcPts val="5519"/>
              </a:lnSpc>
            </a:pPr>
            <a:endParaRPr lang="en-GB" noProof="0" dirty="0"/>
          </a:p>
          <a:p>
            <a:pPr marL="851159" lvl="1" indent="-425579" algn="l">
              <a:lnSpc>
                <a:spcPts val="5519"/>
              </a:lnSpc>
              <a:buFont typeface="Arial"/>
              <a:buChar char="•"/>
            </a:pPr>
            <a:r>
              <a:rPr lang="en-GB" sz="3942" noProof="0" dirty="0">
                <a:solidFill>
                  <a:srgbClr val="FFFFFF"/>
                </a:solidFill>
                <a:latin typeface="Century Gothic Paneuropean"/>
                <a:ea typeface="Century Gothic Paneuropean"/>
                <a:cs typeface="Century Gothic Paneuropean"/>
                <a:sym typeface="Century Gothic Paneuropean"/>
              </a:rPr>
              <a:t>Everyday risks to be aware of</a:t>
            </a:r>
          </a:p>
          <a:p>
            <a:pPr marL="851159" lvl="1" indent="-425579" algn="l">
              <a:lnSpc>
                <a:spcPts val="5519"/>
              </a:lnSpc>
              <a:buFont typeface="Arial"/>
              <a:buChar char="•"/>
            </a:pPr>
            <a:r>
              <a:rPr lang="en-GB" sz="3942" noProof="0" dirty="0">
                <a:solidFill>
                  <a:srgbClr val="FFFFFF"/>
                </a:solidFill>
                <a:latin typeface="Century Gothic Paneuropean"/>
                <a:ea typeface="Century Gothic Paneuropean"/>
                <a:cs typeface="Century Gothic Paneuropean"/>
                <a:sym typeface="Century Gothic Paneuropean"/>
              </a:rPr>
              <a:t>Simple ways to protect yourself</a:t>
            </a:r>
          </a:p>
          <a:p>
            <a:pPr marL="851159" lvl="1" indent="-425579" algn="l">
              <a:lnSpc>
                <a:spcPts val="5519"/>
              </a:lnSpc>
              <a:buFont typeface="Arial"/>
              <a:buChar char="•"/>
            </a:pPr>
            <a:r>
              <a:rPr lang="en-GB" sz="3942" noProof="0" dirty="0">
                <a:solidFill>
                  <a:srgbClr val="FFFFFF"/>
                </a:solidFill>
                <a:latin typeface="Century Gothic Paneuropean"/>
                <a:ea typeface="Century Gothic Paneuropean"/>
                <a:cs typeface="Century Gothic Paneuropean"/>
                <a:sym typeface="Century Gothic Paneuropean"/>
              </a:rPr>
              <a:t>Legal basics (GDPR, contracts, insurance, IP, HMRC)</a:t>
            </a:r>
          </a:p>
          <a:p>
            <a:pPr marL="851159" lvl="1" indent="-425579" algn="l">
              <a:lnSpc>
                <a:spcPts val="5519"/>
              </a:lnSpc>
              <a:buFont typeface="Arial"/>
              <a:buChar char="•"/>
            </a:pPr>
            <a:r>
              <a:rPr lang="en-GB" sz="3942" noProof="0" dirty="0">
                <a:solidFill>
                  <a:srgbClr val="FFFFFF"/>
                </a:solidFill>
                <a:latin typeface="Century Gothic Paneuropean"/>
                <a:ea typeface="Century Gothic Paneuropean"/>
                <a:cs typeface="Century Gothic Paneuropean"/>
                <a:sym typeface="Century Gothic Paneuropean"/>
              </a:rPr>
              <a:t>What’s worth doing – even on a tight budget</a:t>
            </a:r>
          </a:p>
          <a:p>
            <a:pPr algn="l">
              <a:lnSpc>
                <a:spcPts val="5519"/>
              </a:lnSpc>
            </a:pPr>
            <a:endParaRPr lang="en-GB" sz="3942" noProof="0" dirty="0">
              <a:solidFill>
                <a:srgbClr val="FFFFFF"/>
              </a:solidFill>
              <a:latin typeface="Century Gothic Paneuropean"/>
              <a:ea typeface="Century Gothic Paneuropean"/>
              <a:cs typeface="Century Gothic Paneuropean"/>
              <a:sym typeface="Century Gothic Paneuropean"/>
            </a:endParaRPr>
          </a:p>
          <a:p>
            <a:pPr algn="l">
              <a:lnSpc>
                <a:spcPts val="5519"/>
              </a:lnSpc>
            </a:pPr>
            <a:r>
              <a:rPr lang="en-GB" sz="3942" noProof="0" dirty="0">
                <a:solidFill>
                  <a:srgbClr val="FFFFFF"/>
                </a:solidFill>
                <a:latin typeface="Century Gothic Paneuropean"/>
                <a:ea typeface="Century Gothic Paneuropean"/>
                <a:cs typeface="Century Gothic Paneuropean"/>
                <a:sym typeface="Century Gothic Paneuropean"/>
              </a:rPr>
              <a:t>You don’t need to be a legal expert to protect your business — just a little knowledge, and the confidence to take action.</a:t>
            </a:r>
          </a:p>
          <a:p>
            <a:pPr algn="l">
              <a:lnSpc>
                <a:spcPts val="5519"/>
              </a:lnSpc>
            </a:pPr>
            <a:endParaRPr lang="en-GB" sz="3942" noProof="0" dirty="0">
              <a:solidFill>
                <a:srgbClr val="FFFFFF"/>
              </a:solidFill>
              <a:latin typeface="Century Gothic Paneuropean"/>
              <a:ea typeface="Century Gothic Paneuropean"/>
              <a:cs typeface="Century Gothic Paneuropean"/>
              <a:sym typeface="Century Gothic Paneuropean"/>
            </a:endParaRPr>
          </a:p>
          <a:p>
            <a:pPr algn="l">
              <a:lnSpc>
                <a:spcPts val="5519"/>
              </a:lnSpc>
            </a:pPr>
            <a:endParaRPr lang="en-GB" sz="3942" noProof="0" dirty="0">
              <a:solidFill>
                <a:srgbClr val="FFFFFF"/>
              </a:solidFill>
              <a:latin typeface="Century Gothic Paneuropean"/>
              <a:ea typeface="Century Gothic Paneuropean"/>
              <a:cs typeface="Century Gothic Paneuropean"/>
              <a:sym typeface="Century Gothic Paneuropean"/>
            </a:endParaRPr>
          </a:p>
          <a:p>
            <a:pPr algn="l">
              <a:lnSpc>
                <a:spcPts val="5519"/>
              </a:lnSpc>
            </a:pPr>
            <a:endParaRPr lang="en-GB" sz="3942" noProof="0" dirty="0">
              <a:solidFill>
                <a:srgbClr val="FFFFFF"/>
              </a:solidFill>
              <a:latin typeface="Century Gothic Paneuropean"/>
              <a:ea typeface="Century Gothic Paneuropean"/>
              <a:cs typeface="Century Gothic Paneuropean"/>
              <a:sym typeface="Century Gothic Paneuropean"/>
            </a:endParaRPr>
          </a:p>
          <a:p>
            <a:pPr algn="l">
              <a:lnSpc>
                <a:spcPts val="5519"/>
              </a:lnSpc>
            </a:pPr>
            <a:r>
              <a:rPr lang="en-GB" sz="3942" noProof="0" dirty="0">
                <a:solidFill>
                  <a:srgbClr val="FFFFFF"/>
                </a:solidFill>
                <a:latin typeface="Century Gothic Paneuropean"/>
                <a:ea typeface="Century Gothic Paneuropean"/>
                <a:cs typeface="Century Gothic Paneuropean"/>
                <a:sym typeface="Century Gothic Paneuropean"/>
              </a:rPr>
              <a:t>​</a:t>
            </a:r>
          </a:p>
          <a:p>
            <a:pPr algn="l">
              <a:lnSpc>
                <a:spcPts val="4119"/>
              </a:lnSpc>
            </a:pPr>
            <a:endParaRPr lang="en-GB" sz="3942" noProof="0" dirty="0">
              <a:solidFill>
                <a:srgbClr val="FFFFFF"/>
              </a:solidFill>
              <a:latin typeface="Century Gothic Paneuropean"/>
              <a:ea typeface="Century Gothic Paneuropean"/>
              <a:cs typeface="Century Gothic Paneuropean"/>
              <a:sym typeface="Century Gothic Paneuropean"/>
            </a:endParaRPr>
          </a:p>
          <a:p>
            <a:pPr algn="l">
              <a:lnSpc>
                <a:spcPts val="4119"/>
              </a:lnSpc>
            </a:pPr>
            <a:endParaRPr lang="en-GB" sz="3942" noProof="0" dirty="0">
              <a:solidFill>
                <a:srgbClr val="FFFFFF"/>
              </a:solidFill>
              <a:latin typeface="Century Gothic Paneuropean"/>
              <a:ea typeface="Century Gothic Paneuropean"/>
              <a:cs typeface="Century Gothic Paneuropean"/>
              <a:sym typeface="Century Gothic Paneuropean"/>
            </a:endParaRPr>
          </a:p>
          <a:p>
            <a:pPr algn="l">
              <a:lnSpc>
                <a:spcPts val="4119"/>
              </a:lnSpc>
            </a:pPr>
            <a:endParaRPr lang="en-GB" sz="3942" noProof="0" dirty="0">
              <a:solidFill>
                <a:srgbClr val="FFFFFF"/>
              </a:solidFill>
              <a:latin typeface="Century Gothic Paneuropean"/>
              <a:ea typeface="Century Gothic Paneuropean"/>
              <a:cs typeface="Century Gothic Paneuropean"/>
              <a:sym typeface="Century Gothic Paneuropean"/>
            </a:endParaRPr>
          </a:p>
          <a:p>
            <a:pPr algn="l">
              <a:lnSpc>
                <a:spcPts val="4119"/>
              </a:lnSpc>
            </a:pPr>
            <a:endParaRPr lang="en-GB" sz="3942" noProof="0" dirty="0">
              <a:solidFill>
                <a:srgbClr val="FFFFFF"/>
              </a:solidFill>
              <a:latin typeface="Century Gothic Paneuropean"/>
              <a:ea typeface="Century Gothic Paneuropean"/>
              <a:cs typeface="Century Gothic Paneuropean"/>
              <a:sym typeface="Century Gothic Paneuropean"/>
            </a:endParaRPr>
          </a:p>
          <a:p>
            <a:pPr algn="l">
              <a:lnSpc>
                <a:spcPts val="4119"/>
              </a:lnSpc>
            </a:pPr>
            <a:endParaRPr lang="en-GB" sz="3942"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028700" y="852573"/>
            <a:ext cx="5537448" cy="3952353"/>
          </a:xfrm>
          <a:custGeom>
            <a:avLst/>
            <a:gdLst/>
            <a:ahLst/>
            <a:cxnLst/>
            <a:rect l="l" t="t" r="r" b="b"/>
            <a:pathLst>
              <a:path w="5537448" h="3952353">
                <a:moveTo>
                  <a:pt x="0" y="0"/>
                </a:moveTo>
                <a:lnTo>
                  <a:pt x="5537448" y="0"/>
                </a:lnTo>
                <a:lnTo>
                  <a:pt x="5537448" y="3952354"/>
                </a:lnTo>
                <a:lnTo>
                  <a:pt x="0" y="3952354"/>
                </a:lnTo>
                <a:lnTo>
                  <a:pt x="0" y="0"/>
                </a:lnTo>
                <a:close/>
              </a:path>
            </a:pathLst>
          </a:custGeom>
          <a:blipFill>
            <a:blip r:embed="rId4"/>
            <a:stretch>
              <a:fillRect/>
            </a:stretch>
          </a:blipFill>
        </p:spPr>
        <p:txBody>
          <a:bodyPr/>
          <a:lstStyle/>
          <a:p>
            <a:endParaRPr lang="en-GB" noProof="0" dirty="0"/>
          </a:p>
        </p:txBody>
      </p:sp>
      <p:sp>
        <p:nvSpPr>
          <p:cNvPr id="7" name="TextBox 7"/>
          <p:cNvSpPr txBox="1"/>
          <p:nvPr/>
        </p:nvSpPr>
        <p:spPr>
          <a:xfrm>
            <a:off x="8953260" y="3411086"/>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How To Protect  Your IP (Practical Steps)</a:t>
            </a:r>
          </a:p>
        </p:txBody>
      </p:sp>
      <p:sp>
        <p:nvSpPr>
          <p:cNvPr id="8" name="TextBox 8"/>
          <p:cNvSpPr txBox="1"/>
          <p:nvPr/>
        </p:nvSpPr>
        <p:spPr>
          <a:xfrm>
            <a:off x="8953260" y="5086350"/>
            <a:ext cx="9219659" cy="4643647"/>
          </a:xfrm>
          <a:prstGeom prst="rect">
            <a:avLst/>
          </a:prstGeom>
        </p:spPr>
        <p:txBody>
          <a:bodyPr lIns="0" tIns="0" rIns="0" bIns="0" rtlCol="0" anchor="t">
            <a:spAutoFit/>
          </a:bodyPr>
          <a:lstStyle/>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Keep clear records of your work (drafts, timestamps, emails)</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Add copyright notices on your content</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Send copies to yourself to time-stamp ownership</a:t>
            </a:r>
          </a:p>
          <a:p>
            <a:pPr algn="l">
              <a:lnSpc>
                <a:spcPts val="4658"/>
              </a:lnSpc>
              <a:spcBef>
                <a:spcPct val="0"/>
              </a:spcBef>
            </a:pPr>
            <a:r>
              <a:rPr lang="en-GB" sz="3327" noProof="0" dirty="0">
                <a:solidFill>
                  <a:srgbClr val="FFFFFF"/>
                </a:solidFill>
                <a:latin typeface="Century Gothic Paneuropean"/>
                <a:ea typeface="Century Gothic Paneuropean"/>
                <a:cs typeface="Century Gothic Paneuropean"/>
                <a:sym typeface="Century Gothic Paneuropean"/>
              </a:rPr>
              <a:t>🏛️ Register trademarks, designs or patents if needed</a:t>
            </a:r>
          </a:p>
          <a:p>
            <a:pPr algn="l">
              <a:lnSpc>
                <a:spcPts val="4243"/>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028700" y="852573"/>
            <a:ext cx="5537448" cy="3952353"/>
          </a:xfrm>
          <a:custGeom>
            <a:avLst/>
            <a:gdLst/>
            <a:ahLst/>
            <a:cxnLst/>
            <a:rect l="l" t="t" r="r" b="b"/>
            <a:pathLst>
              <a:path w="5537448" h="3952353">
                <a:moveTo>
                  <a:pt x="0" y="0"/>
                </a:moveTo>
                <a:lnTo>
                  <a:pt x="5537448" y="0"/>
                </a:lnTo>
                <a:lnTo>
                  <a:pt x="5537448" y="3952354"/>
                </a:lnTo>
                <a:lnTo>
                  <a:pt x="0" y="3952354"/>
                </a:lnTo>
                <a:lnTo>
                  <a:pt x="0" y="0"/>
                </a:lnTo>
                <a:close/>
              </a:path>
            </a:pathLst>
          </a:custGeom>
          <a:blipFill>
            <a:blip r:embed="rId4"/>
            <a:stretch>
              <a:fillRect/>
            </a:stretch>
          </a:blipFill>
        </p:spPr>
        <p:txBody>
          <a:bodyPr/>
          <a:lstStyle/>
          <a:p>
            <a:endParaRPr lang="en-GB" noProof="0" dirty="0"/>
          </a:p>
        </p:txBody>
      </p:sp>
      <p:sp>
        <p:nvSpPr>
          <p:cNvPr id="7" name="TextBox 7"/>
          <p:cNvSpPr txBox="1"/>
          <p:nvPr/>
        </p:nvSpPr>
        <p:spPr>
          <a:xfrm>
            <a:off x="8953260" y="3411086"/>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What To Do If Someone Steals Your IP</a:t>
            </a:r>
          </a:p>
        </p:txBody>
      </p:sp>
      <p:sp>
        <p:nvSpPr>
          <p:cNvPr id="8" name="TextBox 8"/>
          <p:cNvSpPr txBox="1"/>
          <p:nvPr/>
        </p:nvSpPr>
        <p:spPr>
          <a:xfrm>
            <a:off x="8953260" y="5086350"/>
            <a:ext cx="9219659" cy="2871997"/>
          </a:xfrm>
          <a:prstGeom prst="rect">
            <a:avLst/>
          </a:prstGeom>
        </p:spPr>
        <p:txBody>
          <a:bodyPr lIns="0" tIns="0" rIns="0" bIns="0" rtlCol="0" anchor="t">
            <a:spAutoFit/>
          </a:bodyPr>
          <a:lstStyle/>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Take screenshots &amp; gather evidence</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Send a clear cease-and-desist email</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Report to platform or IPO if needed</a:t>
            </a:r>
          </a:p>
          <a:p>
            <a:pPr algn="l">
              <a:lnSpc>
                <a:spcPts val="4658"/>
              </a:lnSpc>
              <a:spcBef>
                <a:spcPct val="0"/>
              </a:spcBef>
            </a:pPr>
            <a:r>
              <a:rPr lang="en-GB" sz="3327" noProof="0" dirty="0">
                <a:solidFill>
                  <a:srgbClr val="FFFFFF"/>
                </a:solidFill>
                <a:latin typeface="Century Gothic Paneuropean"/>
                <a:ea typeface="Century Gothic Paneuropean"/>
                <a:cs typeface="Century Gothic Paneuropean"/>
                <a:sym typeface="Century Gothic Paneuropean"/>
              </a:rPr>
              <a:t>👩‍⚖️ Legal advice for serious infringement</a:t>
            </a:r>
          </a:p>
          <a:p>
            <a:pPr algn="l">
              <a:lnSpc>
                <a:spcPts val="4243"/>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028700" y="852573"/>
            <a:ext cx="5537448" cy="3952353"/>
          </a:xfrm>
          <a:custGeom>
            <a:avLst/>
            <a:gdLst/>
            <a:ahLst/>
            <a:cxnLst/>
            <a:rect l="l" t="t" r="r" b="b"/>
            <a:pathLst>
              <a:path w="5537448" h="3952353">
                <a:moveTo>
                  <a:pt x="0" y="0"/>
                </a:moveTo>
                <a:lnTo>
                  <a:pt x="5537448" y="0"/>
                </a:lnTo>
                <a:lnTo>
                  <a:pt x="5537448" y="3952354"/>
                </a:lnTo>
                <a:lnTo>
                  <a:pt x="0" y="3952354"/>
                </a:lnTo>
                <a:lnTo>
                  <a:pt x="0" y="0"/>
                </a:lnTo>
                <a:close/>
              </a:path>
            </a:pathLst>
          </a:custGeom>
          <a:blipFill>
            <a:blip r:embed="rId4"/>
            <a:stretch>
              <a:fillRect/>
            </a:stretch>
          </a:blipFill>
        </p:spPr>
        <p:txBody>
          <a:bodyPr/>
          <a:lstStyle/>
          <a:p>
            <a:endParaRPr lang="en-GB" noProof="0" dirty="0"/>
          </a:p>
        </p:txBody>
      </p:sp>
      <p:sp>
        <p:nvSpPr>
          <p:cNvPr id="7" name="TextBox 7"/>
          <p:cNvSpPr txBox="1"/>
          <p:nvPr/>
        </p:nvSpPr>
        <p:spPr>
          <a:xfrm>
            <a:off x="8953260" y="3411086"/>
            <a:ext cx="8933550" cy="1251585"/>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IP in Physical Products and Printed Materials</a:t>
            </a:r>
          </a:p>
        </p:txBody>
      </p:sp>
      <p:sp>
        <p:nvSpPr>
          <p:cNvPr id="8" name="TextBox 8"/>
          <p:cNvSpPr txBox="1"/>
          <p:nvPr/>
        </p:nvSpPr>
        <p:spPr>
          <a:xfrm>
            <a:off x="8953260" y="5086350"/>
            <a:ext cx="9219659" cy="5234197"/>
          </a:xfrm>
          <a:prstGeom prst="rect">
            <a:avLst/>
          </a:prstGeom>
        </p:spPr>
        <p:txBody>
          <a:bodyPr lIns="0" tIns="0" rIns="0" bIns="0" rtlCol="0" anchor="t">
            <a:spAutoFit/>
          </a:bodyPr>
          <a:lstStyle/>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Copyright applies to printed work too (e.g. flyers, eBooks)</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Product designs can be registered as ‘design rights’</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Packaging, labels &amp; taglines can be protected</a:t>
            </a:r>
          </a:p>
          <a:p>
            <a:pPr algn="l">
              <a:lnSpc>
                <a:spcPts val="4658"/>
              </a:lnSpc>
              <a:spcBef>
                <a:spcPct val="0"/>
              </a:spcBef>
            </a:pPr>
            <a:r>
              <a:rPr lang="en-GB" sz="3327" noProof="0" dirty="0">
                <a:solidFill>
                  <a:srgbClr val="FFFFFF"/>
                </a:solidFill>
                <a:latin typeface="Century Gothic Paneuropean"/>
                <a:ea typeface="Century Gothic Paneuropean"/>
                <a:cs typeface="Century Gothic Paneuropean"/>
                <a:sym typeface="Century Gothic Paneuropean"/>
              </a:rPr>
              <a:t>🛍️ Proof of creation still matters — keep drafts &amp; receipts</a:t>
            </a:r>
          </a:p>
          <a:p>
            <a:pPr algn="l">
              <a:lnSpc>
                <a:spcPts val="4243"/>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028700" y="852573"/>
            <a:ext cx="5537448" cy="3952353"/>
          </a:xfrm>
          <a:custGeom>
            <a:avLst/>
            <a:gdLst/>
            <a:ahLst/>
            <a:cxnLst/>
            <a:rect l="l" t="t" r="r" b="b"/>
            <a:pathLst>
              <a:path w="5537448" h="3952353">
                <a:moveTo>
                  <a:pt x="0" y="0"/>
                </a:moveTo>
                <a:lnTo>
                  <a:pt x="5537448" y="0"/>
                </a:lnTo>
                <a:lnTo>
                  <a:pt x="5537448" y="3952354"/>
                </a:lnTo>
                <a:lnTo>
                  <a:pt x="0" y="3952354"/>
                </a:lnTo>
                <a:lnTo>
                  <a:pt x="0" y="0"/>
                </a:lnTo>
                <a:close/>
              </a:path>
            </a:pathLst>
          </a:custGeom>
          <a:blipFill>
            <a:blip r:embed="rId4"/>
            <a:stretch>
              <a:fillRect/>
            </a:stretch>
          </a:blipFill>
        </p:spPr>
        <p:txBody>
          <a:bodyPr/>
          <a:lstStyle/>
          <a:p>
            <a:endParaRPr lang="en-GB" noProof="0" dirty="0"/>
          </a:p>
        </p:txBody>
      </p:sp>
      <p:sp>
        <p:nvSpPr>
          <p:cNvPr id="7" name="TextBox 7"/>
          <p:cNvSpPr txBox="1"/>
          <p:nvPr/>
        </p:nvSpPr>
        <p:spPr>
          <a:xfrm>
            <a:off x="8953260" y="3411086"/>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IP Copyright &amp; AI Generated Content</a:t>
            </a:r>
          </a:p>
        </p:txBody>
      </p:sp>
      <p:sp>
        <p:nvSpPr>
          <p:cNvPr id="8" name="TextBox 8"/>
          <p:cNvSpPr txBox="1"/>
          <p:nvPr/>
        </p:nvSpPr>
        <p:spPr>
          <a:xfrm>
            <a:off x="8953260" y="5086350"/>
            <a:ext cx="9219659" cy="3462547"/>
          </a:xfrm>
          <a:prstGeom prst="rect">
            <a:avLst/>
          </a:prstGeom>
        </p:spPr>
        <p:txBody>
          <a:bodyPr lIns="0" tIns="0" rIns="0" bIns="0" rtlCol="0" anchor="t">
            <a:spAutoFit/>
          </a:bodyPr>
          <a:lstStyle/>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Who owns content made by AI tools?</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Most platforms say YOU don’t fully own it</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Check T&amp;Cs: is it copyright-free or not?</a:t>
            </a:r>
          </a:p>
          <a:p>
            <a:pPr algn="l">
              <a:lnSpc>
                <a:spcPts val="4658"/>
              </a:lnSpc>
              <a:spcBef>
                <a:spcPct val="0"/>
              </a:spcBef>
            </a:pPr>
            <a:r>
              <a:rPr lang="en-GB" sz="3327" noProof="0" dirty="0">
                <a:solidFill>
                  <a:srgbClr val="FFFFFF"/>
                </a:solidFill>
                <a:latin typeface="Century Gothic Paneuropean"/>
                <a:ea typeface="Century Gothic Paneuropean"/>
                <a:cs typeface="Century Gothic Paneuropean"/>
                <a:sym typeface="Century Gothic Paneuropean"/>
              </a:rPr>
              <a:t>🛡️ Use AI content as inspiration, not the final product</a:t>
            </a:r>
          </a:p>
          <a:p>
            <a:pPr algn="l">
              <a:lnSpc>
                <a:spcPts val="4243"/>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668997" y="1005027"/>
            <a:ext cx="3052433" cy="4114800"/>
          </a:xfrm>
          <a:custGeom>
            <a:avLst/>
            <a:gdLst/>
            <a:ahLst/>
            <a:cxnLst/>
            <a:rect l="l" t="t" r="r" b="b"/>
            <a:pathLst>
              <a:path w="3052433" h="4114800">
                <a:moveTo>
                  <a:pt x="0" y="0"/>
                </a:moveTo>
                <a:lnTo>
                  <a:pt x="3052433" y="0"/>
                </a:lnTo>
                <a:lnTo>
                  <a:pt x="305243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noProof="0" dirty="0"/>
          </a:p>
        </p:txBody>
      </p:sp>
      <p:sp>
        <p:nvSpPr>
          <p:cNvPr id="7" name="TextBox 7"/>
          <p:cNvSpPr txBox="1"/>
          <p:nvPr/>
        </p:nvSpPr>
        <p:spPr>
          <a:xfrm>
            <a:off x="8953260" y="3411086"/>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GDPR For Sole Traders</a:t>
            </a:r>
          </a:p>
        </p:txBody>
      </p:sp>
      <p:sp>
        <p:nvSpPr>
          <p:cNvPr id="8" name="TextBox 8"/>
          <p:cNvSpPr txBox="1"/>
          <p:nvPr/>
        </p:nvSpPr>
        <p:spPr>
          <a:xfrm>
            <a:off x="8953260" y="5086350"/>
            <a:ext cx="9219659" cy="4643647"/>
          </a:xfrm>
          <a:prstGeom prst="rect">
            <a:avLst/>
          </a:prstGeom>
        </p:spPr>
        <p:txBody>
          <a:bodyPr lIns="0" tIns="0" rIns="0" bIns="0" rtlCol="0" anchor="t">
            <a:spAutoFit/>
          </a:bodyPr>
          <a:lstStyle/>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You must protect any personal info you collect</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Applies to client names, emails, phone numbers, notes</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Must explain how you use &amp; store data (Privacy Notice)</a:t>
            </a:r>
          </a:p>
          <a:p>
            <a:pPr algn="l">
              <a:lnSpc>
                <a:spcPts val="4658"/>
              </a:lnSpc>
              <a:spcBef>
                <a:spcPct val="0"/>
              </a:spcBef>
            </a:pPr>
            <a:r>
              <a:rPr lang="en-GB" sz="3327" noProof="0" dirty="0">
                <a:solidFill>
                  <a:srgbClr val="FFFFFF"/>
                </a:solidFill>
                <a:latin typeface="Century Gothic Paneuropean"/>
                <a:ea typeface="Century Gothic Paneuropean"/>
                <a:cs typeface="Century Gothic Paneuropean"/>
                <a:sym typeface="Century Gothic Paneuropean"/>
              </a:rPr>
              <a:t>🏛️ ICO = the UK body that enforces GDPR</a:t>
            </a:r>
          </a:p>
          <a:p>
            <a:pPr algn="l">
              <a:lnSpc>
                <a:spcPts val="4243"/>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668997" y="1005027"/>
            <a:ext cx="3052433" cy="4114800"/>
          </a:xfrm>
          <a:custGeom>
            <a:avLst/>
            <a:gdLst/>
            <a:ahLst/>
            <a:cxnLst/>
            <a:rect l="l" t="t" r="r" b="b"/>
            <a:pathLst>
              <a:path w="3052433" h="4114800">
                <a:moveTo>
                  <a:pt x="0" y="0"/>
                </a:moveTo>
                <a:lnTo>
                  <a:pt x="3052433" y="0"/>
                </a:lnTo>
                <a:lnTo>
                  <a:pt x="305243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noProof="0" dirty="0"/>
          </a:p>
        </p:txBody>
      </p:sp>
      <p:sp>
        <p:nvSpPr>
          <p:cNvPr id="7" name="TextBox 7"/>
          <p:cNvSpPr txBox="1"/>
          <p:nvPr/>
        </p:nvSpPr>
        <p:spPr>
          <a:xfrm>
            <a:off x="8953260" y="3411086"/>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How And Where To Store Customer Info</a:t>
            </a:r>
          </a:p>
        </p:txBody>
      </p:sp>
      <p:sp>
        <p:nvSpPr>
          <p:cNvPr id="8" name="TextBox 8"/>
          <p:cNvSpPr txBox="1"/>
          <p:nvPr/>
        </p:nvSpPr>
        <p:spPr>
          <a:xfrm>
            <a:off x="8953260" y="5086350"/>
            <a:ext cx="9219659" cy="5234197"/>
          </a:xfrm>
          <a:prstGeom prst="rect">
            <a:avLst/>
          </a:prstGeom>
        </p:spPr>
        <p:txBody>
          <a:bodyPr lIns="0" tIns="0" rIns="0" bIns="0" rtlCol="0" anchor="t">
            <a:spAutoFit/>
          </a:bodyPr>
          <a:lstStyle/>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Password-protect digital files (Word, Excel, etc.)</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Lock paper notes or use secure folders at home</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Use cloud tools like Google Drive or Dropbox (with 2FA)</a:t>
            </a:r>
          </a:p>
          <a:p>
            <a:pPr algn="l">
              <a:lnSpc>
                <a:spcPts val="4658"/>
              </a:lnSpc>
              <a:spcBef>
                <a:spcPct val="0"/>
              </a:spcBef>
            </a:pPr>
            <a:r>
              <a:rPr lang="en-GB" sz="3327" noProof="0" dirty="0">
                <a:solidFill>
                  <a:srgbClr val="FFFFFF"/>
                </a:solidFill>
                <a:latin typeface="Century Gothic Paneuropean"/>
                <a:ea typeface="Century Gothic Paneuropean"/>
                <a:cs typeface="Century Gothic Paneuropean"/>
                <a:sym typeface="Century Gothic Paneuropean"/>
              </a:rPr>
              <a:t>🗂️ Only keep data as long as needed – review every 6–12 months</a:t>
            </a:r>
          </a:p>
          <a:p>
            <a:pPr algn="l">
              <a:lnSpc>
                <a:spcPts val="4243"/>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668997" y="1005027"/>
            <a:ext cx="3052433" cy="4114800"/>
          </a:xfrm>
          <a:custGeom>
            <a:avLst/>
            <a:gdLst/>
            <a:ahLst/>
            <a:cxnLst/>
            <a:rect l="l" t="t" r="r" b="b"/>
            <a:pathLst>
              <a:path w="3052433" h="4114800">
                <a:moveTo>
                  <a:pt x="0" y="0"/>
                </a:moveTo>
                <a:lnTo>
                  <a:pt x="3052433" y="0"/>
                </a:lnTo>
                <a:lnTo>
                  <a:pt x="305243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noProof="0" dirty="0"/>
          </a:p>
        </p:txBody>
      </p:sp>
      <p:sp>
        <p:nvSpPr>
          <p:cNvPr id="7" name="TextBox 7"/>
          <p:cNvSpPr txBox="1"/>
          <p:nvPr/>
        </p:nvSpPr>
        <p:spPr>
          <a:xfrm>
            <a:off x="8953260" y="3411086"/>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Are Your Tools GDPR Compliant?</a:t>
            </a:r>
          </a:p>
        </p:txBody>
      </p:sp>
      <p:sp>
        <p:nvSpPr>
          <p:cNvPr id="8" name="TextBox 8"/>
          <p:cNvSpPr txBox="1"/>
          <p:nvPr/>
        </p:nvSpPr>
        <p:spPr>
          <a:xfrm>
            <a:off x="8953260" y="5086350"/>
            <a:ext cx="9219659" cy="5234197"/>
          </a:xfrm>
          <a:prstGeom prst="rect">
            <a:avLst/>
          </a:prstGeom>
        </p:spPr>
        <p:txBody>
          <a:bodyPr lIns="0" tIns="0" rIns="0" bIns="0" rtlCol="0" anchor="t">
            <a:spAutoFit/>
          </a:bodyPr>
          <a:lstStyle/>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Check the privacy settings of tools you use (e.g. Zoom, Mailchimp)</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See where data is stored – UK, EU, or elsewhere?</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Look for 'UK GDPR compliant' in their policy</a:t>
            </a:r>
          </a:p>
          <a:p>
            <a:pPr algn="l">
              <a:lnSpc>
                <a:spcPts val="4658"/>
              </a:lnSpc>
              <a:spcBef>
                <a:spcPct val="0"/>
              </a:spcBef>
            </a:pPr>
            <a:r>
              <a:rPr lang="en-GB" sz="3327" noProof="0" dirty="0">
                <a:solidFill>
                  <a:srgbClr val="FFFFFF"/>
                </a:solidFill>
                <a:latin typeface="Century Gothic Paneuropean"/>
                <a:ea typeface="Century Gothic Paneuropean"/>
                <a:cs typeface="Century Gothic Paneuropean"/>
                <a:sym typeface="Century Gothic Paneuropean"/>
              </a:rPr>
              <a:t>✅ Choose platforms that let you control your data &amp; access settings</a:t>
            </a:r>
          </a:p>
          <a:p>
            <a:pPr algn="l">
              <a:lnSpc>
                <a:spcPts val="4243"/>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668997" y="1005027"/>
            <a:ext cx="3052433" cy="4114800"/>
          </a:xfrm>
          <a:custGeom>
            <a:avLst/>
            <a:gdLst/>
            <a:ahLst/>
            <a:cxnLst/>
            <a:rect l="l" t="t" r="r" b="b"/>
            <a:pathLst>
              <a:path w="3052433" h="4114800">
                <a:moveTo>
                  <a:pt x="0" y="0"/>
                </a:moveTo>
                <a:lnTo>
                  <a:pt x="3052433" y="0"/>
                </a:lnTo>
                <a:lnTo>
                  <a:pt x="305243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noProof="0" dirty="0"/>
          </a:p>
        </p:txBody>
      </p:sp>
      <p:sp>
        <p:nvSpPr>
          <p:cNvPr id="7" name="TextBox 7"/>
          <p:cNvSpPr txBox="1"/>
          <p:nvPr/>
        </p:nvSpPr>
        <p:spPr>
          <a:xfrm>
            <a:off x="8953260" y="3411086"/>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Do You Need to Register with the ICO?</a:t>
            </a:r>
          </a:p>
        </p:txBody>
      </p:sp>
      <p:sp>
        <p:nvSpPr>
          <p:cNvPr id="8" name="TextBox 8"/>
          <p:cNvSpPr txBox="1"/>
          <p:nvPr/>
        </p:nvSpPr>
        <p:spPr>
          <a:xfrm>
            <a:off x="8953260" y="5086350"/>
            <a:ext cx="9219659" cy="4643647"/>
          </a:xfrm>
          <a:prstGeom prst="rect">
            <a:avLst/>
          </a:prstGeom>
        </p:spPr>
        <p:txBody>
          <a:bodyPr lIns="0" tIns="0" rIns="0" bIns="0" rtlCol="0" anchor="t">
            <a:spAutoFit/>
          </a:bodyPr>
          <a:lstStyle/>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Most sole traders DO need to register with the ICO</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It costs £40–£60 per year</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You must register if you handle names, emails, addresses, photos, etc.</a:t>
            </a:r>
          </a:p>
          <a:p>
            <a:pPr algn="l">
              <a:lnSpc>
                <a:spcPts val="4658"/>
              </a:lnSpc>
              <a:spcBef>
                <a:spcPct val="0"/>
              </a:spcBef>
            </a:pPr>
            <a:r>
              <a:rPr lang="en-GB" sz="3327" noProof="0" dirty="0">
                <a:solidFill>
                  <a:srgbClr val="FFFFFF"/>
                </a:solidFill>
                <a:latin typeface="Century Gothic Paneuropean"/>
                <a:ea typeface="Century Gothic Paneuropean"/>
                <a:cs typeface="Century Gothic Paneuropean"/>
                <a:sym typeface="Century Gothic Paneuropean"/>
              </a:rPr>
              <a:t>🔎 Check at ico.org.uk/for-organisations/register/</a:t>
            </a:r>
          </a:p>
          <a:p>
            <a:pPr algn="l">
              <a:lnSpc>
                <a:spcPts val="4243"/>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367877" y="142036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noProof="0" dirty="0"/>
          </a:p>
        </p:txBody>
      </p:sp>
      <p:sp>
        <p:nvSpPr>
          <p:cNvPr id="7" name="TextBox 7"/>
          <p:cNvSpPr txBox="1"/>
          <p:nvPr/>
        </p:nvSpPr>
        <p:spPr>
          <a:xfrm>
            <a:off x="8953260" y="3411086"/>
            <a:ext cx="8933550" cy="1251585"/>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Understanding Financial Risk in Small Business</a:t>
            </a:r>
          </a:p>
        </p:txBody>
      </p:sp>
      <p:sp>
        <p:nvSpPr>
          <p:cNvPr id="8" name="TextBox 8"/>
          <p:cNvSpPr txBox="1"/>
          <p:nvPr/>
        </p:nvSpPr>
        <p:spPr>
          <a:xfrm>
            <a:off x="9068341" y="5086350"/>
            <a:ext cx="9219659" cy="4053097"/>
          </a:xfrm>
          <a:prstGeom prst="rect">
            <a:avLst/>
          </a:prstGeom>
        </p:spPr>
        <p:txBody>
          <a:bodyPr lIns="0" tIns="0" rIns="0" bIns="0" rtlCol="0" anchor="t">
            <a:spAutoFit/>
          </a:bodyPr>
          <a:lstStyle/>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Irregular income and unpaid invoices</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Undercharging or unclear pricing</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Unexpected tax bills or cash flow gaps</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Personal finances tied to business risks</a:t>
            </a:r>
          </a:p>
          <a:p>
            <a:pPr algn="l">
              <a:lnSpc>
                <a:spcPts val="4658"/>
              </a:lnSpc>
              <a:spcBef>
                <a:spcPct val="0"/>
              </a:spcBef>
            </a:pPr>
            <a:r>
              <a:rPr lang="en-GB" sz="3327" noProof="0" dirty="0">
                <a:solidFill>
                  <a:srgbClr val="FFFFFF"/>
                </a:solidFill>
                <a:latin typeface="Century Gothic Paneuropean"/>
                <a:ea typeface="Century Gothic Paneuropean"/>
                <a:cs typeface="Century Gothic Paneuropean"/>
                <a:sym typeface="Century Gothic Paneuropean"/>
              </a:rPr>
              <a:t>📉 One client or channel = one point of failure</a:t>
            </a:r>
          </a:p>
          <a:p>
            <a:pPr algn="l">
              <a:lnSpc>
                <a:spcPts val="4243"/>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187224" y="752598"/>
            <a:ext cx="4246041" cy="4114800"/>
          </a:xfrm>
          <a:custGeom>
            <a:avLst/>
            <a:gdLst/>
            <a:ahLst/>
            <a:cxnLst/>
            <a:rect l="l" t="t" r="r" b="b"/>
            <a:pathLst>
              <a:path w="4246041" h="4114800">
                <a:moveTo>
                  <a:pt x="0" y="0"/>
                </a:moveTo>
                <a:lnTo>
                  <a:pt x="4246042" y="0"/>
                </a:lnTo>
                <a:lnTo>
                  <a:pt x="424604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noProof="0" dirty="0"/>
          </a:p>
        </p:txBody>
      </p:sp>
      <p:sp>
        <p:nvSpPr>
          <p:cNvPr id="7" name="TextBox 7"/>
          <p:cNvSpPr txBox="1"/>
          <p:nvPr/>
        </p:nvSpPr>
        <p:spPr>
          <a:xfrm>
            <a:off x="8953260" y="3411086"/>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The Cost of Inaction</a:t>
            </a:r>
          </a:p>
        </p:txBody>
      </p:sp>
      <p:sp>
        <p:nvSpPr>
          <p:cNvPr id="8" name="TextBox 8"/>
          <p:cNvSpPr txBox="1"/>
          <p:nvPr/>
        </p:nvSpPr>
        <p:spPr>
          <a:xfrm>
            <a:off x="9068341" y="5086350"/>
            <a:ext cx="9219659" cy="5234197"/>
          </a:xfrm>
          <a:prstGeom prst="rect">
            <a:avLst/>
          </a:prstGeom>
        </p:spPr>
        <p:txBody>
          <a:bodyPr lIns="0" tIns="0" rIns="0" bIns="0" rtlCol="0" anchor="t">
            <a:spAutoFit/>
          </a:bodyPr>
          <a:lstStyle/>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Putting things off (e.g. website, contract, pricing update)</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Avoiding difficult tasks (e.g. chasing payment, reviewing finances)</a:t>
            </a:r>
          </a:p>
          <a:p>
            <a:pPr algn="l">
              <a:lnSpc>
                <a:spcPts val="4658"/>
              </a:lnSpc>
            </a:pPr>
            <a:r>
              <a:rPr lang="en-GB" sz="3327" noProof="0" dirty="0">
                <a:solidFill>
                  <a:srgbClr val="FFFFFF"/>
                </a:solidFill>
                <a:latin typeface="Century Gothic Paneuropean"/>
                <a:ea typeface="Century Gothic Paneuropean"/>
                <a:cs typeface="Century Gothic Paneuropean"/>
                <a:sym typeface="Century Gothic Paneuropean"/>
              </a:rPr>
              <a:t>❌ Missing opportunities due to fear or lack of confidence</a:t>
            </a:r>
          </a:p>
          <a:p>
            <a:pPr algn="l">
              <a:lnSpc>
                <a:spcPts val="4658"/>
              </a:lnSpc>
              <a:spcBef>
                <a:spcPct val="0"/>
              </a:spcBef>
            </a:pPr>
            <a:r>
              <a:rPr lang="en-GB" sz="3327" noProof="0" dirty="0">
                <a:solidFill>
                  <a:srgbClr val="FFFFFF"/>
                </a:solidFill>
                <a:latin typeface="Century Gothic Paneuropean"/>
                <a:ea typeface="Century Gothic Paneuropean"/>
                <a:cs typeface="Century Gothic Paneuropean"/>
                <a:sym typeface="Century Gothic Paneuropean"/>
              </a:rPr>
              <a:t>📉 Letting problems grow until they become expensive or legal issues</a:t>
            </a:r>
          </a:p>
          <a:p>
            <a:pPr algn="l">
              <a:lnSpc>
                <a:spcPts val="4243"/>
              </a:lnSpc>
              <a:spcBef>
                <a:spcPct val="0"/>
              </a:spcBef>
            </a:pPr>
            <a:endParaRPr lang="en-GB" sz="3327"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3" name="Freeform 3"/>
          <p:cNvSpPr/>
          <p:nvPr/>
        </p:nvSpPr>
        <p:spPr>
          <a:xfrm>
            <a:off x="13815028" y="1881827"/>
            <a:ext cx="4282219" cy="2055465"/>
          </a:xfrm>
          <a:custGeom>
            <a:avLst/>
            <a:gdLst/>
            <a:ahLst/>
            <a:cxnLst/>
            <a:rect l="l" t="t" r="r" b="b"/>
            <a:pathLst>
              <a:path w="4282219" h="2055465">
                <a:moveTo>
                  <a:pt x="0" y="0"/>
                </a:moveTo>
                <a:lnTo>
                  <a:pt x="4282218" y="0"/>
                </a:lnTo>
                <a:lnTo>
                  <a:pt x="4282218" y="2055465"/>
                </a:lnTo>
                <a:lnTo>
                  <a:pt x="0" y="2055465"/>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noProof="0" dirty="0"/>
          </a:p>
        </p:txBody>
      </p:sp>
      <p:sp>
        <p:nvSpPr>
          <p:cNvPr id="4" name="Freeform 4"/>
          <p:cNvSpPr/>
          <p:nvPr/>
        </p:nvSpPr>
        <p:spPr>
          <a:xfrm>
            <a:off x="6589366" y="5375779"/>
            <a:ext cx="2865397" cy="4114800"/>
          </a:xfrm>
          <a:custGeom>
            <a:avLst/>
            <a:gdLst/>
            <a:ahLst/>
            <a:cxnLst/>
            <a:rect l="l" t="t" r="r" b="b"/>
            <a:pathLst>
              <a:path w="2865397" h="4114800">
                <a:moveTo>
                  <a:pt x="0" y="0"/>
                </a:moveTo>
                <a:lnTo>
                  <a:pt x="2865397" y="0"/>
                </a:lnTo>
                <a:lnTo>
                  <a:pt x="286539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noProof="0" dirty="0"/>
          </a:p>
        </p:txBody>
      </p:sp>
      <p:sp>
        <p:nvSpPr>
          <p:cNvPr id="5" name="Freeform 5"/>
          <p:cNvSpPr/>
          <p:nvPr/>
        </p:nvSpPr>
        <p:spPr>
          <a:xfrm>
            <a:off x="753261" y="528162"/>
            <a:ext cx="2748611" cy="3409130"/>
          </a:xfrm>
          <a:custGeom>
            <a:avLst/>
            <a:gdLst/>
            <a:ahLst/>
            <a:cxnLst/>
            <a:rect l="l" t="t" r="r" b="b"/>
            <a:pathLst>
              <a:path w="2748611" h="3409130">
                <a:moveTo>
                  <a:pt x="0" y="0"/>
                </a:moveTo>
                <a:lnTo>
                  <a:pt x="2748611" y="0"/>
                </a:lnTo>
                <a:lnTo>
                  <a:pt x="2748611" y="3409130"/>
                </a:lnTo>
                <a:lnTo>
                  <a:pt x="0" y="3409130"/>
                </a:lnTo>
                <a:lnTo>
                  <a:pt x="0" y="0"/>
                </a:lnTo>
                <a:close/>
              </a:path>
            </a:pathLst>
          </a:custGeom>
          <a:blipFill>
            <a:blip r:embed="rId8"/>
            <a:stretch>
              <a:fillRect/>
            </a:stretch>
          </a:blipFill>
        </p:spPr>
        <p:txBody>
          <a:bodyPr/>
          <a:lstStyle/>
          <a:p>
            <a:endParaRPr lang="en-GB" noProof="0" dirty="0"/>
          </a:p>
        </p:txBody>
      </p:sp>
      <p:sp>
        <p:nvSpPr>
          <p:cNvPr id="6" name="Freeform 6"/>
          <p:cNvSpPr/>
          <p:nvPr/>
        </p:nvSpPr>
        <p:spPr>
          <a:xfrm>
            <a:off x="12381843" y="5214862"/>
            <a:ext cx="4877457" cy="4114800"/>
          </a:xfrm>
          <a:custGeom>
            <a:avLst/>
            <a:gdLst/>
            <a:ahLst/>
            <a:cxnLst/>
            <a:rect l="l" t="t" r="r" b="b"/>
            <a:pathLst>
              <a:path w="4877457" h="4114800">
                <a:moveTo>
                  <a:pt x="0" y="0"/>
                </a:moveTo>
                <a:lnTo>
                  <a:pt x="4877457" y="0"/>
                </a:lnTo>
                <a:lnTo>
                  <a:pt x="487745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noProof="0" dirty="0"/>
          </a:p>
        </p:txBody>
      </p:sp>
      <p:sp>
        <p:nvSpPr>
          <p:cNvPr id="7" name="TextBox 7"/>
          <p:cNvSpPr txBox="1"/>
          <p:nvPr/>
        </p:nvSpPr>
        <p:spPr>
          <a:xfrm>
            <a:off x="5246171" y="2695583"/>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What Does Risk Mean to You?</a:t>
            </a:r>
          </a:p>
        </p:txBody>
      </p:sp>
      <p:sp>
        <p:nvSpPr>
          <p:cNvPr id="8" name="TextBox 8"/>
          <p:cNvSpPr txBox="1"/>
          <p:nvPr/>
        </p:nvSpPr>
        <p:spPr>
          <a:xfrm>
            <a:off x="4408112" y="3752457"/>
            <a:ext cx="9124289" cy="967105"/>
          </a:xfrm>
          <a:prstGeom prst="rect">
            <a:avLst/>
          </a:prstGeom>
        </p:spPr>
        <p:txBody>
          <a:bodyPr lIns="0" tIns="0" rIns="0" bIns="0" rtlCol="0" anchor="t">
            <a:spAutoFit/>
          </a:bodyPr>
          <a:lstStyle/>
          <a:p>
            <a:pPr algn="l">
              <a:lnSpc>
                <a:spcPts val="3640"/>
              </a:lnSpc>
              <a:spcBef>
                <a:spcPct val="0"/>
              </a:spcBef>
            </a:pPr>
            <a:r>
              <a:rPr lang="en-GB" sz="2600" noProof="0" dirty="0">
                <a:solidFill>
                  <a:srgbClr val="FFFFFF"/>
                </a:solidFill>
                <a:latin typeface="Century Gothic Paneuropean"/>
                <a:ea typeface="Century Gothic Paneuropean"/>
                <a:cs typeface="Century Gothic Paneuropean"/>
                <a:sym typeface="Century Gothic Paneuropean"/>
              </a:rPr>
              <a:t>Let’s explore what risk actually looks like in business</a:t>
            </a:r>
          </a:p>
          <a:p>
            <a:pPr algn="l">
              <a:lnSpc>
                <a:spcPts val="4200"/>
              </a:lnSpc>
              <a:spcBef>
                <a:spcPct val="0"/>
              </a:spcBef>
            </a:pPr>
            <a:endParaRPr lang="en-GB" sz="2600"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3" name="TextBox 3"/>
          <p:cNvSpPr txBox="1"/>
          <p:nvPr/>
        </p:nvSpPr>
        <p:spPr>
          <a:xfrm>
            <a:off x="1028700" y="2687593"/>
            <a:ext cx="15971490" cy="6356985"/>
          </a:xfrm>
          <a:prstGeom prst="rect">
            <a:avLst/>
          </a:prstGeom>
        </p:spPr>
        <p:txBody>
          <a:bodyPr lIns="0" tIns="0" rIns="0" bIns="0" rtlCol="0" anchor="t">
            <a:spAutoFit/>
          </a:bodyPr>
          <a:lstStyle/>
          <a:p>
            <a:pPr algn="l">
              <a:lnSpc>
                <a:spcPts val="5039"/>
              </a:lnSpc>
              <a:spcBef>
                <a:spcPct val="0"/>
              </a:spcBef>
            </a:pPr>
            <a:r>
              <a:rPr lang="en-GB" sz="3599" noProof="0" dirty="0">
                <a:solidFill>
                  <a:srgbClr val="FFFFFF"/>
                </a:solidFill>
                <a:latin typeface="Century Gothic Paneuropean"/>
                <a:ea typeface="Century Gothic Paneuropean"/>
                <a:cs typeface="Century Gothic Paneuropean"/>
                <a:sym typeface="Century Gothic Paneuropean"/>
              </a:rPr>
              <a:t>1️⃣ Use basic contracts or agreements (even email counts)</a:t>
            </a:r>
          </a:p>
          <a:p>
            <a:pPr algn="l">
              <a:lnSpc>
                <a:spcPts val="5039"/>
              </a:lnSpc>
              <a:spcBef>
                <a:spcPct val="0"/>
              </a:spcBef>
            </a:pPr>
            <a:r>
              <a:rPr lang="en-GB" sz="3599" noProof="0" dirty="0">
                <a:solidFill>
                  <a:srgbClr val="FFFFFF"/>
                </a:solidFill>
                <a:latin typeface="Century Gothic Paneuropean"/>
                <a:ea typeface="Century Gothic Paneuropean"/>
                <a:cs typeface="Century Gothic Paneuropean"/>
                <a:sym typeface="Century Gothic Paneuropean"/>
              </a:rPr>
              <a:t>2️⃣ Get Public Liability or Professional Indemnity insurance</a:t>
            </a:r>
          </a:p>
          <a:p>
            <a:pPr algn="l">
              <a:lnSpc>
                <a:spcPts val="5039"/>
              </a:lnSpc>
              <a:spcBef>
                <a:spcPct val="0"/>
              </a:spcBef>
            </a:pPr>
            <a:r>
              <a:rPr lang="en-GB" sz="3599" noProof="0" dirty="0">
                <a:solidFill>
                  <a:srgbClr val="FFFFFF"/>
                </a:solidFill>
                <a:latin typeface="Century Gothic Paneuropean"/>
                <a:ea typeface="Century Gothic Paneuropean"/>
                <a:cs typeface="Century Gothic Paneuropean"/>
                <a:sym typeface="Century Gothic Paneuropean"/>
              </a:rPr>
              <a:t>3️⃣ Register with the ICO if handling client data</a:t>
            </a:r>
          </a:p>
          <a:p>
            <a:pPr algn="l">
              <a:lnSpc>
                <a:spcPts val="5039"/>
              </a:lnSpc>
              <a:spcBef>
                <a:spcPct val="0"/>
              </a:spcBef>
            </a:pPr>
            <a:r>
              <a:rPr lang="en-GB" sz="3599" noProof="0" dirty="0">
                <a:solidFill>
                  <a:srgbClr val="FFFFFF"/>
                </a:solidFill>
                <a:latin typeface="Century Gothic Paneuropean"/>
                <a:ea typeface="Century Gothic Paneuropean"/>
                <a:cs typeface="Century Gothic Paneuropean"/>
                <a:sym typeface="Century Gothic Paneuropean"/>
              </a:rPr>
              <a:t>4️⃣ Save 20–25% of all income for tax</a:t>
            </a:r>
          </a:p>
          <a:p>
            <a:pPr algn="l">
              <a:lnSpc>
                <a:spcPts val="5039"/>
              </a:lnSpc>
              <a:spcBef>
                <a:spcPct val="0"/>
              </a:spcBef>
            </a:pPr>
            <a:r>
              <a:rPr lang="en-GB" sz="3599" noProof="0" dirty="0">
                <a:solidFill>
                  <a:srgbClr val="FFFFFF"/>
                </a:solidFill>
                <a:latin typeface="Century Gothic Paneuropean"/>
                <a:ea typeface="Century Gothic Paneuropean"/>
                <a:cs typeface="Century Gothic Paneuropean"/>
                <a:sym typeface="Century Gothic Paneuropean"/>
              </a:rPr>
              <a:t>5️⃣ Don’t rely on one client or platform</a:t>
            </a:r>
          </a:p>
          <a:p>
            <a:pPr algn="l">
              <a:lnSpc>
                <a:spcPts val="5039"/>
              </a:lnSpc>
              <a:spcBef>
                <a:spcPct val="0"/>
              </a:spcBef>
            </a:pPr>
            <a:r>
              <a:rPr lang="en-GB" sz="3599" noProof="0" dirty="0">
                <a:solidFill>
                  <a:srgbClr val="FFFFFF"/>
                </a:solidFill>
                <a:latin typeface="Century Gothic Paneuropean"/>
                <a:ea typeface="Century Gothic Paneuropean"/>
                <a:cs typeface="Century Gothic Paneuropean"/>
                <a:sym typeface="Century Gothic Paneuropean"/>
              </a:rPr>
              <a:t>6️⃣ Set up a basic privacy policy (free templates online)</a:t>
            </a:r>
          </a:p>
          <a:p>
            <a:pPr algn="l">
              <a:lnSpc>
                <a:spcPts val="5039"/>
              </a:lnSpc>
              <a:spcBef>
                <a:spcPct val="0"/>
              </a:spcBef>
            </a:pPr>
            <a:r>
              <a:rPr lang="en-GB" sz="3599" noProof="0" dirty="0">
                <a:solidFill>
                  <a:srgbClr val="FFFFFF"/>
                </a:solidFill>
                <a:latin typeface="Century Gothic Paneuropean"/>
                <a:ea typeface="Century Gothic Paneuropean"/>
                <a:cs typeface="Century Gothic Paneuropean"/>
                <a:sym typeface="Century Gothic Paneuropean"/>
              </a:rPr>
              <a:t>7️⃣ Store client data securely (passwords, encryption, access control)</a:t>
            </a:r>
          </a:p>
          <a:p>
            <a:pPr algn="l">
              <a:lnSpc>
                <a:spcPts val="5039"/>
              </a:lnSpc>
              <a:spcBef>
                <a:spcPct val="0"/>
              </a:spcBef>
            </a:pPr>
            <a:r>
              <a:rPr lang="en-GB" sz="3599" noProof="0" dirty="0">
                <a:solidFill>
                  <a:srgbClr val="FFFFFF"/>
                </a:solidFill>
                <a:latin typeface="Century Gothic Paneuropean"/>
                <a:ea typeface="Century Gothic Paneuropean"/>
                <a:cs typeface="Century Gothic Paneuropean"/>
                <a:sym typeface="Century Gothic Paneuropean"/>
              </a:rPr>
              <a:t>8️⃣ Price properly — value your time and skills</a:t>
            </a:r>
          </a:p>
          <a:p>
            <a:pPr algn="l">
              <a:lnSpc>
                <a:spcPts val="5039"/>
              </a:lnSpc>
              <a:spcBef>
                <a:spcPct val="0"/>
              </a:spcBef>
            </a:pPr>
            <a:r>
              <a:rPr lang="en-GB" sz="3599" noProof="0" dirty="0">
                <a:solidFill>
                  <a:srgbClr val="FFFFFF"/>
                </a:solidFill>
                <a:latin typeface="Century Gothic Paneuropean"/>
                <a:ea typeface="Century Gothic Paneuropean"/>
                <a:cs typeface="Century Gothic Paneuropean"/>
                <a:sym typeface="Century Gothic Paneuropean"/>
              </a:rPr>
              <a:t>9️⃣ Use free tools to streamline (Canva, Google Drive, </a:t>
            </a:r>
            <a:r>
              <a:rPr lang="en-GB" sz="3599" noProof="0" dirty="0" err="1">
                <a:solidFill>
                  <a:srgbClr val="FFFFFF"/>
                </a:solidFill>
                <a:latin typeface="Century Gothic Paneuropean"/>
                <a:ea typeface="Century Gothic Paneuropean"/>
                <a:cs typeface="Century Gothic Paneuropean"/>
                <a:sym typeface="Century Gothic Paneuropean"/>
              </a:rPr>
              <a:t>SumUp</a:t>
            </a:r>
            <a:r>
              <a:rPr lang="en-GB" sz="3599" noProof="0" dirty="0">
                <a:solidFill>
                  <a:srgbClr val="FFFFFF"/>
                </a:solidFill>
                <a:latin typeface="Century Gothic Paneuropean"/>
                <a:ea typeface="Century Gothic Paneuropean"/>
                <a:cs typeface="Century Gothic Paneuropean"/>
                <a:sym typeface="Century Gothic Paneuropean"/>
              </a:rPr>
              <a:t>, </a:t>
            </a:r>
            <a:r>
              <a:rPr lang="en-GB" sz="3599" noProof="0" dirty="0" err="1">
                <a:solidFill>
                  <a:srgbClr val="FFFFFF"/>
                </a:solidFill>
                <a:latin typeface="Century Gothic Paneuropean"/>
                <a:ea typeface="Century Gothic Paneuropean"/>
                <a:cs typeface="Century Gothic Paneuropean"/>
                <a:sym typeface="Century Gothic Paneuropean"/>
              </a:rPr>
              <a:t>MailerLite</a:t>
            </a:r>
            <a:r>
              <a:rPr lang="en-GB" sz="3599" noProof="0" dirty="0">
                <a:solidFill>
                  <a:srgbClr val="FFFFFF"/>
                </a:solidFill>
                <a:latin typeface="Century Gothic Paneuropean"/>
                <a:ea typeface="Century Gothic Paneuropean"/>
                <a:cs typeface="Century Gothic Paneuropean"/>
                <a:sym typeface="Century Gothic Paneuropean"/>
              </a:rPr>
              <a:t>)</a:t>
            </a:r>
          </a:p>
          <a:p>
            <a:pPr algn="l">
              <a:lnSpc>
                <a:spcPts val="5039"/>
              </a:lnSpc>
              <a:spcBef>
                <a:spcPct val="0"/>
              </a:spcBef>
            </a:pPr>
            <a:r>
              <a:rPr lang="en-GB" sz="3599" noProof="0" dirty="0">
                <a:solidFill>
                  <a:srgbClr val="FFFFFF"/>
                </a:solidFill>
                <a:latin typeface="Century Gothic Paneuropean"/>
                <a:ea typeface="Century Gothic Paneuropean"/>
                <a:cs typeface="Century Gothic Paneuropean"/>
                <a:sym typeface="Century Gothic Paneuropean"/>
              </a:rPr>
              <a:t>🔟 Take small action each week — don’t wait to be perfect</a:t>
            </a:r>
          </a:p>
        </p:txBody>
      </p:sp>
      <p:sp>
        <p:nvSpPr>
          <p:cNvPr id="4" name="TextBox 4"/>
          <p:cNvSpPr txBox="1"/>
          <p:nvPr/>
        </p:nvSpPr>
        <p:spPr>
          <a:xfrm>
            <a:off x="1180914" y="608330"/>
            <a:ext cx="9710291" cy="755016"/>
          </a:xfrm>
          <a:prstGeom prst="rect">
            <a:avLst/>
          </a:prstGeom>
        </p:spPr>
        <p:txBody>
          <a:bodyPr lIns="0" tIns="0" rIns="0" bIns="0" rtlCol="0" anchor="t">
            <a:spAutoFit/>
          </a:bodyPr>
          <a:lstStyle/>
          <a:p>
            <a:pPr algn="ctr">
              <a:lnSpc>
                <a:spcPts val="6159"/>
              </a:lnSpc>
              <a:spcBef>
                <a:spcPct val="0"/>
              </a:spcBef>
            </a:pPr>
            <a:r>
              <a:rPr lang="en-GB" sz="4399" b="1" noProof="0" dirty="0">
                <a:solidFill>
                  <a:srgbClr val="FFFFFF"/>
                </a:solidFill>
                <a:latin typeface="Century Gothic Paneuropean Bold"/>
                <a:ea typeface="Century Gothic Paneuropean Bold"/>
                <a:cs typeface="Century Gothic Paneuropean Bold"/>
                <a:sym typeface="Century Gothic Paneuropean Bold"/>
              </a:rPr>
              <a:t>Top 10 Ways to Protect Your Business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6537824" y="669771"/>
            <a:ext cx="11189086" cy="8588529"/>
          </a:xfrm>
          <a:custGeom>
            <a:avLst/>
            <a:gdLst/>
            <a:ahLst/>
            <a:cxnLst/>
            <a:rect l="l" t="t" r="r" b="b"/>
            <a:pathLst>
              <a:path w="11189086" h="8588529">
                <a:moveTo>
                  <a:pt x="0" y="0"/>
                </a:moveTo>
                <a:lnTo>
                  <a:pt x="11189086" y="0"/>
                </a:lnTo>
                <a:lnTo>
                  <a:pt x="11189086" y="8588529"/>
                </a:lnTo>
                <a:lnTo>
                  <a:pt x="0" y="8588529"/>
                </a:lnTo>
                <a:lnTo>
                  <a:pt x="0" y="0"/>
                </a:lnTo>
                <a:close/>
              </a:path>
            </a:pathLst>
          </a:custGeom>
          <a:blipFill>
            <a:blip r:embed="rId2"/>
            <a:stretch>
              <a:fillRect l="-18229" r="-18229"/>
            </a:stretch>
          </a:blipFill>
        </p:spPr>
        <p:txBody>
          <a:bodyPr/>
          <a:lstStyle/>
          <a:p>
            <a:endParaRPr lang="en-GB" noProof="0" dirty="0"/>
          </a:p>
        </p:txBody>
      </p:sp>
      <p:sp>
        <p:nvSpPr>
          <p:cNvPr id="3" name="Freeform 3"/>
          <p:cNvSpPr/>
          <p:nvPr/>
        </p:nvSpPr>
        <p:spPr>
          <a:xfrm>
            <a:off x="784545" y="2013797"/>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4" name="TextBox 4"/>
          <p:cNvSpPr txBox="1"/>
          <p:nvPr/>
        </p:nvSpPr>
        <p:spPr>
          <a:xfrm>
            <a:off x="784545" y="4447678"/>
            <a:ext cx="5586861" cy="3514725"/>
          </a:xfrm>
          <a:prstGeom prst="rect">
            <a:avLst/>
          </a:prstGeom>
        </p:spPr>
        <p:txBody>
          <a:bodyPr lIns="0" tIns="0" rIns="0" bIns="0" rtlCol="0" anchor="t">
            <a:spAutoFit/>
          </a:bodyPr>
          <a:lstStyle/>
          <a:p>
            <a:pPr algn="l">
              <a:lnSpc>
                <a:spcPts val="14550"/>
              </a:lnSpc>
            </a:pPr>
            <a:r>
              <a:rPr lang="en-GB" sz="7500" b="1" spc="352" noProof="0" dirty="0">
                <a:solidFill>
                  <a:srgbClr val="FFFFFF"/>
                </a:solidFill>
                <a:latin typeface="Century Gothic Paneuropean Bold"/>
                <a:ea typeface="Century Gothic Paneuropean Bold"/>
                <a:cs typeface="Century Gothic Paneuropean Bold"/>
                <a:sym typeface="Century Gothic Paneuropean Bold"/>
              </a:rPr>
              <a:t>Questions?</a:t>
            </a:r>
          </a:p>
          <a:p>
            <a:pPr marL="0" lvl="0" indent="0" algn="l">
              <a:lnSpc>
                <a:spcPts val="14550"/>
              </a:lnSpc>
            </a:pPr>
            <a:r>
              <a:rPr lang="en-GB" sz="7500" b="1" u="none" spc="352" noProof="0" dirty="0">
                <a:solidFill>
                  <a:srgbClr val="FFFFFF"/>
                </a:solidFill>
                <a:latin typeface="Century Gothic Paneuropean Bold"/>
                <a:ea typeface="Century Gothic Paneuropean Bold"/>
                <a:cs typeface="Century Gothic Paneuropean Bold"/>
                <a:sym typeface="Century Gothic Paneuropean Bold"/>
              </a:rPr>
              <a:t>Thank you</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1028700" y="1099838"/>
            <a:ext cx="4812632" cy="4114800"/>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noProof="0" dirty="0"/>
          </a:p>
        </p:txBody>
      </p:sp>
      <p:sp>
        <p:nvSpPr>
          <p:cNvPr id="3" name="Freeform 3"/>
          <p:cNvSpPr/>
          <p:nvPr/>
        </p:nvSpPr>
        <p:spPr>
          <a:xfrm>
            <a:off x="12122462" y="431801"/>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5"/>
            <a:stretch>
              <a:fillRect/>
            </a:stretch>
          </a:blipFill>
        </p:spPr>
        <p:txBody>
          <a:bodyPr/>
          <a:lstStyle/>
          <a:p>
            <a:endParaRPr lang="en-GB" noProof="0" dirty="0"/>
          </a:p>
        </p:txBody>
      </p:sp>
      <p:sp>
        <p:nvSpPr>
          <p:cNvPr id="4" name="Freeform 4"/>
          <p:cNvSpPr/>
          <p:nvPr/>
        </p:nvSpPr>
        <p:spPr>
          <a:xfrm>
            <a:off x="9144000" y="6338328"/>
            <a:ext cx="3435970" cy="3386354"/>
          </a:xfrm>
          <a:custGeom>
            <a:avLst/>
            <a:gdLst/>
            <a:ahLst/>
            <a:cxnLst/>
            <a:rect l="l" t="t" r="r" b="b"/>
            <a:pathLst>
              <a:path w="3435970" h="3386354">
                <a:moveTo>
                  <a:pt x="0" y="0"/>
                </a:moveTo>
                <a:lnTo>
                  <a:pt x="3435970" y="0"/>
                </a:lnTo>
                <a:lnTo>
                  <a:pt x="3435970" y="3386354"/>
                </a:lnTo>
                <a:lnTo>
                  <a:pt x="0" y="3386354"/>
                </a:lnTo>
                <a:lnTo>
                  <a:pt x="0" y="0"/>
                </a:lnTo>
                <a:close/>
              </a:path>
            </a:pathLst>
          </a:custGeom>
          <a:blipFill>
            <a:blip r:embed="rId6"/>
            <a:stretch>
              <a:fillRect l="-45246" t="-67398" r="-44764" b="-25396"/>
            </a:stretch>
          </a:blipFill>
        </p:spPr>
        <p:txBody>
          <a:bodyPr/>
          <a:lstStyle/>
          <a:p>
            <a:endParaRPr lang="en-GB" noProof="0" dirty="0"/>
          </a:p>
        </p:txBody>
      </p:sp>
      <p:sp>
        <p:nvSpPr>
          <p:cNvPr id="5" name="TextBox 5"/>
          <p:cNvSpPr txBox="1"/>
          <p:nvPr/>
        </p:nvSpPr>
        <p:spPr>
          <a:xfrm>
            <a:off x="6385219" y="1626143"/>
            <a:ext cx="11764461" cy="1193803"/>
          </a:xfrm>
          <a:prstGeom prst="rect">
            <a:avLst/>
          </a:prstGeom>
        </p:spPr>
        <p:txBody>
          <a:bodyPr lIns="0" tIns="0" rIns="0" bIns="0" rtlCol="0" anchor="t">
            <a:spAutoFit/>
          </a:bodyPr>
          <a:lstStyle/>
          <a:p>
            <a:pPr algn="l">
              <a:lnSpc>
                <a:spcPts val="9799"/>
              </a:lnSpc>
            </a:pPr>
            <a:r>
              <a:rPr lang="en-GB" sz="6999" noProof="0" dirty="0">
                <a:solidFill>
                  <a:srgbClr val="FFFFFF"/>
                </a:solidFill>
                <a:latin typeface="Century Gothic Paneuropean"/>
                <a:ea typeface="Century Gothic Paneuropean"/>
                <a:cs typeface="Century Gothic Paneuropean"/>
                <a:sym typeface="Century Gothic Paneuropean"/>
              </a:rPr>
              <a:t>Feedback and Next Steps </a:t>
            </a:r>
          </a:p>
        </p:txBody>
      </p:sp>
      <p:sp>
        <p:nvSpPr>
          <p:cNvPr id="6" name="TextBox 6"/>
          <p:cNvSpPr txBox="1"/>
          <p:nvPr/>
        </p:nvSpPr>
        <p:spPr>
          <a:xfrm>
            <a:off x="6385219" y="4037622"/>
            <a:ext cx="11902781" cy="1162444"/>
          </a:xfrm>
          <a:prstGeom prst="rect">
            <a:avLst/>
          </a:prstGeom>
        </p:spPr>
        <p:txBody>
          <a:bodyPr lIns="0" tIns="0" rIns="0" bIns="0" rtlCol="0" anchor="t">
            <a:spAutoFit/>
          </a:bodyPr>
          <a:lstStyle/>
          <a:p>
            <a:pPr algn="just">
              <a:lnSpc>
                <a:spcPts val="4703"/>
              </a:lnSpc>
              <a:spcBef>
                <a:spcPct val="0"/>
              </a:spcBef>
            </a:pPr>
            <a:r>
              <a:rPr lang="en-GB" sz="3359" noProof="0" dirty="0">
                <a:solidFill>
                  <a:srgbClr val="FFFFFF"/>
                </a:solidFill>
                <a:latin typeface="Century Gothic Paneuropean"/>
                <a:ea typeface="Century Gothic Paneuropean"/>
                <a:cs typeface="Century Gothic Paneuropean"/>
                <a:sym typeface="Century Gothic Paneuropean"/>
              </a:rPr>
              <a:t>This is an example QR code, ensure the correct QR code or link to the feedback form is on here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3" name="Freeform 3"/>
          <p:cNvSpPr/>
          <p:nvPr/>
        </p:nvSpPr>
        <p:spPr>
          <a:xfrm>
            <a:off x="1218323" y="2975487"/>
            <a:ext cx="7453569" cy="6613349"/>
          </a:xfrm>
          <a:custGeom>
            <a:avLst/>
            <a:gdLst/>
            <a:ahLst/>
            <a:cxnLst/>
            <a:rect l="l" t="t" r="r" b="b"/>
            <a:pathLst>
              <a:path w="7453569" h="6613349">
                <a:moveTo>
                  <a:pt x="0" y="0"/>
                </a:moveTo>
                <a:lnTo>
                  <a:pt x="7453569" y="0"/>
                </a:lnTo>
                <a:lnTo>
                  <a:pt x="7453569" y="6613348"/>
                </a:lnTo>
                <a:lnTo>
                  <a:pt x="0" y="66133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noProof="0" dirty="0"/>
          </a:p>
        </p:txBody>
      </p:sp>
      <p:sp>
        <p:nvSpPr>
          <p:cNvPr id="4" name="Freeform 4"/>
          <p:cNvSpPr/>
          <p:nvPr/>
        </p:nvSpPr>
        <p:spPr>
          <a:xfrm>
            <a:off x="10335719" y="3087844"/>
            <a:ext cx="7359442" cy="6529832"/>
          </a:xfrm>
          <a:custGeom>
            <a:avLst/>
            <a:gdLst/>
            <a:ahLst/>
            <a:cxnLst/>
            <a:rect l="l" t="t" r="r" b="b"/>
            <a:pathLst>
              <a:path w="7359442" h="6529832">
                <a:moveTo>
                  <a:pt x="0" y="0"/>
                </a:moveTo>
                <a:lnTo>
                  <a:pt x="7359442" y="0"/>
                </a:lnTo>
                <a:lnTo>
                  <a:pt x="7359442" y="6529833"/>
                </a:lnTo>
                <a:lnTo>
                  <a:pt x="0" y="65298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noProof="0" dirty="0"/>
          </a:p>
        </p:txBody>
      </p:sp>
      <p:sp>
        <p:nvSpPr>
          <p:cNvPr id="5" name="Freeform 5"/>
          <p:cNvSpPr/>
          <p:nvPr/>
        </p:nvSpPr>
        <p:spPr>
          <a:xfrm>
            <a:off x="1510690" y="4466497"/>
            <a:ext cx="730960" cy="677003"/>
          </a:xfrm>
          <a:custGeom>
            <a:avLst/>
            <a:gdLst/>
            <a:ahLst/>
            <a:cxnLst/>
            <a:rect l="l" t="t" r="r" b="b"/>
            <a:pathLst>
              <a:path w="730960" h="677003">
                <a:moveTo>
                  <a:pt x="0" y="0"/>
                </a:moveTo>
                <a:lnTo>
                  <a:pt x="730959" y="0"/>
                </a:lnTo>
                <a:lnTo>
                  <a:pt x="730959" y="677003"/>
                </a:lnTo>
                <a:lnTo>
                  <a:pt x="0" y="6770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noProof="0" dirty="0"/>
          </a:p>
        </p:txBody>
      </p:sp>
      <p:sp>
        <p:nvSpPr>
          <p:cNvPr id="6" name="Freeform 6"/>
          <p:cNvSpPr/>
          <p:nvPr/>
        </p:nvSpPr>
        <p:spPr>
          <a:xfrm>
            <a:off x="1605215" y="6121175"/>
            <a:ext cx="636434" cy="589455"/>
          </a:xfrm>
          <a:custGeom>
            <a:avLst/>
            <a:gdLst/>
            <a:ahLst/>
            <a:cxnLst/>
            <a:rect l="l" t="t" r="r" b="b"/>
            <a:pathLst>
              <a:path w="636434" h="589455">
                <a:moveTo>
                  <a:pt x="0" y="0"/>
                </a:moveTo>
                <a:lnTo>
                  <a:pt x="636434" y="0"/>
                </a:lnTo>
                <a:lnTo>
                  <a:pt x="636434" y="589455"/>
                </a:lnTo>
                <a:lnTo>
                  <a:pt x="0" y="5894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noProof="0" dirty="0"/>
          </a:p>
        </p:txBody>
      </p:sp>
      <p:sp>
        <p:nvSpPr>
          <p:cNvPr id="7" name="Freeform 7"/>
          <p:cNvSpPr/>
          <p:nvPr/>
        </p:nvSpPr>
        <p:spPr>
          <a:xfrm>
            <a:off x="10649063" y="4528093"/>
            <a:ext cx="664455" cy="615407"/>
          </a:xfrm>
          <a:custGeom>
            <a:avLst/>
            <a:gdLst/>
            <a:ahLst/>
            <a:cxnLst/>
            <a:rect l="l" t="t" r="r" b="b"/>
            <a:pathLst>
              <a:path w="664455" h="615407">
                <a:moveTo>
                  <a:pt x="0" y="0"/>
                </a:moveTo>
                <a:lnTo>
                  <a:pt x="664455" y="0"/>
                </a:lnTo>
                <a:lnTo>
                  <a:pt x="664455" y="615407"/>
                </a:lnTo>
                <a:lnTo>
                  <a:pt x="0" y="6154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noProof="0" dirty="0"/>
          </a:p>
        </p:txBody>
      </p:sp>
      <p:sp>
        <p:nvSpPr>
          <p:cNvPr id="8" name="Freeform 8"/>
          <p:cNvSpPr/>
          <p:nvPr/>
        </p:nvSpPr>
        <p:spPr>
          <a:xfrm>
            <a:off x="10649063" y="6050576"/>
            <a:ext cx="712661" cy="660055"/>
          </a:xfrm>
          <a:custGeom>
            <a:avLst/>
            <a:gdLst/>
            <a:ahLst/>
            <a:cxnLst/>
            <a:rect l="l" t="t" r="r" b="b"/>
            <a:pathLst>
              <a:path w="712661" h="660055">
                <a:moveTo>
                  <a:pt x="0" y="0"/>
                </a:moveTo>
                <a:lnTo>
                  <a:pt x="712661" y="0"/>
                </a:lnTo>
                <a:lnTo>
                  <a:pt x="712661" y="660054"/>
                </a:lnTo>
                <a:lnTo>
                  <a:pt x="0" y="6600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noProof="0" dirty="0"/>
          </a:p>
        </p:txBody>
      </p:sp>
      <p:sp>
        <p:nvSpPr>
          <p:cNvPr id="9" name="Freeform 9"/>
          <p:cNvSpPr/>
          <p:nvPr/>
        </p:nvSpPr>
        <p:spPr>
          <a:xfrm>
            <a:off x="1619947" y="8833155"/>
            <a:ext cx="621702" cy="546320"/>
          </a:xfrm>
          <a:custGeom>
            <a:avLst/>
            <a:gdLst/>
            <a:ahLst/>
            <a:cxnLst/>
            <a:rect l="l" t="t" r="r" b="b"/>
            <a:pathLst>
              <a:path w="621702" h="546320">
                <a:moveTo>
                  <a:pt x="0" y="0"/>
                </a:moveTo>
                <a:lnTo>
                  <a:pt x="621702" y="0"/>
                </a:lnTo>
                <a:lnTo>
                  <a:pt x="621702" y="546320"/>
                </a:lnTo>
                <a:lnTo>
                  <a:pt x="0" y="546320"/>
                </a:lnTo>
                <a:lnTo>
                  <a:pt x="0" y="0"/>
                </a:lnTo>
                <a:close/>
              </a:path>
            </a:pathLst>
          </a:custGeom>
          <a:blipFill>
            <a:blip r:embed="rId8"/>
            <a:stretch>
              <a:fillRect/>
            </a:stretch>
          </a:blipFill>
        </p:spPr>
        <p:txBody>
          <a:bodyPr/>
          <a:lstStyle/>
          <a:p>
            <a:endParaRPr lang="en-GB" noProof="0" dirty="0"/>
          </a:p>
        </p:txBody>
      </p:sp>
      <p:sp>
        <p:nvSpPr>
          <p:cNvPr id="10" name="Freeform 10"/>
          <p:cNvSpPr/>
          <p:nvPr/>
        </p:nvSpPr>
        <p:spPr>
          <a:xfrm>
            <a:off x="10777606" y="8836130"/>
            <a:ext cx="618316" cy="543345"/>
          </a:xfrm>
          <a:custGeom>
            <a:avLst/>
            <a:gdLst/>
            <a:ahLst/>
            <a:cxnLst/>
            <a:rect l="l" t="t" r="r" b="b"/>
            <a:pathLst>
              <a:path w="618316" h="543345">
                <a:moveTo>
                  <a:pt x="0" y="0"/>
                </a:moveTo>
                <a:lnTo>
                  <a:pt x="618316" y="0"/>
                </a:lnTo>
                <a:lnTo>
                  <a:pt x="618316" y="543345"/>
                </a:lnTo>
                <a:lnTo>
                  <a:pt x="0" y="543345"/>
                </a:lnTo>
                <a:lnTo>
                  <a:pt x="0" y="0"/>
                </a:lnTo>
                <a:close/>
              </a:path>
            </a:pathLst>
          </a:custGeom>
          <a:blipFill>
            <a:blip r:embed="rId8"/>
            <a:stretch>
              <a:fillRect/>
            </a:stretch>
          </a:blipFill>
        </p:spPr>
        <p:txBody>
          <a:bodyPr/>
          <a:lstStyle/>
          <a:p>
            <a:endParaRPr lang="en-GB" noProof="0" dirty="0"/>
          </a:p>
        </p:txBody>
      </p:sp>
      <p:sp>
        <p:nvSpPr>
          <p:cNvPr id="11" name="Freeform 11"/>
          <p:cNvSpPr/>
          <p:nvPr/>
        </p:nvSpPr>
        <p:spPr>
          <a:xfrm>
            <a:off x="10811804" y="7513105"/>
            <a:ext cx="549919" cy="483242"/>
          </a:xfrm>
          <a:custGeom>
            <a:avLst/>
            <a:gdLst/>
            <a:ahLst/>
            <a:cxnLst/>
            <a:rect l="l" t="t" r="r" b="b"/>
            <a:pathLst>
              <a:path w="549919" h="483242">
                <a:moveTo>
                  <a:pt x="0" y="0"/>
                </a:moveTo>
                <a:lnTo>
                  <a:pt x="549920" y="0"/>
                </a:lnTo>
                <a:lnTo>
                  <a:pt x="549920" y="483241"/>
                </a:lnTo>
                <a:lnTo>
                  <a:pt x="0" y="483241"/>
                </a:lnTo>
                <a:lnTo>
                  <a:pt x="0" y="0"/>
                </a:lnTo>
                <a:close/>
              </a:path>
            </a:pathLst>
          </a:custGeom>
          <a:blipFill>
            <a:blip r:embed="rId8"/>
            <a:stretch>
              <a:fillRect/>
            </a:stretch>
          </a:blipFill>
        </p:spPr>
        <p:txBody>
          <a:bodyPr/>
          <a:lstStyle/>
          <a:p>
            <a:endParaRPr lang="en-GB" noProof="0" dirty="0"/>
          </a:p>
        </p:txBody>
      </p:sp>
      <p:sp>
        <p:nvSpPr>
          <p:cNvPr id="12" name="Freeform 12"/>
          <p:cNvSpPr/>
          <p:nvPr/>
        </p:nvSpPr>
        <p:spPr>
          <a:xfrm>
            <a:off x="1605215" y="7450026"/>
            <a:ext cx="621702" cy="546320"/>
          </a:xfrm>
          <a:custGeom>
            <a:avLst/>
            <a:gdLst/>
            <a:ahLst/>
            <a:cxnLst/>
            <a:rect l="l" t="t" r="r" b="b"/>
            <a:pathLst>
              <a:path w="621702" h="546320">
                <a:moveTo>
                  <a:pt x="0" y="0"/>
                </a:moveTo>
                <a:lnTo>
                  <a:pt x="621702" y="0"/>
                </a:lnTo>
                <a:lnTo>
                  <a:pt x="621702" y="546320"/>
                </a:lnTo>
                <a:lnTo>
                  <a:pt x="0" y="546320"/>
                </a:lnTo>
                <a:lnTo>
                  <a:pt x="0" y="0"/>
                </a:lnTo>
                <a:close/>
              </a:path>
            </a:pathLst>
          </a:custGeom>
          <a:blipFill>
            <a:blip r:embed="rId8"/>
            <a:stretch>
              <a:fillRect/>
            </a:stretch>
          </a:blipFill>
        </p:spPr>
        <p:txBody>
          <a:bodyPr/>
          <a:lstStyle/>
          <a:p>
            <a:endParaRPr lang="en-GB" noProof="0" dirty="0"/>
          </a:p>
        </p:txBody>
      </p:sp>
      <p:sp>
        <p:nvSpPr>
          <p:cNvPr id="13" name="Freeform 13"/>
          <p:cNvSpPr/>
          <p:nvPr/>
        </p:nvSpPr>
        <p:spPr>
          <a:xfrm>
            <a:off x="1464063" y="3115568"/>
            <a:ext cx="918739" cy="918739"/>
          </a:xfrm>
          <a:custGeom>
            <a:avLst/>
            <a:gdLst/>
            <a:ahLst/>
            <a:cxnLst/>
            <a:rect l="l" t="t" r="r" b="b"/>
            <a:pathLst>
              <a:path w="918739" h="918739">
                <a:moveTo>
                  <a:pt x="0" y="0"/>
                </a:moveTo>
                <a:lnTo>
                  <a:pt x="918739" y="0"/>
                </a:lnTo>
                <a:lnTo>
                  <a:pt x="918739" y="918739"/>
                </a:lnTo>
                <a:lnTo>
                  <a:pt x="0" y="9187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noProof="0" dirty="0"/>
          </a:p>
        </p:txBody>
      </p:sp>
      <p:sp>
        <p:nvSpPr>
          <p:cNvPr id="14" name="Freeform 14"/>
          <p:cNvSpPr/>
          <p:nvPr/>
        </p:nvSpPr>
        <p:spPr>
          <a:xfrm>
            <a:off x="10550000" y="3193179"/>
            <a:ext cx="763518" cy="763518"/>
          </a:xfrm>
          <a:custGeom>
            <a:avLst/>
            <a:gdLst/>
            <a:ahLst/>
            <a:cxnLst/>
            <a:rect l="l" t="t" r="r" b="b"/>
            <a:pathLst>
              <a:path w="763518" h="763518">
                <a:moveTo>
                  <a:pt x="0" y="0"/>
                </a:moveTo>
                <a:lnTo>
                  <a:pt x="763518" y="0"/>
                </a:lnTo>
                <a:lnTo>
                  <a:pt x="763518" y="763518"/>
                </a:lnTo>
                <a:lnTo>
                  <a:pt x="0" y="7635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noProof="0" dirty="0"/>
          </a:p>
        </p:txBody>
      </p:sp>
      <p:sp>
        <p:nvSpPr>
          <p:cNvPr id="15" name="TextBox 15"/>
          <p:cNvSpPr txBox="1"/>
          <p:nvPr/>
        </p:nvSpPr>
        <p:spPr>
          <a:xfrm>
            <a:off x="768427" y="415290"/>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Sole Trader Vs Limited Company</a:t>
            </a:r>
          </a:p>
        </p:txBody>
      </p:sp>
      <p:sp>
        <p:nvSpPr>
          <p:cNvPr id="16" name="TextBox 16"/>
          <p:cNvSpPr txBox="1"/>
          <p:nvPr/>
        </p:nvSpPr>
        <p:spPr>
          <a:xfrm>
            <a:off x="468191" y="1320469"/>
            <a:ext cx="9124289" cy="438785"/>
          </a:xfrm>
          <a:prstGeom prst="rect">
            <a:avLst/>
          </a:prstGeom>
        </p:spPr>
        <p:txBody>
          <a:bodyPr lIns="0" tIns="0" rIns="0" bIns="0" rtlCol="0" anchor="t">
            <a:spAutoFit/>
          </a:bodyPr>
          <a:lstStyle/>
          <a:p>
            <a:pPr algn="l">
              <a:lnSpc>
                <a:spcPts val="3640"/>
              </a:lnSpc>
              <a:spcBef>
                <a:spcPct val="0"/>
              </a:spcBef>
            </a:pPr>
            <a:r>
              <a:rPr lang="en-GB" sz="2600" noProof="0" dirty="0">
                <a:solidFill>
                  <a:srgbClr val="FFFFFF"/>
                </a:solidFill>
                <a:latin typeface="Century Gothic Paneuropean"/>
                <a:ea typeface="Century Gothic Paneuropean"/>
                <a:cs typeface="Century Gothic Paneuropean"/>
                <a:sym typeface="Century Gothic Paneuropean"/>
              </a:rPr>
              <a:t>What’s the difference and she does it matter for risk?</a:t>
            </a:r>
          </a:p>
        </p:txBody>
      </p:sp>
      <p:sp>
        <p:nvSpPr>
          <p:cNvPr id="17" name="TextBox 17"/>
          <p:cNvSpPr txBox="1"/>
          <p:nvPr/>
        </p:nvSpPr>
        <p:spPr>
          <a:xfrm>
            <a:off x="3256770" y="3294360"/>
            <a:ext cx="4637582" cy="457835"/>
          </a:xfrm>
          <a:prstGeom prst="rect">
            <a:avLst/>
          </a:prstGeom>
        </p:spPr>
        <p:txBody>
          <a:bodyPr lIns="0" tIns="0" rIns="0" bIns="0" rtlCol="0" anchor="t">
            <a:spAutoFit/>
          </a:bodyPr>
          <a:lstStyle/>
          <a:p>
            <a:pPr algn="ctr">
              <a:lnSpc>
                <a:spcPts val="3640"/>
              </a:lnSpc>
              <a:spcBef>
                <a:spcPct val="0"/>
              </a:spcBef>
            </a:pPr>
            <a:r>
              <a:rPr lang="en-GB" sz="2600" noProof="0" dirty="0">
                <a:solidFill>
                  <a:srgbClr val="FFFFFF"/>
                </a:solidFill>
                <a:latin typeface="Schoolbell"/>
                <a:ea typeface="Schoolbell"/>
                <a:cs typeface="Schoolbell"/>
                <a:sym typeface="Schoolbell"/>
              </a:rPr>
              <a:t>Sole Trader</a:t>
            </a:r>
          </a:p>
        </p:txBody>
      </p:sp>
      <p:sp>
        <p:nvSpPr>
          <p:cNvPr id="18" name="TextBox 18"/>
          <p:cNvSpPr txBox="1"/>
          <p:nvPr/>
        </p:nvSpPr>
        <p:spPr>
          <a:xfrm>
            <a:off x="3256770" y="4568696"/>
            <a:ext cx="4637582" cy="457835"/>
          </a:xfrm>
          <a:prstGeom prst="rect">
            <a:avLst/>
          </a:prstGeom>
        </p:spPr>
        <p:txBody>
          <a:bodyPr lIns="0" tIns="0" rIns="0" bIns="0" rtlCol="0" anchor="t">
            <a:spAutoFit/>
          </a:bodyPr>
          <a:lstStyle/>
          <a:p>
            <a:pPr algn="ctr">
              <a:lnSpc>
                <a:spcPts val="3640"/>
              </a:lnSpc>
              <a:spcBef>
                <a:spcPct val="0"/>
              </a:spcBef>
            </a:pPr>
            <a:r>
              <a:rPr lang="en-GB" sz="2600" noProof="0" dirty="0">
                <a:solidFill>
                  <a:srgbClr val="FFFFFF"/>
                </a:solidFill>
                <a:latin typeface="Schoolbell"/>
                <a:ea typeface="Schoolbell"/>
                <a:cs typeface="Schoolbell"/>
                <a:sym typeface="Schoolbell"/>
              </a:rPr>
              <a:t>Simple to set up</a:t>
            </a:r>
          </a:p>
        </p:txBody>
      </p:sp>
      <p:sp>
        <p:nvSpPr>
          <p:cNvPr id="19" name="TextBox 19"/>
          <p:cNvSpPr txBox="1"/>
          <p:nvPr/>
        </p:nvSpPr>
        <p:spPr>
          <a:xfrm>
            <a:off x="3472378" y="6215486"/>
            <a:ext cx="4637582" cy="457835"/>
          </a:xfrm>
          <a:prstGeom prst="rect">
            <a:avLst/>
          </a:prstGeom>
        </p:spPr>
        <p:txBody>
          <a:bodyPr lIns="0" tIns="0" rIns="0" bIns="0" rtlCol="0" anchor="t">
            <a:spAutoFit/>
          </a:bodyPr>
          <a:lstStyle/>
          <a:p>
            <a:pPr algn="ctr">
              <a:lnSpc>
                <a:spcPts val="3640"/>
              </a:lnSpc>
              <a:spcBef>
                <a:spcPct val="0"/>
              </a:spcBef>
            </a:pPr>
            <a:r>
              <a:rPr lang="en-GB" sz="2600" noProof="0" dirty="0">
                <a:solidFill>
                  <a:srgbClr val="FFFFFF"/>
                </a:solidFill>
                <a:latin typeface="Schoolbell"/>
                <a:ea typeface="Schoolbell"/>
                <a:cs typeface="Schoolbell"/>
                <a:sym typeface="Schoolbell"/>
              </a:rPr>
              <a:t>Full control</a:t>
            </a:r>
          </a:p>
        </p:txBody>
      </p:sp>
      <p:sp>
        <p:nvSpPr>
          <p:cNvPr id="20" name="TextBox 20"/>
          <p:cNvSpPr txBox="1"/>
          <p:nvPr/>
        </p:nvSpPr>
        <p:spPr>
          <a:xfrm>
            <a:off x="3472378" y="7492471"/>
            <a:ext cx="4637582" cy="457835"/>
          </a:xfrm>
          <a:prstGeom prst="rect">
            <a:avLst/>
          </a:prstGeom>
        </p:spPr>
        <p:txBody>
          <a:bodyPr lIns="0" tIns="0" rIns="0" bIns="0" rtlCol="0" anchor="t">
            <a:spAutoFit/>
          </a:bodyPr>
          <a:lstStyle/>
          <a:p>
            <a:pPr algn="ctr">
              <a:lnSpc>
                <a:spcPts val="3640"/>
              </a:lnSpc>
              <a:spcBef>
                <a:spcPct val="0"/>
              </a:spcBef>
            </a:pPr>
            <a:r>
              <a:rPr lang="en-GB" sz="2600" noProof="0" dirty="0">
                <a:solidFill>
                  <a:srgbClr val="FFFFFF"/>
                </a:solidFill>
                <a:latin typeface="Schoolbell"/>
                <a:ea typeface="Schoolbell"/>
                <a:cs typeface="Schoolbell"/>
                <a:sym typeface="Schoolbell"/>
              </a:rPr>
              <a:t>You are legally responsible</a:t>
            </a:r>
          </a:p>
        </p:txBody>
      </p:sp>
      <p:sp>
        <p:nvSpPr>
          <p:cNvPr id="21" name="TextBox 21"/>
          <p:cNvSpPr txBox="1"/>
          <p:nvPr/>
        </p:nvSpPr>
        <p:spPr>
          <a:xfrm>
            <a:off x="3472378" y="8769455"/>
            <a:ext cx="4637582" cy="457835"/>
          </a:xfrm>
          <a:prstGeom prst="rect">
            <a:avLst/>
          </a:prstGeom>
        </p:spPr>
        <p:txBody>
          <a:bodyPr lIns="0" tIns="0" rIns="0" bIns="0" rtlCol="0" anchor="t">
            <a:spAutoFit/>
          </a:bodyPr>
          <a:lstStyle/>
          <a:p>
            <a:pPr algn="ctr">
              <a:lnSpc>
                <a:spcPts val="3640"/>
              </a:lnSpc>
              <a:spcBef>
                <a:spcPct val="0"/>
              </a:spcBef>
            </a:pPr>
            <a:r>
              <a:rPr lang="en-GB" sz="2600" noProof="0" dirty="0">
                <a:solidFill>
                  <a:srgbClr val="FFFFFF"/>
                </a:solidFill>
                <a:latin typeface="Schoolbell"/>
                <a:ea typeface="Schoolbell"/>
                <a:cs typeface="Schoolbell"/>
                <a:sym typeface="Schoolbell"/>
              </a:rPr>
              <a:t>Personal assets at risk</a:t>
            </a:r>
          </a:p>
        </p:txBody>
      </p:sp>
      <p:sp>
        <p:nvSpPr>
          <p:cNvPr id="22" name="TextBox 22"/>
          <p:cNvSpPr txBox="1"/>
          <p:nvPr/>
        </p:nvSpPr>
        <p:spPr>
          <a:xfrm>
            <a:off x="11005393" y="3312683"/>
            <a:ext cx="7359442" cy="457835"/>
          </a:xfrm>
          <a:prstGeom prst="rect">
            <a:avLst/>
          </a:prstGeom>
        </p:spPr>
        <p:txBody>
          <a:bodyPr lIns="0" tIns="0" rIns="0" bIns="0" rtlCol="0" anchor="t">
            <a:spAutoFit/>
          </a:bodyPr>
          <a:lstStyle/>
          <a:p>
            <a:pPr algn="ctr">
              <a:lnSpc>
                <a:spcPts val="3640"/>
              </a:lnSpc>
              <a:spcBef>
                <a:spcPct val="0"/>
              </a:spcBef>
            </a:pPr>
            <a:r>
              <a:rPr lang="en-GB" sz="2600" noProof="0" dirty="0">
                <a:solidFill>
                  <a:srgbClr val="FFFFFF"/>
                </a:solidFill>
                <a:latin typeface="Schoolbell"/>
                <a:ea typeface="Schoolbell"/>
                <a:cs typeface="Schoolbell"/>
                <a:sym typeface="Schoolbell"/>
              </a:rPr>
              <a:t>Limited Company</a:t>
            </a:r>
          </a:p>
        </p:txBody>
      </p:sp>
      <p:sp>
        <p:nvSpPr>
          <p:cNvPr id="23" name="TextBox 23"/>
          <p:cNvSpPr txBox="1"/>
          <p:nvPr/>
        </p:nvSpPr>
        <p:spPr>
          <a:xfrm>
            <a:off x="10928558" y="4648292"/>
            <a:ext cx="7359442" cy="457835"/>
          </a:xfrm>
          <a:prstGeom prst="rect">
            <a:avLst/>
          </a:prstGeom>
        </p:spPr>
        <p:txBody>
          <a:bodyPr lIns="0" tIns="0" rIns="0" bIns="0" rtlCol="0" anchor="t">
            <a:spAutoFit/>
          </a:bodyPr>
          <a:lstStyle/>
          <a:p>
            <a:pPr algn="ctr">
              <a:lnSpc>
                <a:spcPts val="3640"/>
              </a:lnSpc>
              <a:spcBef>
                <a:spcPct val="0"/>
              </a:spcBef>
            </a:pPr>
            <a:r>
              <a:rPr lang="en-GB" sz="2600" noProof="0" dirty="0">
                <a:solidFill>
                  <a:srgbClr val="FFFFFF"/>
                </a:solidFill>
                <a:latin typeface="Schoolbell"/>
                <a:ea typeface="Schoolbell"/>
                <a:cs typeface="Schoolbell"/>
                <a:sym typeface="Schoolbell"/>
              </a:rPr>
              <a:t>Separate legal entity</a:t>
            </a:r>
          </a:p>
        </p:txBody>
      </p:sp>
      <p:sp>
        <p:nvSpPr>
          <p:cNvPr id="24" name="TextBox 24"/>
          <p:cNvSpPr txBox="1"/>
          <p:nvPr/>
        </p:nvSpPr>
        <p:spPr>
          <a:xfrm>
            <a:off x="11005393" y="6215486"/>
            <a:ext cx="7359442" cy="457835"/>
          </a:xfrm>
          <a:prstGeom prst="rect">
            <a:avLst/>
          </a:prstGeom>
        </p:spPr>
        <p:txBody>
          <a:bodyPr lIns="0" tIns="0" rIns="0" bIns="0" rtlCol="0" anchor="t">
            <a:spAutoFit/>
          </a:bodyPr>
          <a:lstStyle/>
          <a:p>
            <a:pPr algn="ctr">
              <a:lnSpc>
                <a:spcPts val="3640"/>
              </a:lnSpc>
              <a:spcBef>
                <a:spcPct val="0"/>
              </a:spcBef>
            </a:pPr>
            <a:r>
              <a:rPr lang="en-GB" sz="2600" noProof="0" dirty="0">
                <a:solidFill>
                  <a:srgbClr val="FFFFFF"/>
                </a:solidFill>
                <a:latin typeface="Schoolbell"/>
                <a:ea typeface="Schoolbell"/>
                <a:cs typeface="Schoolbell"/>
                <a:sym typeface="Schoolbell"/>
              </a:rPr>
              <a:t>More credibility</a:t>
            </a:r>
          </a:p>
        </p:txBody>
      </p:sp>
      <p:sp>
        <p:nvSpPr>
          <p:cNvPr id="25" name="TextBox 25"/>
          <p:cNvSpPr txBox="1"/>
          <p:nvPr/>
        </p:nvSpPr>
        <p:spPr>
          <a:xfrm>
            <a:off x="11313518" y="8872646"/>
            <a:ext cx="7359442" cy="457835"/>
          </a:xfrm>
          <a:prstGeom prst="rect">
            <a:avLst/>
          </a:prstGeom>
        </p:spPr>
        <p:txBody>
          <a:bodyPr lIns="0" tIns="0" rIns="0" bIns="0" rtlCol="0" anchor="t">
            <a:spAutoFit/>
          </a:bodyPr>
          <a:lstStyle/>
          <a:p>
            <a:pPr algn="ctr">
              <a:lnSpc>
                <a:spcPts val="3640"/>
              </a:lnSpc>
              <a:spcBef>
                <a:spcPct val="0"/>
              </a:spcBef>
            </a:pPr>
            <a:r>
              <a:rPr lang="en-GB" sz="2600" noProof="0" dirty="0">
                <a:solidFill>
                  <a:srgbClr val="FFFFFF"/>
                </a:solidFill>
                <a:latin typeface="Schoolbell"/>
                <a:ea typeface="Schoolbell"/>
                <a:cs typeface="Schoolbell"/>
                <a:sym typeface="Schoolbell"/>
              </a:rPr>
              <a:t>Directors have legal duties</a:t>
            </a:r>
          </a:p>
        </p:txBody>
      </p:sp>
      <p:sp>
        <p:nvSpPr>
          <p:cNvPr id="26" name="TextBox 26"/>
          <p:cNvSpPr txBox="1"/>
          <p:nvPr/>
        </p:nvSpPr>
        <p:spPr>
          <a:xfrm>
            <a:off x="10981290" y="7511125"/>
            <a:ext cx="7359442" cy="457835"/>
          </a:xfrm>
          <a:prstGeom prst="rect">
            <a:avLst/>
          </a:prstGeom>
        </p:spPr>
        <p:txBody>
          <a:bodyPr lIns="0" tIns="0" rIns="0" bIns="0" rtlCol="0" anchor="t">
            <a:spAutoFit/>
          </a:bodyPr>
          <a:lstStyle/>
          <a:p>
            <a:pPr algn="ctr">
              <a:lnSpc>
                <a:spcPts val="3640"/>
              </a:lnSpc>
              <a:spcBef>
                <a:spcPct val="0"/>
              </a:spcBef>
            </a:pPr>
            <a:r>
              <a:rPr lang="en-GB" sz="2600" noProof="0" dirty="0">
                <a:solidFill>
                  <a:srgbClr val="FFFFFF"/>
                </a:solidFill>
                <a:latin typeface="Schoolbell"/>
                <a:ea typeface="Schoolbell"/>
                <a:cs typeface="Schoolbell"/>
                <a:sym typeface="Schoolbell"/>
              </a:rPr>
              <a:t>More admin and costs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3" name="Freeform 3"/>
          <p:cNvSpPr/>
          <p:nvPr/>
        </p:nvSpPr>
        <p:spPr>
          <a:xfrm>
            <a:off x="4685223" y="1960968"/>
            <a:ext cx="8917553" cy="7912302"/>
          </a:xfrm>
          <a:custGeom>
            <a:avLst/>
            <a:gdLst/>
            <a:ahLst/>
            <a:cxnLst/>
            <a:rect l="l" t="t" r="r" b="b"/>
            <a:pathLst>
              <a:path w="8917553" h="7912302">
                <a:moveTo>
                  <a:pt x="0" y="0"/>
                </a:moveTo>
                <a:lnTo>
                  <a:pt x="8917554" y="0"/>
                </a:lnTo>
                <a:lnTo>
                  <a:pt x="8917554" y="7912302"/>
                </a:lnTo>
                <a:lnTo>
                  <a:pt x="0" y="79123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noProof="0" dirty="0"/>
          </a:p>
        </p:txBody>
      </p:sp>
      <p:sp>
        <p:nvSpPr>
          <p:cNvPr id="4" name="Freeform 4"/>
          <p:cNvSpPr/>
          <p:nvPr/>
        </p:nvSpPr>
        <p:spPr>
          <a:xfrm>
            <a:off x="5060209" y="3708005"/>
            <a:ext cx="730960" cy="677003"/>
          </a:xfrm>
          <a:custGeom>
            <a:avLst/>
            <a:gdLst/>
            <a:ahLst/>
            <a:cxnLst/>
            <a:rect l="l" t="t" r="r" b="b"/>
            <a:pathLst>
              <a:path w="730960" h="677003">
                <a:moveTo>
                  <a:pt x="0" y="0"/>
                </a:moveTo>
                <a:lnTo>
                  <a:pt x="730960" y="0"/>
                </a:lnTo>
                <a:lnTo>
                  <a:pt x="730960" y="677003"/>
                </a:lnTo>
                <a:lnTo>
                  <a:pt x="0" y="6770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noProof="0" dirty="0"/>
          </a:p>
        </p:txBody>
      </p:sp>
      <p:sp>
        <p:nvSpPr>
          <p:cNvPr id="5" name="Freeform 5"/>
          <p:cNvSpPr/>
          <p:nvPr/>
        </p:nvSpPr>
        <p:spPr>
          <a:xfrm>
            <a:off x="5235202" y="5718824"/>
            <a:ext cx="636434" cy="589455"/>
          </a:xfrm>
          <a:custGeom>
            <a:avLst/>
            <a:gdLst/>
            <a:ahLst/>
            <a:cxnLst/>
            <a:rect l="l" t="t" r="r" b="b"/>
            <a:pathLst>
              <a:path w="636434" h="589455">
                <a:moveTo>
                  <a:pt x="0" y="0"/>
                </a:moveTo>
                <a:lnTo>
                  <a:pt x="636434" y="0"/>
                </a:lnTo>
                <a:lnTo>
                  <a:pt x="636434" y="589455"/>
                </a:lnTo>
                <a:lnTo>
                  <a:pt x="0" y="5894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noProof="0" dirty="0"/>
          </a:p>
        </p:txBody>
      </p:sp>
      <p:sp>
        <p:nvSpPr>
          <p:cNvPr id="6" name="Freeform 6"/>
          <p:cNvSpPr/>
          <p:nvPr/>
        </p:nvSpPr>
        <p:spPr>
          <a:xfrm>
            <a:off x="5235202" y="8985140"/>
            <a:ext cx="621702" cy="546320"/>
          </a:xfrm>
          <a:custGeom>
            <a:avLst/>
            <a:gdLst/>
            <a:ahLst/>
            <a:cxnLst/>
            <a:rect l="l" t="t" r="r" b="b"/>
            <a:pathLst>
              <a:path w="621702" h="546320">
                <a:moveTo>
                  <a:pt x="0" y="0"/>
                </a:moveTo>
                <a:lnTo>
                  <a:pt x="621701" y="0"/>
                </a:lnTo>
                <a:lnTo>
                  <a:pt x="621701" y="546320"/>
                </a:lnTo>
                <a:lnTo>
                  <a:pt x="0" y="546320"/>
                </a:lnTo>
                <a:lnTo>
                  <a:pt x="0" y="0"/>
                </a:lnTo>
                <a:close/>
              </a:path>
            </a:pathLst>
          </a:custGeom>
          <a:blipFill>
            <a:blip r:embed="rId8"/>
            <a:stretch>
              <a:fillRect/>
            </a:stretch>
          </a:blipFill>
        </p:spPr>
        <p:txBody>
          <a:bodyPr/>
          <a:lstStyle/>
          <a:p>
            <a:endParaRPr lang="en-GB" noProof="0" dirty="0"/>
          </a:p>
        </p:txBody>
      </p:sp>
      <p:sp>
        <p:nvSpPr>
          <p:cNvPr id="7" name="Freeform 7"/>
          <p:cNvSpPr/>
          <p:nvPr/>
        </p:nvSpPr>
        <p:spPr>
          <a:xfrm>
            <a:off x="5249934" y="7299006"/>
            <a:ext cx="621702" cy="546320"/>
          </a:xfrm>
          <a:custGeom>
            <a:avLst/>
            <a:gdLst/>
            <a:ahLst/>
            <a:cxnLst/>
            <a:rect l="l" t="t" r="r" b="b"/>
            <a:pathLst>
              <a:path w="621702" h="546320">
                <a:moveTo>
                  <a:pt x="0" y="0"/>
                </a:moveTo>
                <a:lnTo>
                  <a:pt x="621702" y="0"/>
                </a:lnTo>
                <a:lnTo>
                  <a:pt x="621702" y="546321"/>
                </a:lnTo>
                <a:lnTo>
                  <a:pt x="0" y="546321"/>
                </a:lnTo>
                <a:lnTo>
                  <a:pt x="0" y="0"/>
                </a:lnTo>
                <a:close/>
              </a:path>
            </a:pathLst>
          </a:custGeom>
          <a:blipFill>
            <a:blip r:embed="rId8"/>
            <a:stretch>
              <a:fillRect/>
            </a:stretch>
          </a:blipFill>
        </p:spPr>
        <p:txBody>
          <a:bodyPr/>
          <a:lstStyle/>
          <a:p>
            <a:endParaRPr lang="en-GB" noProof="0" dirty="0"/>
          </a:p>
        </p:txBody>
      </p:sp>
      <p:sp>
        <p:nvSpPr>
          <p:cNvPr id="8" name="Freeform 8"/>
          <p:cNvSpPr/>
          <p:nvPr/>
        </p:nvSpPr>
        <p:spPr>
          <a:xfrm>
            <a:off x="5125944" y="2277145"/>
            <a:ext cx="730960" cy="730960"/>
          </a:xfrm>
          <a:custGeom>
            <a:avLst/>
            <a:gdLst/>
            <a:ahLst/>
            <a:cxnLst/>
            <a:rect l="l" t="t" r="r" b="b"/>
            <a:pathLst>
              <a:path w="730960" h="730960">
                <a:moveTo>
                  <a:pt x="0" y="0"/>
                </a:moveTo>
                <a:lnTo>
                  <a:pt x="730959" y="0"/>
                </a:lnTo>
                <a:lnTo>
                  <a:pt x="730959" y="730960"/>
                </a:lnTo>
                <a:lnTo>
                  <a:pt x="0" y="7309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noProof="0" dirty="0"/>
          </a:p>
        </p:txBody>
      </p:sp>
      <p:sp>
        <p:nvSpPr>
          <p:cNvPr id="9" name="TextBox 9"/>
          <p:cNvSpPr txBox="1"/>
          <p:nvPr/>
        </p:nvSpPr>
        <p:spPr>
          <a:xfrm>
            <a:off x="768427" y="415290"/>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Sole Trader - What Does it Really Mean?</a:t>
            </a:r>
          </a:p>
        </p:txBody>
      </p:sp>
      <p:sp>
        <p:nvSpPr>
          <p:cNvPr id="10" name="TextBox 10"/>
          <p:cNvSpPr txBox="1"/>
          <p:nvPr/>
        </p:nvSpPr>
        <p:spPr>
          <a:xfrm>
            <a:off x="7383186" y="2380370"/>
            <a:ext cx="4637582" cy="457835"/>
          </a:xfrm>
          <a:prstGeom prst="rect">
            <a:avLst/>
          </a:prstGeom>
        </p:spPr>
        <p:txBody>
          <a:bodyPr lIns="0" tIns="0" rIns="0" bIns="0" rtlCol="0" anchor="t">
            <a:spAutoFit/>
          </a:bodyPr>
          <a:lstStyle/>
          <a:p>
            <a:pPr algn="ctr">
              <a:lnSpc>
                <a:spcPts val="3640"/>
              </a:lnSpc>
              <a:spcBef>
                <a:spcPct val="0"/>
              </a:spcBef>
            </a:pPr>
            <a:r>
              <a:rPr lang="en-GB" sz="2600" noProof="0" dirty="0">
                <a:solidFill>
                  <a:srgbClr val="FFFFFF"/>
                </a:solidFill>
                <a:latin typeface="Schoolbell"/>
                <a:ea typeface="Schoolbell"/>
                <a:cs typeface="Schoolbell"/>
                <a:sym typeface="Schoolbell"/>
              </a:rPr>
              <a:t>Sole Trader</a:t>
            </a:r>
          </a:p>
        </p:txBody>
      </p:sp>
      <p:sp>
        <p:nvSpPr>
          <p:cNvPr id="11" name="TextBox 11"/>
          <p:cNvSpPr txBox="1"/>
          <p:nvPr/>
        </p:nvSpPr>
        <p:spPr>
          <a:xfrm>
            <a:off x="7383186" y="3901598"/>
            <a:ext cx="4637582" cy="457835"/>
          </a:xfrm>
          <a:prstGeom prst="rect">
            <a:avLst/>
          </a:prstGeom>
        </p:spPr>
        <p:txBody>
          <a:bodyPr lIns="0" tIns="0" rIns="0" bIns="0" rtlCol="0" anchor="t">
            <a:spAutoFit/>
          </a:bodyPr>
          <a:lstStyle/>
          <a:p>
            <a:pPr algn="ctr">
              <a:lnSpc>
                <a:spcPts val="3640"/>
              </a:lnSpc>
              <a:spcBef>
                <a:spcPct val="0"/>
              </a:spcBef>
            </a:pPr>
            <a:r>
              <a:rPr lang="en-GB" sz="2600" noProof="0" dirty="0">
                <a:solidFill>
                  <a:srgbClr val="FFFFFF"/>
                </a:solidFill>
                <a:latin typeface="Schoolbell"/>
                <a:ea typeface="Schoolbell"/>
                <a:cs typeface="Schoolbell"/>
                <a:sym typeface="Schoolbell"/>
              </a:rPr>
              <a:t>Easy set up</a:t>
            </a:r>
          </a:p>
        </p:txBody>
      </p:sp>
      <p:sp>
        <p:nvSpPr>
          <p:cNvPr id="12" name="TextBox 12"/>
          <p:cNvSpPr txBox="1"/>
          <p:nvPr/>
        </p:nvSpPr>
        <p:spPr>
          <a:xfrm>
            <a:off x="7383186" y="5850444"/>
            <a:ext cx="4637582" cy="457835"/>
          </a:xfrm>
          <a:prstGeom prst="rect">
            <a:avLst/>
          </a:prstGeom>
        </p:spPr>
        <p:txBody>
          <a:bodyPr lIns="0" tIns="0" rIns="0" bIns="0" rtlCol="0" anchor="t">
            <a:spAutoFit/>
          </a:bodyPr>
          <a:lstStyle/>
          <a:p>
            <a:pPr algn="ctr">
              <a:lnSpc>
                <a:spcPts val="3640"/>
              </a:lnSpc>
              <a:spcBef>
                <a:spcPct val="0"/>
              </a:spcBef>
            </a:pPr>
            <a:r>
              <a:rPr lang="en-GB" sz="2600" noProof="0" dirty="0">
                <a:solidFill>
                  <a:srgbClr val="FFFFFF"/>
                </a:solidFill>
                <a:latin typeface="Schoolbell"/>
                <a:ea typeface="Schoolbell"/>
                <a:cs typeface="Schoolbell"/>
                <a:sym typeface="Schoolbell"/>
              </a:rPr>
              <a:t>You keep all the profits</a:t>
            </a:r>
          </a:p>
        </p:txBody>
      </p:sp>
      <p:sp>
        <p:nvSpPr>
          <p:cNvPr id="13" name="TextBox 13"/>
          <p:cNvSpPr txBox="1"/>
          <p:nvPr/>
        </p:nvSpPr>
        <p:spPr>
          <a:xfrm>
            <a:off x="7835086" y="7232331"/>
            <a:ext cx="4637582" cy="915035"/>
          </a:xfrm>
          <a:prstGeom prst="rect">
            <a:avLst/>
          </a:prstGeom>
        </p:spPr>
        <p:txBody>
          <a:bodyPr lIns="0" tIns="0" rIns="0" bIns="0" rtlCol="0" anchor="t">
            <a:spAutoFit/>
          </a:bodyPr>
          <a:lstStyle/>
          <a:p>
            <a:pPr algn="ctr">
              <a:lnSpc>
                <a:spcPts val="3640"/>
              </a:lnSpc>
              <a:spcBef>
                <a:spcPct val="0"/>
              </a:spcBef>
            </a:pPr>
            <a:r>
              <a:rPr lang="en-GB" sz="2600" noProof="0" dirty="0">
                <a:solidFill>
                  <a:srgbClr val="FFFFFF"/>
                </a:solidFill>
                <a:latin typeface="Schoolbell"/>
                <a:ea typeface="Schoolbell"/>
                <a:cs typeface="Schoolbell"/>
                <a:sym typeface="Schoolbell"/>
              </a:rPr>
              <a:t>You are the business- no separation</a:t>
            </a:r>
          </a:p>
        </p:txBody>
      </p:sp>
      <p:sp>
        <p:nvSpPr>
          <p:cNvPr id="14" name="TextBox 14"/>
          <p:cNvSpPr txBox="1"/>
          <p:nvPr/>
        </p:nvSpPr>
        <p:spPr>
          <a:xfrm>
            <a:off x="7659885" y="8767445"/>
            <a:ext cx="4637582" cy="915035"/>
          </a:xfrm>
          <a:prstGeom prst="rect">
            <a:avLst/>
          </a:prstGeom>
        </p:spPr>
        <p:txBody>
          <a:bodyPr lIns="0" tIns="0" rIns="0" bIns="0" rtlCol="0" anchor="t">
            <a:spAutoFit/>
          </a:bodyPr>
          <a:lstStyle/>
          <a:p>
            <a:pPr algn="ctr">
              <a:lnSpc>
                <a:spcPts val="3640"/>
              </a:lnSpc>
              <a:spcBef>
                <a:spcPct val="0"/>
              </a:spcBef>
            </a:pPr>
            <a:r>
              <a:rPr lang="en-GB" sz="2600" noProof="0" dirty="0">
                <a:solidFill>
                  <a:srgbClr val="FFFFFF"/>
                </a:solidFill>
                <a:latin typeface="Schoolbell"/>
                <a:ea typeface="Schoolbell"/>
                <a:cs typeface="Schoolbell"/>
                <a:sym typeface="Schoolbell"/>
              </a:rPr>
              <a:t>Personal assets at risk if things go wrong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3" name="Freeform 3"/>
          <p:cNvSpPr/>
          <p:nvPr/>
        </p:nvSpPr>
        <p:spPr>
          <a:xfrm>
            <a:off x="5235202" y="2067482"/>
            <a:ext cx="8756387" cy="7769303"/>
          </a:xfrm>
          <a:custGeom>
            <a:avLst/>
            <a:gdLst/>
            <a:ahLst/>
            <a:cxnLst/>
            <a:rect l="l" t="t" r="r" b="b"/>
            <a:pathLst>
              <a:path w="8756387" h="7769303">
                <a:moveTo>
                  <a:pt x="0" y="0"/>
                </a:moveTo>
                <a:lnTo>
                  <a:pt x="8756386" y="0"/>
                </a:lnTo>
                <a:lnTo>
                  <a:pt x="8756386" y="7769303"/>
                </a:lnTo>
                <a:lnTo>
                  <a:pt x="0" y="7769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noProof="0" dirty="0"/>
          </a:p>
        </p:txBody>
      </p:sp>
      <p:sp>
        <p:nvSpPr>
          <p:cNvPr id="4" name="Freeform 4"/>
          <p:cNvSpPr/>
          <p:nvPr/>
        </p:nvSpPr>
        <p:spPr>
          <a:xfrm>
            <a:off x="5641161" y="4024810"/>
            <a:ext cx="664455" cy="615407"/>
          </a:xfrm>
          <a:custGeom>
            <a:avLst/>
            <a:gdLst/>
            <a:ahLst/>
            <a:cxnLst/>
            <a:rect l="l" t="t" r="r" b="b"/>
            <a:pathLst>
              <a:path w="664455" h="615407">
                <a:moveTo>
                  <a:pt x="0" y="0"/>
                </a:moveTo>
                <a:lnTo>
                  <a:pt x="664454" y="0"/>
                </a:lnTo>
                <a:lnTo>
                  <a:pt x="664454" y="615407"/>
                </a:lnTo>
                <a:lnTo>
                  <a:pt x="0" y="6154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noProof="0" dirty="0"/>
          </a:p>
        </p:txBody>
      </p:sp>
      <p:sp>
        <p:nvSpPr>
          <p:cNvPr id="5" name="Freeform 5"/>
          <p:cNvSpPr/>
          <p:nvPr/>
        </p:nvSpPr>
        <p:spPr>
          <a:xfrm>
            <a:off x="5642486" y="5817686"/>
            <a:ext cx="712661" cy="660055"/>
          </a:xfrm>
          <a:custGeom>
            <a:avLst/>
            <a:gdLst/>
            <a:ahLst/>
            <a:cxnLst/>
            <a:rect l="l" t="t" r="r" b="b"/>
            <a:pathLst>
              <a:path w="712661" h="660055">
                <a:moveTo>
                  <a:pt x="0" y="0"/>
                </a:moveTo>
                <a:lnTo>
                  <a:pt x="712661" y="0"/>
                </a:lnTo>
                <a:lnTo>
                  <a:pt x="712661" y="660055"/>
                </a:lnTo>
                <a:lnTo>
                  <a:pt x="0" y="660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noProof="0" dirty="0"/>
          </a:p>
        </p:txBody>
      </p:sp>
      <p:sp>
        <p:nvSpPr>
          <p:cNvPr id="6" name="Freeform 6"/>
          <p:cNvSpPr/>
          <p:nvPr/>
        </p:nvSpPr>
        <p:spPr>
          <a:xfrm>
            <a:off x="5805228" y="8939321"/>
            <a:ext cx="618316" cy="543345"/>
          </a:xfrm>
          <a:custGeom>
            <a:avLst/>
            <a:gdLst/>
            <a:ahLst/>
            <a:cxnLst/>
            <a:rect l="l" t="t" r="r" b="b"/>
            <a:pathLst>
              <a:path w="618316" h="543345">
                <a:moveTo>
                  <a:pt x="0" y="0"/>
                </a:moveTo>
                <a:lnTo>
                  <a:pt x="618316" y="0"/>
                </a:lnTo>
                <a:lnTo>
                  <a:pt x="618316" y="543345"/>
                </a:lnTo>
                <a:lnTo>
                  <a:pt x="0" y="543345"/>
                </a:lnTo>
                <a:lnTo>
                  <a:pt x="0" y="0"/>
                </a:lnTo>
                <a:close/>
              </a:path>
            </a:pathLst>
          </a:custGeom>
          <a:blipFill>
            <a:blip r:embed="rId8"/>
            <a:stretch>
              <a:fillRect/>
            </a:stretch>
          </a:blipFill>
        </p:spPr>
        <p:txBody>
          <a:bodyPr/>
          <a:lstStyle/>
          <a:p>
            <a:endParaRPr lang="en-GB" noProof="0" dirty="0"/>
          </a:p>
        </p:txBody>
      </p:sp>
      <p:sp>
        <p:nvSpPr>
          <p:cNvPr id="7" name="Freeform 7"/>
          <p:cNvSpPr/>
          <p:nvPr/>
        </p:nvSpPr>
        <p:spPr>
          <a:xfrm>
            <a:off x="5805228" y="7420716"/>
            <a:ext cx="549919" cy="483242"/>
          </a:xfrm>
          <a:custGeom>
            <a:avLst/>
            <a:gdLst/>
            <a:ahLst/>
            <a:cxnLst/>
            <a:rect l="l" t="t" r="r" b="b"/>
            <a:pathLst>
              <a:path w="549919" h="483242">
                <a:moveTo>
                  <a:pt x="0" y="0"/>
                </a:moveTo>
                <a:lnTo>
                  <a:pt x="549919" y="0"/>
                </a:lnTo>
                <a:lnTo>
                  <a:pt x="549919" y="483241"/>
                </a:lnTo>
                <a:lnTo>
                  <a:pt x="0" y="483241"/>
                </a:lnTo>
                <a:lnTo>
                  <a:pt x="0" y="0"/>
                </a:lnTo>
                <a:close/>
              </a:path>
            </a:pathLst>
          </a:custGeom>
          <a:blipFill>
            <a:blip r:embed="rId8"/>
            <a:stretch>
              <a:fillRect/>
            </a:stretch>
          </a:blipFill>
        </p:spPr>
        <p:txBody>
          <a:bodyPr/>
          <a:lstStyle/>
          <a:p>
            <a:endParaRPr lang="en-GB" noProof="0" dirty="0"/>
          </a:p>
        </p:txBody>
      </p:sp>
      <p:sp>
        <p:nvSpPr>
          <p:cNvPr id="8" name="TextBox 8"/>
          <p:cNvSpPr txBox="1"/>
          <p:nvPr/>
        </p:nvSpPr>
        <p:spPr>
          <a:xfrm>
            <a:off x="768427" y="415290"/>
            <a:ext cx="8933550" cy="1251585"/>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Limited Company- What Changes Legally?</a:t>
            </a:r>
          </a:p>
        </p:txBody>
      </p:sp>
      <p:sp>
        <p:nvSpPr>
          <p:cNvPr id="9" name="TextBox 9"/>
          <p:cNvSpPr txBox="1"/>
          <p:nvPr/>
        </p:nvSpPr>
        <p:spPr>
          <a:xfrm>
            <a:off x="6423544" y="2549165"/>
            <a:ext cx="7359442" cy="457835"/>
          </a:xfrm>
          <a:prstGeom prst="rect">
            <a:avLst/>
          </a:prstGeom>
        </p:spPr>
        <p:txBody>
          <a:bodyPr lIns="0" tIns="0" rIns="0" bIns="0" rtlCol="0" anchor="t">
            <a:spAutoFit/>
          </a:bodyPr>
          <a:lstStyle/>
          <a:p>
            <a:pPr algn="ctr">
              <a:lnSpc>
                <a:spcPts val="3640"/>
              </a:lnSpc>
              <a:spcBef>
                <a:spcPct val="0"/>
              </a:spcBef>
            </a:pPr>
            <a:r>
              <a:rPr lang="en-GB" sz="2600" noProof="0" dirty="0">
                <a:solidFill>
                  <a:srgbClr val="FFFFFF"/>
                </a:solidFill>
                <a:latin typeface="Schoolbell"/>
                <a:ea typeface="Schoolbell"/>
                <a:cs typeface="Schoolbell"/>
                <a:sym typeface="Schoolbell"/>
              </a:rPr>
              <a:t>Limited Company</a:t>
            </a:r>
          </a:p>
        </p:txBody>
      </p:sp>
      <p:sp>
        <p:nvSpPr>
          <p:cNvPr id="10" name="TextBox 10"/>
          <p:cNvSpPr txBox="1"/>
          <p:nvPr/>
        </p:nvSpPr>
        <p:spPr>
          <a:xfrm>
            <a:off x="6632146" y="4070258"/>
            <a:ext cx="7359442" cy="457835"/>
          </a:xfrm>
          <a:prstGeom prst="rect">
            <a:avLst/>
          </a:prstGeom>
        </p:spPr>
        <p:txBody>
          <a:bodyPr lIns="0" tIns="0" rIns="0" bIns="0" rtlCol="0" anchor="t">
            <a:spAutoFit/>
          </a:bodyPr>
          <a:lstStyle/>
          <a:p>
            <a:pPr algn="ctr">
              <a:lnSpc>
                <a:spcPts val="3640"/>
              </a:lnSpc>
              <a:spcBef>
                <a:spcPct val="0"/>
              </a:spcBef>
            </a:pPr>
            <a:r>
              <a:rPr lang="en-GB" sz="2600" noProof="0" dirty="0">
                <a:solidFill>
                  <a:srgbClr val="FFFFFF"/>
                </a:solidFill>
                <a:latin typeface="Schoolbell"/>
                <a:ea typeface="Schoolbell"/>
                <a:cs typeface="Schoolbell"/>
                <a:sym typeface="Schoolbell"/>
              </a:rPr>
              <a:t>Separate legal entity</a:t>
            </a:r>
          </a:p>
        </p:txBody>
      </p:sp>
      <p:sp>
        <p:nvSpPr>
          <p:cNvPr id="11" name="TextBox 11"/>
          <p:cNvSpPr txBox="1"/>
          <p:nvPr/>
        </p:nvSpPr>
        <p:spPr>
          <a:xfrm>
            <a:off x="6423544" y="5885459"/>
            <a:ext cx="7359442" cy="457835"/>
          </a:xfrm>
          <a:prstGeom prst="rect">
            <a:avLst/>
          </a:prstGeom>
        </p:spPr>
        <p:txBody>
          <a:bodyPr lIns="0" tIns="0" rIns="0" bIns="0" rtlCol="0" anchor="t">
            <a:spAutoFit/>
          </a:bodyPr>
          <a:lstStyle/>
          <a:p>
            <a:pPr algn="ctr">
              <a:lnSpc>
                <a:spcPts val="3640"/>
              </a:lnSpc>
              <a:spcBef>
                <a:spcPct val="0"/>
              </a:spcBef>
            </a:pPr>
            <a:r>
              <a:rPr lang="en-GB" sz="2600" noProof="0" dirty="0">
                <a:solidFill>
                  <a:srgbClr val="FFFFFF"/>
                </a:solidFill>
                <a:latin typeface="Schoolbell"/>
                <a:ea typeface="Schoolbell"/>
                <a:cs typeface="Schoolbell"/>
                <a:sym typeface="Schoolbell"/>
              </a:rPr>
              <a:t>Can reduce personal liability</a:t>
            </a:r>
          </a:p>
        </p:txBody>
      </p:sp>
      <p:sp>
        <p:nvSpPr>
          <p:cNvPr id="12" name="TextBox 12"/>
          <p:cNvSpPr txBox="1"/>
          <p:nvPr/>
        </p:nvSpPr>
        <p:spPr>
          <a:xfrm>
            <a:off x="7139554" y="8872646"/>
            <a:ext cx="7359442" cy="457835"/>
          </a:xfrm>
          <a:prstGeom prst="rect">
            <a:avLst/>
          </a:prstGeom>
        </p:spPr>
        <p:txBody>
          <a:bodyPr lIns="0" tIns="0" rIns="0" bIns="0" rtlCol="0" anchor="t">
            <a:spAutoFit/>
          </a:bodyPr>
          <a:lstStyle/>
          <a:p>
            <a:pPr algn="ctr">
              <a:lnSpc>
                <a:spcPts val="3640"/>
              </a:lnSpc>
              <a:spcBef>
                <a:spcPct val="0"/>
              </a:spcBef>
            </a:pPr>
            <a:r>
              <a:rPr lang="en-GB" sz="2600" noProof="0" dirty="0">
                <a:solidFill>
                  <a:srgbClr val="FFFFFF"/>
                </a:solidFill>
                <a:latin typeface="Schoolbell"/>
                <a:ea typeface="Schoolbell"/>
                <a:cs typeface="Schoolbell"/>
                <a:sym typeface="Schoolbell"/>
              </a:rPr>
              <a:t>Must file accounts with Companies House</a:t>
            </a:r>
          </a:p>
        </p:txBody>
      </p:sp>
      <p:sp>
        <p:nvSpPr>
          <p:cNvPr id="13" name="TextBox 13"/>
          <p:cNvSpPr txBox="1"/>
          <p:nvPr/>
        </p:nvSpPr>
        <p:spPr>
          <a:xfrm>
            <a:off x="7139554" y="7595662"/>
            <a:ext cx="7359442" cy="457835"/>
          </a:xfrm>
          <a:prstGeom prst="rect">
            <a:avLst/>
          </a:prstGeom>
        </p:spPr>
        <p:txBody>
          <a:bodyPr lIns="0" tIns="0" rIns="0" bIns="0" rtlCol="0" anchor="t">
            <a:spAutoFit/>
          </a:bodyPr>
          <a:lstStyle/>
          <a:p>
            <a:pPr algn="ctr">
              <a:lnSpc>
                <a:spcPts val="3640"/>
              </a:lnSpc>
              <a:spcBef>
                <a:spcPct val="0"/>
              </a:spcBef>
            </a:pPr>
            <a:r>
              <a:rPr lang="en-GB" sz="2600" noProof="0" dirty="0">
                <a:solidFill>
                  <a:srgbClr val="FFFFFF"/>
                </a:solidFill>
                <a:latin typeface="Schoolbell"/>
                <a:ea typeface="Schoolbell"/>
                <a:cs typeface="Schoolbell"/>
                <a:sym typeface="Schoolbell"/>
              </a:rPr>
              <a:t>More admin and legal duties</a:t>
            </a:r>
          </a:p>
        </p:txBody>
      </p:sp>
      <p:sp>
        <p:nvSpPr>
          <p:cNvPr id="14" name="Freeform 14"/>
          <p:cNvSpPr/>
          <p:nvPr/>
        </p:nvSpPr>
        <p:spPr>
          <a:xfrm>
            <a:off x="5591629" y="2429661"/>
            <a:ext cx="763518" cy="763518"/>
          </a:xfrm>
          <a:custGeom>
            <a:avLst/>
            <a:gdLst/>
            <a:ahLst/>
            <a:cxnLst/>
            <a:rect l="l" t="t" r="r" b="b"/>
            <a:pathLst>
              <a:path w="763518" h="763518">
                <a:moveTo>
                  <a:pt x="0" y="0"/>
                </a:moveTo>
                <a:lnTo>
                  <a:pt x="763518" y="0"/>
                </a:lnTo>
                <a:lnTo>
                  <a:pt x="763518" y="763518"/>
                </a:lnTo>
                <a:lnTo>
                  <a:pt x="0" y="7635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noProof="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3" name="Freeform 3"/>
          <p:cNvSpPr/>
          <p:nvPr/>
        </p:nvSpPr>
        <p:spPr>
          <a:xfrm>
            <a:off x="1159745" y="2975487"/>
            <a:ext cx="7453569" cy="6613349"/>
          </a:xfrm>
          <a:custGeom>
            <a:avLst/>
            <a:gdLst/>
            <a:ahLst/>
            <a:cxnLst/>
            <a:rect l="l" t="t" r="r" b="b"/>
            <a:pathLst>
              <a:path w="7453569" h="6613349">
                <a:moveTo>
                  <a:pt x="0" y="0"/>
                </a:moveTo>
                <a:lnTo>
                  <a:pt x="7453569" y="0"/>
                </a:lnTo>
                <a:lnTo>
                  <a:pt x="7453569" y="6613348"/>
                </a:lnTo>
                <a:lnTo>
                  <a:pt x="0" y="66133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noProof="0" dirty="0"/>
          </a:p>
        </p:txBody>
      </p:sp>
      <p:sp>
        <p:nvSpPr>
          <p:cNvPr id="4" name="Freeform 4"/>
          <p:cNvSpPr/>
          <p:nvPr/>
        </p:nvSpPr>
        <p:spPr>
          <a:xfrm>
            <a:off x="10335719" y="3087844"/>
            <a:ext cx="7359442" cy="6529832"/>
          </a:xfrm>
          <a:custGeom>
            <a:avLst/>
            <a:gdLst/>
            <a:ahLst/>
            <a:cxnLst/>
            <a:rect l="l" t="t" r="r" b="b"/>
            <a:pathLst>
              <a:path w="7359442" h="6529832">
                <a:moveTo>
                  <a:pt x="0" y="0"/>
                </a:moveTo>
                <a:lnTo>
                  <a:pt x="7359442" y="0"/>
                </a:lnTo>
                <a:lnTo>
                  <a:pt x="7359442" y="6529833"/>
                </a:lnTo>
                <a:lnTo>
                  <a:pt x="0" y="65298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noProof="0" dirty="0"/>
          </a:p>
        </p:txBody>
      </p:sp>
      <p:sp>
        <p:nvSpPr>
          <p:cNvPr id="5" name="Freeform 5"/>
          <p:cNvSpPr/>
          <p:nvPr/>
        </p:nvSpPr>
        <p:spPr>
          <a:xfrm>
            <a:off x="1510690" y="4466497"/>
            <a:ext cx="730960" cy="677003"/>
          </a:xfrm>
          <a:custGeom>
            <a:avLst/>
            <a:gdLst/>
            <a:ahLst/>
            <a:cxnLst/>
            <a:rect l="l" t="t" r="r" b="b"/>
            <a:pathLst>
              <a:path w="730960" h="677003">
                <a:moveTo>
                  <a:pt x="0" y="0"/>
                </a:moveTo>
                <a:lnTo>
                  <a:pt x="730959" y="0"/>
                </a:lnTo>
                <a:lnTo>
                  <a:pt x="730959" y="677003"/>
                </a:lnTo>
                <a:lnTo>
                  <a:pt x="0" y="6770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noProof="0" dirty="0"/>
          </a:p>
        </p:txBody>
      </p:sp>
      <p:sp>
        <p:nvSpPr>
          <p:cNvPr id="6" name="Freeform 6"/>
          <p:cNvSpPr/>
          <p:nvPr/>
        </p:nvSpPr>
        <p:spPr>
          <a:xfrm>
            <a:off x="1605215" y="6121175"/>
            <a:ext cx="636434" cy="589455"/>
          </a:xfrm>
          <a:custGeom>
            <a:avLst/>
            <a:gdLst/>
            <a:ahLst/>
            <a:cxnLst/>
            <a:rect l="l" t="t" r="r" b="b"/>
            <a:pathLst>
              <a:path w="636434" h="589455">
                <a:moveTo>
                  <a:pt x="0" y="0"/>
                </a:moveTo>
                <a:lnTo>
                  <a:pt x="636434" y="0"/>
                </a:lnTo>
                <a:lnTo>
                  <a:pt x="636434" y="589455"/>
                </a:lnTo>
                <a:lnTo>
                  <a:pt x="0" y="5894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noProof="0" dirty="0"/>
          </a:p>
        </p:txBody>
      </p:sp>
      <p:sp>
        <p:nvSpPr>
          <p:cNvPr id="7" name="Freeform 7"/>
          <p:cNvSpPr/>
          <p:nvPr/>
        </p:nvSpPr>
        <p:spPr>
          <a:xfrm>
            <a:off x="10649063" y="4528093"/>
            <a:ext cx="664455" cy="615407"/>
          </a:xfrm>
          <a:custGeom>
            <a:avLst/>
            <a:gdLst/>
            <a:ahLst/>
            <a:cxnLst/>
            <a:rect l="l" t="t" r="r" b="b"/>
            <a:pathLst>
              <a:path w="664455" h="615407">
                <a:moveTo>
                  <a:pt x="0" y="0"/>
                </a:moveTo>
                <a:lnTo>
                  <a:pt x="664455" y="0"/>
                </a:lnTo>
                <a:lnTo>
                  <a:pt x="664455" y="615407"/>
                </a:lnTo>
                <a:lnTo>
                  <a:pt x="0" y="6154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noProof="0" dirty="0"/>
          </a:p>
        </p:txBody>
      </p:sp>
      <p:sp>
        <p:nvSpPr>
          <p:cNvPr id="8" name="Freeform 8"/>
          <p:cNvSpPr/>
          <p:nvPr/>
        </p:nvSpPr>
        <p:spPr>
          <a:xfrm>
            <a:off x="10649063" y="6050576"/>
            <a:ext cx="712661" cy="660055"/>
          </a:xfrm>
          <a:custGeom>
            <a:avLst/>
            <a:gdLst/>
            <a:ahLst/>
            <a:cxnLst/>
            <a:rect l="l" t="t" r="r" b="b"/>
            <a:pathLst>
              <a:path w="712661" h="660055">
                <a:moveTo>
                  <a:pt x="0" y="0"/>
                </a:moveTo>
                <a:lnTo>
                  <a:pt x="712661" y="0"/>
                </a:lnTo>
                <a:lnTo>
                  <a:pt x="712661" y="660054"/>
                </a:lnTo>
                <a:lnTo>
                  <a:pt x="0" y="6600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noProof="0" dirty="0"/>
          </a:p>
        </p:txBody>
      </p:sp>
      <p:sp>
        <p:nvSpPr>
          <p:cNvPr id="9" name="Freeform 9"/>
          <p:cNvSpPr/>
          <p:nvPr/>
        </p:nvSpPr>
        <p:spPr>
          <a:xfrm>
            <a:off x="1619947" y="8833155"/>
            <a:ext cx="621702" cy="546320"/>
          </a:xfrm>
          <a:custGeom>
            <a:avLst/>
            <a:gdLst/>
            <a:ahLst/>
            <a:cxnLst/>
            <a:rect l="l" t="t" r="r" b="b"/>
            <a:pathLst>
              <a:path w="621702" h="546320">
                <a:moveTo>
                  <a:pt x="0" y="0"/>
                </a:moveTo>
                <a:lnTo>
                  <a:pt x="621702" y="0"/>
                </a:lnTo>
                <a:lnTo>
                  <a:pt x="621702" y="546320"/>
                </a:lnTo>
                <a:lnTo>
                  <a:pt x="0" y="546320"/>
                </a:lnTo>
                <a:lnTo>
                  <a:pt x="0" y="0"/>
                </a:lnTo>
                <a:close/>
              </a:path>
            </a:pathLst>
          </a:custGeom>
          <a:blipFill>
            <a:blip r:embed="rId8"/>
            <a:stretch>
              <a:fillRect/>
            </a:stretch>
          </a:blipFill>
        </p:spPr>
        <p:txBody>
          <a:bodyPr/>
          <a:lstStyle/>
          <a:p>
            <a:endParaRPr lang="en-GB" noProof="0" dirty="0"/>
          </a:p>
        </p:txBody>
      </p:sp>
      <p:sp>
        <p:nvSpPr>
          <p:cNvPr id="10" name="Freeform 10"/>
          <p:cNvSpPr/>
          <p:nvPr/>
        </p:nvSpPr>
        <p:spPr>
          <a:xfrm>
            <a:off x="10777606" y="8836130"/>
            <a:ext cx="618316" cy="543345"/>
          </a:xfrm>
          <a:custGeom>
            <a:avLst/>
            <a:gdLst/>
            <a:ahLst/>
            <a:cxnLst/>
            <a:rect l="l" t="t" r="r" b="b"/>
            <a:pathLst>
              <a:path w="618316" h="543345">
                <a:moveTo>
                  <a:pt x="0" y="0"/>
                </a:moveTo>
                <a:lnTo>
                  <a:pt x="618316" y="0"/>
                </a:lnTo>
                <a:lnTo>
                  <a:pt x="618316" y="543345"/>
                </a:lnTo>
                <a:lnTo>
                  <a:pt x="0" y="543345"/>
                </a:lnTo>
                <a:lnTo>
                  <a:pt x="0" y="0"/>
                </a:lnTo>
                <a:close/>
              </a:path>
            </a:pathLst>
          </a:custGeom>
          <a:blipFill>
            <a:blip r:embed="rId8"/>
            <a:stretch>
              <a:fillRect/>
            </a:stretch>
          </a:blipFill>
        </p:spPr>
        <p:txBody>
          <a:bodyPr/>
          <a:lstStyle/>
          <a:p>
            <a:endParaRPr lang="en-GB" noProof="0" dirty="0"/>
          </a:p>
        </p:txBody>
      </p:sp>
      <p:sp>
        <p:nvSpPr>
          <p:cNvPr id="11" name="Freeform 11"/>
          <p:cNvSpPr/>
          <p:nvPr/>
        </p:nvSpPr>
        <p:spPr>
          <a:xfrm>
            <a:off x="10811804" y="7513105"/>
            <a:ext cx="549919" cy="483242"/>
          </a:xfrm>
          <a:custGeom>
            <a:avLst/>
            <a:gdLst/>
            <a:ahLst/>
            <a:cxnLst/>
            <a:rect l="l" t="t" r="r" b="b"/>
            <a:pathLst>
              <a:path w="549919" h="483242">
                <a:moveTo>
                  <a:pt x="0" y="0"/>
                </a:moveTo>
                <a:lnTo>
                  <a:pt x="549920" y="0"/>
                </a:lnTo>
                <a:lnTo>
                  <a:pt x="549920" y="483241"/>
                </a:lnTo>
                <a:lnTo>
                  <a:pt x="0" y="483241"/>
                </a:lnTo>
                <a:lnTo>
                  <a:pt x="0" y="0"/>
                </a:lnTo>
                <a:close/>
              </a:path>
            </a:pathLst>
          </a:custGeom>
          <a:blipFill>
            <a:blip r:embed="rId8"/>
            <a:stretch>
              <a:fillRect/>
            </a:stretch>
          </a:blipFill>
        </p:spPr>
        <p:txBody>
          <a:bodyPr/>
          <a:lstStyle/>
          <a:p>
            <a:endParaRPr lang="en-GB" noProof="0" dirty="0"/>
          </a:p>
        </p:txBody>
      </p:sp>
      <p:sp>
        <p:nvSpPr>
          <p:cNvPr id="12" name="Freeform 12"/>
          <p:cNvSpPr/>
          <p:nvPr/>
        </p:nvSpPr>
        <p:spPr>
          <a:xfrm>
            <a:off x="1605215" y="7450026"/>
            <a:ext cx="621702" cy="546320"/>
          </a:xfrm>
          <a:custGeom>
            <a:avLst/>
            <a:gdLst/>
            <a:ahLst/>
            <a:cxnLst/>
            <a:rect l="l" t="t" r="r" b="b"/>
            <a:pathLst>
              <a:path w="621702" h="546320">
                <a:moveTo>
                  <a:pt x="0" y="0"/>
                </a:moveTo>
                <a:lnTo>
                  <a:pt x="621702" y="0"/>
                </a:lnTo>
                <a:lnTo>
                  <a:pt x="621702" y="546320"/>
                </a:lnTo>
                <a:lnTo>
                  <a:pt x="0" y="546320"/>
                </a:lnTo>
                <a:lnTo>
                  <a:pt x="0" y="0"/>
                </a:lnTo>
                <a:close/>
              </a:path>
            </a:pathLst>
          </a:custGeom>
          <a:blipFill>
            <a:blip r:embed="rId8"/>
            <a:stretch>
              <a:fillRect/>
            </a:stretch>
          </a:blipFill>
        </p:spPr>
        <p:txBody>
          <a:bodyPr/>
          <a:lstStyle/>
          <a:p>
            <a:endParaRPr lang="en-GB" noProof="0" dirty="0"/>
          </a:p>
        </p:txBody>
      </p:sp>
      <p:sp>
        <p:nvSpPr>
          <p:cNvPr id="13" name="Freeform 13"/>
          <p:cNvSpPr/>
          <p:nvPr/>
        </p:nvSpPr>
        <p:spPr>
          <a:xfrm>
            <a:off x="1308178" y="3087844"/>
            <a:ext cx="918739" cy="918739"/>
          </a:xfrm>
          <a:custGeom>
            <a:avLst/>
            <a:gdLst/>
            <a:ahLst/>
            <a:cxnLst/>
            <a:rect l="l" t="t" r="r" b="b"/>
            <a:pathLst>
              <a:path w="918739" h="918739">
                <a:moveTo>
                  <a:pt x="0" y="0"/>
                </a:moveTo>
                <a:lnTo>
                  <a:pt x="918739" y="0"/>
                </a:lnTo>
                <a:lnTo>
                  <a:pt x="918739" y="918740"/>
                </a:lnTo>
                <a:lnTo>
                  <a:pt x="0" y="9187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noProof="0" dirty="0"/>
          </a:p>
        </p:txBody>
      </p:sp>
      <p:sp>
        <p:nvSpPr>
          <p:cNvPr id="14" name="Freeform 14"/>
          <p:cNvSpPr/>
          <p:nvPr/>
        </p:nvSpPr>
        <p:spPr>
          <a:xfrm>
            <a:off x="10550000" y="3193179"/>
            <a:ext cx="763518" cy="763518"/>
          </a:xfrm>
          <a:custGeom>
            <a:avLst/>
            <a:gdLst/>
            <a:ahLst/>
            <a:cxnLst/>
            <a:rect l="l" t="t" r="r" b="b"/>
            <a:pathLst>
              <a:path w="763518" h="763518">
                <a:moveTo>
                  <a:pt x="0" y="0"/>
                </a:moveTo>
                <a:lnTo>
                  <a:pt x="763518" y="0"/>
                </a:lnTo>
                <a:lnTo>
                  <a:pt x="763518" y="763518"/>
                </a:lnTo>
                <a:lnTo>
                  <a:pt x="0" y="7635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noProof="0" dirty="0"/>
          </a:p>
        </p:txBody>
      </p:sp>
      <p:sp>
        <p:nvSpPr>
          <p:cNvPr id="15" name="TextBox 15"/>
          <p:cNvSpPr txBox="1"/>
          <p:nvPr/>
        </p:nvSpPr>
        <p:spPr>
          <a:xfrm>
            <a:off x="768427" y="415290"/>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Summary- Sole Trader Vs Ltd</a:t>
            </a:r>
          </a:p>
        </p:txBody>
      </p:sp>
      <p:sp>
        <p:nvSpPr>
          <p:cNvPr id="16" name="TextBox 16"/>
          <p:cNvSpPr txBox="1"/>
          <p:nvPr/>
        </p:nvSpPr>
        <p:spPr>
          <a:xfrm>
            <a:off x="3256770" y="3294360"/>
            <a:ext cx="4637582" cy="457835"/>
          </a:xfrm>
          <a:prstGeom prst="rect">
            <a:avLst/>
          </a:prstGeom>
        </p:spPr>
        <p:txBody>
          <a:bodyPr lIns="0" tIns="0" rIns="0" bIns="0" rtlCol="0" anchor="t">
            <a:spAutoFit/>
          </a:bodyPr>
          <a:lstStyle/>
          <a:p>
            <a:pPr algn="ctr">
              <a:lnSpc>
                <a:spcPts val="3640"/>
              </a:lnSpc>
              <a:spcBef>
                <a:spcPct val="0"/>
              </a:spcBef>
            </a:pPr>
            <a:r>
              <a:rPr lang="en-GB" sz="2600" noProof="0" dirty="0">
                <a:solidFill>
                  <a:srgbClr val="FFFFFF"/>
                </a:solidFill>
                <a:latin typeface="Schoolbell"/>
                <a:ea typeface="Schoolbell"/>
                <a:cs typeface="Schoolbell"/>
                <a:sym typeface="Schoolbell"/>
              </a:rPr>
              <a:t>Sole Trader</a:t>
            </a:r>
          </a:p>
        </p:txBody>
      </p:sp>
      <p:sp>
        <p:nvSpPr>
          <p:cNvPr id="17" name="TextBox 17"/>
          <p:cNvSpPr txBox="1"/>
          <p:nvPr/>
        </p:nvSpPr>
        <p:spPr>
          <a:xfrm>
            <a:off x="3256770" y="4568696"/>
            <a:ext cx="4637582" cy="457835"/>
          </a:xfrm>
          <a:prstGeom prst="rect">
            <a:avLst/>
          </a:prstGeom>
        </p:spPr>
        <p:txBody>
          <a:bodyPr lIns="0" tIns="0" rIns="0" bIns="0" rtlCol="0" anchor="t">
            <a:spAutoFit/>
          </a:bodyPr>
          <a:lstStyle/>
          <a:p>
            <a:pPr algn="ctr">
              <a:lnSpc>
                <a:spcPts val="3640"/>
              </a:lnSpc>
              <a:spcBef>
                <a:spcPct val="0"/>
              </a:spcBef>
            </a:pPr>
            <a:r>
              <a:rPr lang="en-GB" sz="2600" noProof="0" dirty="0">
                <a:solidFill>
                  <a:srgbClr val="FFFFFF"/>
                </a:solidFill>
                <a:latin typeface="Schoolbell"/>
                <a:ea typeface="Schoolbell"/>
                <a:cs typeface="Schoolbell"/>
                <a:sym typeface="Schoolbell"/>
              </a:rPr>
              <a:t>Simple to set up</a:t>
            </a:r>
          </a:p>
        </p:txBody>
      </p:sp>
      <p:sp>
        <p:nvSpPr>
          <p:cNvPr id="18" name="TextBox 18"/>
          <p:cNvSpPr txBox="1"/>
          <p:nvPr/>
        </p:nvSpPr>
        <p:spPr>
          <a:xfrm>
            <a:off x="3472378" y="6215486"/>
            <a:ext cx="4637582" cy="457835"/>
          </a:xfrm>
          <a:prstGeom prst="rect">
            <a:avLst/>
          </a:prstGeom>
        </p:spPr>
        <p:txBody>
          <a:bodyPr lIns="0" tIns="0" rIns="0" bIns="0" rtlCol="0" anchor="t">
            <a:spAutoFit/>
          </a:bodyPr>
          <a:lstStyle/>
          <a:p>
            <a:pPr algn="ctr">
              <a:lnSpc>
                <a:spcPts val="3640"/>
              </a:lnSpc>
              <a:spcBef>
                <a:spcPct val="0"/>
              </a:spcBef>
            </a:pPr>
            <a:r>
              <a:rPr lang="en-GB" sz="2600" noProof="0" dirty="0">
                <a:solidFill>
                  <a:srgbClr val="FFFFFF"/>
                </a:solidFill>
                <a:latin typeface="Schoolbell"/>
                <a:ea typeface="Schoolbell"/>
                <a:cs typeface="Schoolbell"/>
                <a:sym typeface="Schoolbell"/>
              </a:rPr>
              <a:t>Full control</a:t>
            </a:r>
          </a:p>
        </p:txBody>
      </p:sp>
      <p:sp>
        <p:nvSpPr>
          <p:cNvPr id="19" name="TextBox 19"/>
          <p:cNvSpPr txBox="1"/>
          <p:nvPr/>
        </p:nvSpPr>
        <p:spPr>
          <a:xfrm>
            <a:off x="3256770" y="7383351"/>
            <a:ext cx="4637582" cy="915035"/>
          </a:xfrm>
          <a:prstGeom prst="rect">
            <a:avLst/>
          </a:prstGeom>
        </p:spPr>
        <p:txBody>
          <a:bodyPr lIns="0" tIns="0" rIns="0" bIns="0" rtlCol="0" anchor="t">
            <a:spAutoFit/>
          </a:bodyPr>
          <a:lstStyle/>
          <a:p>
            <a:pPr algn="ctr">
              <a:lnSpc>
                <a:spcPts val="3640"/>
              </a:lnSpc>
              <a:spcBef>
                <a:spcPct val="0"/>
              </a:spcBef>
            </a:pPr>
            <a:r>
              <a:rPr lang="en-GB" sz="2600" noProof="0" dirty="0">
                <a:solidFill>
                  <a:srgbClr val="FFFFFF"/>
                </a:solidFill>
                <a:latin typeface="Schoolbell"/>
                <a:ea typeface="Schoolbell"/>
                <a:cs typeface="Schoolbell"/>
                <a:sym typeface="Schoolbell"/>
              </a:rPr>
              <a:t>Personally liable for debts &amp; </a:t>
            </a:r>
            <a:r>
              <a:rPr lang="en-GB" sz="2600" noProof="0" dirty="0" err="1">
                <a:solidFill>
                  <a:srgbClr val="FFFFFF"/>
                </a:solidFill>
                <a:latin typeface="Schoolbell"/>
                <a:ea typeface="Schoolbell"/>
                <a:cs typeface="Schoolbell"/>
                <a:sym typeface="Schoolbell"/>
              </a:rPr>
              <a:t>disuputes</a:t>
            </a:r>
            <a:endParaRPr lang="en-GB" sz="2600" noProof="0" dirty="0">
              <a:solidFill>
                <a:srgbClr val="FFFFFF"/>
              </a:solidFill>
              <a:latin typeface="Schoolbell"/>
              <a:ea typeface="Schoolbell"/>
              <a:cs typeface="Schoolbell"/>
              <a:sym typeface="Schoolbell"/>
            </a:endParaRPr>
          </a:p>
        </p:txBody>
      </p:sp>
      <p:sp>
        <p:nvSpPr>
          <p:cNvPr id="20" name="TextBox 20"/>
          <p:cNvSpPr txBox="1"/>
          <p:nvPr/>
        </p:nvSpPr>
        <p:spPr>
          <a:xfrm>
            <a:off x="3472378" y="8769455"/>
            <a:ext cx="4637582" cy="457835"/>
          </a:xfrm>
          <a:prstGeom prst="rect">
            <a:avLst/>
          </a:prstGeom>
        </p:spPr>
        <p:txBody>
          <a:bodyPr lIns="0" tIns="0" rIns="0" bIns="0" rtlCol="0" anchor="t">
            <a:spAutoFit/>
          </a:bodyPr>
          <a:lstStyle/>
          <a:p>
            <a:pPr algn="ctr">
              <a:lnSpc>
                <a:spcPts val="3640"/>
              </a:lnSpc>
              <a:spcBef>
                <a:spcPct val="0"/>
              </a:spcBef>
            </a:pPr>
            <a:r>
              <a:rPr lang="en-GB" sz="2600" noProof="0" dirty="0">
                <a:solidFill>
                  <a:srgbClr val="FFFFFF"/>
                </a:solidFill>
                <a:latin typeface="Schoolbell"/>
                <a:ea typeface="Schoolbell"/>
                <a:cs typeface="Schoolbell"/>
                <a:sym typeface="Schoolbell"/>
              </a:rPr>
              <a:t>Personal assets at risk</a:t>
            </a:r>
          </a:p>
        </p:txBody>
      </p:sp>
      <p:sp>
        <p:nvSpPr>
          <p:cNvPr id="21" name="TextBox 21"/>
          <p:cNvSpPr txBox="1"/>
          <p:nvPr/>
        </p:nvSpPr>
        <p:spPr>
          <a:xfrm>
            <a:off x="11005393" y="3312683"/>
            <a:ext cx="7359442" cy="457835"/>
          </a:xfrm>
          <a:prstGeom prst="rect">
            <a:avLst/>
          </a:prstGeom>
        </p:spPr>
        <p:txBody>
          <a:bodyPr lIns="0" tIns="0" rIns="0" bIns="0" rtlCol="0" anchor="t">
            <a:spAutoFit/>
          </a:bodyPr>
          <a:lstStyle/>
          <a:p>
            <a:pPr algn="ctr">
              <a:lnSpc>
                <a:spcPts val="3640"/>
              </a:lnSpc>
              <a:spcBef>
                <a:spcPct val="0"/>
              </a:spcBef>
            </a:pPr>
            <a:r>
              <a:rPr lang="en-GB" sz="2600" noProof="0" dirty="0">
                <a:solidFill>
                  <a:srgbClr val="FFFFFF"/>
                </a:solidFill>
                <a:latin typeface="Schoolbell"/>
                <a:ea typeface="Schoolbell"/>
                <a:cs typeface="Schoolbell"/>
                <a:sym typeface="Schoolbell"/>
              </a:rPr>
              <a:t>Limited Company</a:t>
            </a:r>
          </a:p>
        </p:txBody>
      </p:sp>
      <p:sp>
        <p:nvSpPr>
          <p:cNvPr id="22" name="TextBox 22"/>
          <p:cNvSpPr txBox="1"/>
          <p:nvPr/>
        </p:nvSpPr>
        <p:spPr>
          <a:xfrm>
            <a:off x="10928558" y="4648292"/>
            <a:ext cx="7359442" cy="457835"/>
          </a:xfrm>
          <a:prstGeom prst="rect">
            <a:avLst/>
          </a:prstGeom>
        </p:spPr>
        <p:txBody>
          <a:bodyPr lIns="0" tIns="0" rIns="0" bIns="0" rtlCol="0" anchor="t">
            <a:spAutoFit/>
          </a:bodyPr>
          <a:lstStyle/>
          <a:p>
            <a:pPr algn="ctr">
              <a:lnSpc>
                <a:spcPts val="3640"/>
              </a:lnSpc>
              <a:spcBef>
                <a:spcPct val="0"/>
              </a:spcBef>
            </a:pPr>
            <a:r>
              <a:rPr lang="en-GB" sz="2600" noProof="0" dirty="0">
                <a:solidFill>
                  <a:srgbClr val="FFFFFF"/>
                </a:solidFill>
                <a:latin typeface="Schoolbell"/>
                <a:ea typeface="Schoolbell"/>
                <a:cs typeface="Schoolbell"/>
                <a:sym typeface="Schoolbell"/>
              </a:rPr>
              <a:t>Separate legal entity</a:t>
            </a:r>
          </a:p>
        </p:txBody>
      </p:sp>
      <p:sp>
        <p:nvSpPr>
          <p:cNvPr id="23" name="TextBox 23"/>
          <p:cNvSpPr txBox="1"/>
          <p:nvPr/>
        </p:nvSpPr>
        <p:spPr>
          <a:xfrm>
            <a:off x="11005393" y="6215486"/>
            <a:ext cx="7359442" cy="457835"/>
          </a:xfrm>
          <a:prstGeom prst="rect">
            <a:avLst/>
          </a:prstGeom>
        </p:spPr>
        <p:txBody>
          <a:bodyPr lIns="0" tIns="0" rIns="0" bIns="0" rtlCol="0" anchor="t">
            <a:spAutoFit/>
          </a:bodyPr>
          <a:lstStyle/>
          <a:p>
            <a:pPr algn="ctr">
              <a:lnSpc>
                <a:spcPts val="3640"/>
              </a:lnSpc>
              <a:spcBef>
                <a:spcPct val="0"/>
              </a:spcBef>
            </a:pPr>
            <a:r>
              <a:rPr lang="en-GB" sz="2600" noProof="0" dirty="0">
                <a:solidFill>
                  <a:srgbClr val="FFFFFF"/>
                </a:solidFill>
                <a:latin typeface="Schoolbell"/>
                <a:ea typeface="Schoolbell"/>
                <a:cs typeface="Schoolbell"/>
                <a:sym typeface="Schoolbell"/>
              </a:rPr>
              <a:t>Personal liability reduced</a:t>
            </a:r>
          </a:p>
        </p:txBody>
      </p:sp>
      <p:sp>
        <p:nvSpPr>
          <p:cNvPr id="24" name="TextBox 24"/>
          <p:cNvSpPr txBox="1"/>
          <p:nvPr/>
        </p:nvSpPr>
        <p:spPr>
          <a:xfrm>
            <a:off x="11313518" y="8872646"/>
            <a:ext cx="7359442" cy="457835"/>
          </a:xfrm>
          <a:prstGeom prst="rect">
            <a:avLst/>
          </a:prstGeom>
        </p:spPr>
        <p:txBody>
          <a:bodyPr lIns="0" tIns="0" rIns="0" bIns="0" rtlCol="0" anchor="t">
            <a:spAutoFit/>
          </a:bodyPr>
          <a:lstStyle/>
          <a:p>
            <a:pPr algn="ctr">
              <a:lnSpc>
                <a:spcPts val="3640"/>
              </a:lnSpc>
              <a:spcBef>
                <a:spcPct val="0"/>
              </a:spcBef>
            </a:pPr>
            <a:r>
              <a:rPr lang="en-GB" sz="2600" noProof="0" dirty="0">
                <a:solidFill>
                  <a:srgbClr val="FFFFFF"/>
                </a:solidFill>
                <a:latin typeface="Schoolbell"/>
                <a:ea typeface="Schoolbell"/>
                <a:cs typeface="Schoolbell"/>
                <a:sym typeface="Schoolbell"/>
              </a:rPr>
              <a:t>Must file accounts with CH</a:t>
            </a:r>
          </a:p>
        </p:txBody>
      </p:sp>
      <p:sp>
        <p:nvSpPr>
          <p:cNvPr id="25" name="TextBox 25"/>
          <p:cNvSpPr txBox="1"/>
          <p:nvPr/>
        </p:nvSpPr>
        <p:spPr>
          <a:xfrm>
            <a:off x="10981290" y="7511125"/>
            <a:ext cx="7359442" cy="457835"/>
          </a:xfrm>
          <a:prstGeom prst="rect">
            <a:avLst/>
          </a:prstGeom>
        </p:spPr>
        <p:txBody>
          <a:bodyPr lIns="0" tIns="0" rIns="0" bIns="0" rtlCol="0" anchor="t">
            <a:spAutoFit/>
          </a:bodyPr>
          <a:lstStyle/>
          <a:p>
            <a:pPr algn="ctr">
              <a:lnSpc>
                <a:spcPts val="3640"/>
              </a:lnSpc>
              <a:spcBef>
                <a:spcPct val="0"/>
              </a:spcBef>
            </a:pPr>
            <a:r>
              <a:rPr lang="en-GB" sz="2600" noProof="0" dirty="0">
                <a:solidFill>
                  <a:srgbClr val="FFFFFF"/>
                </a:solidFill>
                <a:latin typeface="Schoolbell"/>
                <a:ea typeface="Schoolbell"/>
                <a:cs typeface="Schoolbell"/>
                <a:sym typeface="Schoolbell"/>
              </a:rPr>
              <a:t>More admin and legal duties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3" name="TextBox 3"/>
          <p:cNvSpPr txBox="1"/>
          <p:nvPr/>
        </p:nvSpPr>
        <p:spPr>
          <a:xfrm>
            <a:off x="1028700" y="900100"/>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Everyday Risks Sole Traders Face</a:t>
            </a:r>
          </a:p>
        </p:txBody>
      </p:sp>
      <p:sp>
        <p:nvSpPr>
          <p:cNvPr id="4" name="TextBox 4"/>
          <p:cNvSpPr txBox="1"/>
          <p:nvPr/>
        </p:nvSpPr>
        <p:spPr>
          <a:xfrm>
            <a:off x="933330" y="1699413"/>
            <a:ext cx="9124289" cy="967105"/>
          </a:xfrm>
          <a:prstGeom prst="rect">
            <a:avLst/>
          </a:prstGeom>
        </p:spPr>
        <p:txBody>
          <a:bodyPr lIns="0" tIns="0" rIns="0" bIns="0" rtlCol="0" anchor="t">
            <a:spAutoFit/>
          </a:bodyPr>
          <a:lstStyle/>
          <a:p>
            <a:pPr algn="l">
              <a:lnSpc>
                <a:spcPts val="3640"/>
              </a:lnSpc>
              <a:spcBef>
                <a:spcPct val="0"/>
              </a:spcBef>
            </a:pPr>
            <a:r>
              <a:rPr lang="en-GB" sz="2600" noProof="0" dirty="0">
                <a:solidFill>
                  <a:srgbClr val="FFFFFF"/>
                </a:solidFill>
                <a:latin typeface="Century Gothic Paneuropean"/>
                <a:ea typeface="Century Gothic Paneuropean"/>
                <a:cs typeface="Century Gothic Paneuropean"/>
                <a:sym typeface="Century Gothic Paneuropean"/>
              </a:rPr>
              <a:t>You can’t remove all risks but you can manage them</a:t>
            </a:r>
          </a:p>
          <a:p>
            <a:pPr algn="l">
              <a:lnSpc>
                <a:spcPts val="4200"/>
              </a:lnSpc>
              <a:spcBef>
                <a:spcPct val="0"/>
              </a:spcBef>
            </a:pPr>
            <a:endParaRPr lang="en-GB" sz="2600" noProof="0" dirty="0">
              <a:solidFill>
                <a:srgbClr val="FFFFFF"/>
              </a:solidFill>
              <a:latin typeface="Century Gothic Paneuropean"/>
              <a:ea typeface="Century Gothic Paneuropean"/>
              <a:cs typeface="Century Gothic Paneuropean"/>
              <a:sym typeface="Century Gothic Paneuropean"/>
            </a:endParaRPr>
          </a:p>
        </p:txBody>
      </p:sp>
      <p:sp>
        <p:nvSpPr>
          <p:cNvPr id="5" name="TextBox 5"/>
          <p:cNvSpPr txBox="1"/>
          <p:nvPr/>
        </p:nvSpPr>
        <p:spPr>
          <a:xfrm>
            <a:off x="643632" y="3085470"/>
            <a:ext cx="17272756" cy="5239591"/>
          </a:xfrm>
          <a:prstGeom prst="rect">
            <a:avLst/>
          </a:prstGeom>
        </p:spPr>
        <p:txBody>
          <a:bodyPr lIns="0" tIns="0" rIns="0" bIns="0" rtlCol="0" anchor="t">
            <a:spAutoFit/>
          </a:bodyPr>
          <a:lstStyle/>
          <a:p>
            <a:pPr algn="l">
              <a:lnSpc>
                <a:spcPts val="5203"/>
              </a:lnSpc>
              <a:spcBef>
                <a:spcPct val="0"/>
              </a:spcBef>
            </a:pPr>
            <a:r>
              <a:rPr lang="en-GB" sz="3716" noProof="0" dirty="0">
                <a:solidFill>
                  <a:srgbClr val="FFFFFF"/>
                </a:solidFill>
                <a:latin typeface="Century Gothic Paneuropean"/>
                <a:ea typeface="Century Gothic Paneuropean"/>
                <a:cs typeface="Century Gothic Paneuropean"/>
                <a:sym typeface="Century Gothic Paneuropean"/>
              </a:rPr>
              <a:t>•🧾 Not using written contracts</a:t>
            </a:r>
          </a:p>
          <a:p>
            <a:pPr algn="l">
              <a:lnSpc>
                <a:spcPts val="5203"/>
              </a:lnSpc>
              <a:spcBef>
                <a:spcPct val="0"/>
              </a:spcBef>
            </a:pPr>
            <a:r>
              <a:rPr lang="en-GB" sz="3716" noProof="0" dirty="0">
                <a:solidFill>
                  <a:srgbClr val="FFFFFF"/>
                </a:solidFill>
                <a:latin typeface="Century Gothic Paneuropean"/>
                <a:ea typeface="Century Gothic Paneuropean"/>
                <a:cs typeface="Century Gothic Paneuropean"/>
                <a:sym typeface="Century Gothic Paneuropean"/>
              </a:rPr>
              <a:t>•🧯 No insurance (public or professional)</a:t>
            </a:r>
          </a:p>
          <a:p>
            <a:pPr algn="l">
              <a:lnSpc>
                <a:spcPts val="5203"/>
              </a:lnSpc>
              <a:spcBef>
                <a:spcPct val="0"/>
              </a:spcBef>
            </a:pPr>
            <a:r>
              <a:rPr lang="en-GB" sz="3716" noProof="0" dirty="0">
                <a:solidFill>
                  <a:srgbClr val="FFFFFF"/>
                </a:solidFill>
                <a:latin typeface="Century Gothic Paneuropean"/>
                <a:ea typeface="Century Gothic Paneuropean"/>
                <a:cs typeface="Century Gothic Paneuropean"/>
                <a:sym typeface="Century Gothic Paneuropean"/>
              </a:rPr>
              <a:t>•🔐 Mishandling client data (GDPR)</a:t>
            </a:r>
          </a:p>
          <a:p>
            <a:pPr algn="l">
              <a:lnSpc>
                <a:spcPts val="5203"/>
              </a:lnSpc>
              <a:spcBef>
                <a:spcPct val="0"/>
              </a:spcBef>
            </a:pPr>
            <a:r>
              <a:rPr lang="en-GB" sz="3716" noProof="0" dirty="0">
                <a:solidFill>
                  <a:srgbClr val="FFFFFF"/>
                </a:solidFill>
                <a:latin typeface="Century Gothic Paneuropean"/>
                <a:ea typeface="Century Gothic Paneuropean"/>
                <a:cs typeface="Century Gothic Paneuropean"/>
                <a:sym typeface="Century Gothic Paneuropean"/>
              </a:rPr>
              <a:t>•📉 One client = 100% income</a:t>
            </a:r>
          </a:p>
          <a:p>
            <a:pPr algn="l">
              <a:lnSpc>
                <a:spcPts val="5203"/>
              </a:lnSpc>
              <a:spcBef>
                <a:spcPct val="0"/>
              </a:spcBef>
            </a:pPr>
            <a:r>
              <a:rPr lang="en-GB" sz="3716" noProof="0" dirty="0">
                <a:solidFill>
                  <a:srgbClr val="FFFFFF"/>
                </a:solidFill>
                <a:latin typeface="Century Gothic Paneuropean"/>
                <a:ea typeface="Century Gothic Paneuropean"/>
                <a:cs typeface="Century Gothic Paneuropean"/>
                <a:sym typeface="Century Gothic Paneuropean"/>
              </a:rPr>
              <a:t>•💬 Poor communication with clients</a:t>
            </a:r>
          </a:p>
          <a:p>
            <a:pPr algn="l">
              <a:lnSpc>
                <a:spcPts val="5203"/>
              </a:lnSpc>
              <a:spcBef>
                <a:spcPct val="0"/>
              </a:spcBef>
            </a:pPr>
            <a:r>
              <a:rPr lang="en-GB" sz="3716" noProof="0" dirty="0">
                <a:solidFill>
                  <a:srgbClr val="FFFFFF"/>
                </a:solidFill>
                <a:latin typeface="Century Gothic Paneuropean"/>
                <a:ea typeface="Century Gothic Paneuropean"/>
                <a:cs typeface="Century Gothic Paneuropean"/>
                <a:sym typeface="Century Gothic Paneuropean"/>
              </a:rPr>
              <a:t>•🧠 Burnout or mental health struggles</a:t>
            </a:r>
          </a:p>
          <a:p>
            <a:pPr algn="l">
              <a:lnSpc>
                <a:spcPts val="5203"/>
              </a:lnSpc>
              <a:spcBef>
                <a:spcPct val="0"/>
              </a:spcBef>
            </a:pPr>
            <a:r>
              <a:rPr lang="en-GB" sz="3716" noProof="0" dirty="0">
                <a:solidFill>
                  <a:srgbClr val="FFFFFF"/>
                </a:solidFill>
                <a:latin typeface="Century Gothic Paneuropean"/>
                <a:ea typeface="Century Gothic Paneuropean"/>
                <a:cs typeface="Century Gothic Paneuropean"/>
                <a:sym typeface="Century Gothic Paneuropean"/>
              </a:rPr>
              <a:t>•⚠️ Using unpaid images, AI content, or client work without permission</a:t>
            </a:r>
          </a:p>
          <a:p>
            <a:pPr algn="l">
              <a:lnSpc>
                <a:spcPts val="5203"/>
              </a:lnSpc>
              <a:spcBef>
                <a:spcPct val="0"/>
              </a:spcBef>
            </a:pPr>
            <a:r>
              <a:rPr lang="en-GB" sz="3716" noProof="0" dirty="0">
                <a:solidFill>
                  <a:srgbClr val="FFFFFF"/>
                </a:solidFill>
                <a:latin typeface="Century Gothic Paneuropean"/>
                <a:ea typeface="Century Gothic Paneuropean"/>
                <a:cs typeface="Century Gothic Paneuropean"/>
                <a:sym typeface="Century Gothic Paneuropean"/>
              </a:rPr>
              <a:t>•🛠️ Missing legal or licence requirements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21a08cd-76e1-43f8-b643-62e4bdb79157">
      <Terms xmlns="http://schemas.microsoft.com/office/infopath/2007/PartnerControls"/>
    </lcf76f155ced4ddcb4097134ff3c332f>
    <TaxCatchAll xmlns="dc81eb76-3d54-40fd-8045-cbc7dec4f7f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2A99858F0DECC4D98413750771970CE" ma:contentTypeVersion="11" ma:contentTypeDescription="Create a new document." ma:contentTypeScope="" ma:versionID="b2a559a19af56c5fdae784d1a6e33620">
  <xsd:schema xmlns:xsd="http://www.w3.org/2001/XMLSchema" xmlns:xs="http://www.w3.org/2001/XMLSchema" xmlns:p="http://schemas.microsoft.com/office/2006/metadata/properties" xmlns:ns2="821a08cd-76e1-43f8-b643-62e4bdb79157" xmlns:ns3="dc81eb76-3d54-40fd-8045-cbc7dec4f7f7" targetNamespace="http://schemas.microsoft.com/office/2006/metadata/properties" ma:root="true" ma:fieldsID="2b8fbfb0f50e1687dd9e96622f892925" ns2:_="" ns3:_="">
    <xsd:import namespace="821a08cd-76e1-43f8-b643-62e4bdb79157"/>
    <xsd:import namespace="dc81eb76-3d54-40fd-8045-cbc7dec4f7f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1a08cd-76e1-43f8-b643-62e4bdb791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d7d01ec-49e2-4085-83dc-48c3151270a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81eb76-3d54-40fd-8045-cbc7dec4f7f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58abdce-58b9-4b33-81a7-00dfe1f6e08a}" ma:internalName="TaxCatchAll" ma:showField="CatchAllData" ma:web="dc81eb76-3d54-40fd-8045-cbc7dec4f7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8CB38B-E5B5-4B6B-9CD4-D95AD23B1CE3}">
  <ds:schemaRefs>
    <ds:schemaRef ds:uri="http://schemas.microsoft.com/office/2006/metadata/properties"/>
    <ds:schemaRef ds:uri="http://schemas.microsoft.com/office/infopath/2007/PartnerControls"/>
    <ds:schemaRef ds:uri="821a08cd-76e1-43f8-b643-62e4bdb79157"/>
    <ds:schemaRef ds:uri="dc81eb76-3d54-40fd-8045-cbc7dec4f7f7"/>
  </ds:schemaRefs>
</ds:datastoreItem>
</file>

<file path=customXml/itemProps2.xml><?xml version="1.0" encoding="utf-8"?>
<ds:datastoreItem xmlns:ds="http://schemas.openxmlformats.org/officeDocument/2006/customXml" ds:itemID="{8913812A-226D-41FB-83EE-C01FB1B59A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1a08cd-76e1-43f8-b643-62e4bdb79157"/>
    <ds:schemaRef ds:uri="dc81eb76-3d54-40fd-8045-cbc7dec4f7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C4E7FD-B6FC-4314-8644-C9606F7A3D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TotalTime>
  <Words>32323</Words>
  <Application>Microsoft Office PowerPoint</Application>
  <PresentationFormat>Custom</PresentationFormat>
  <Paragraphs>2651</Paragraphs>
  <Slides>42</Slides>
  <Notes>38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Century Gothic Paneuropean Bold</vt:lpstr>
      <vt:lpstr>Century Gothic Paneuropean Italics</vt:lpstr>
      <vt:lpstr>Wingdings</vt:lpstr>
      <vt:lpstr>Century Gothic Paneuropean</vt:lpstr>
      <vt:lpstr>Schoolbell</vt:lpstr>
      <vt:lpstr>Calibri</vt:lpstr>
      <vt:lpstr>Century Gothic Paneuropean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Legals and Mitigation</dc:title>
  <cp:lastModifiedBy>Orlando Correia</cp:lastModifiedBy>
  <cp:revision>4</cp:revision>
  <dcterms:created xsi:type="dcterms:W3CDTF">2006-08-16T00:00:00Z</dcterms:created>
  <dcterms:modified xsi:type="dcterms:W3CDTF">2025-10-03T14:30:45Z</dcterms:modified>
  <dc:identifier>DAGvZpOX6lw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0x01010092A99858F0DECC4D98413750771970CE</vt:lpwstr>
  </property>
  <property fmtid="{D5CDD505-2E9C-101B-9397-08002B2CF9AE}" pid="3" name="MediaServiceImageTags">
    <vt:lpwstr/>
  </property>
</Properties>
</file>